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58" r:id="rId6"/>
    <p:sldId id="261" r:id="rId7"/>
    <p:sldId id="262" r:id="rId8"/>
    <p:sldId id="263" r:id="rId9"/>
    <p:sldId id="264" r:id="rId10"/>
    <p:sldId id="268" r:id="rId11"/>
    <p:sldId id="265" r:id="rId12"/>
    <p:sldId id="267" r:id="rId13"/>
    <p:sldId id="269" r:id="rId14"/>
    <p:sldId id="266" r:id="rId15"/>
    <p:sldId id="270" r:id="rId16"/>
    <p:sldId id="271" r:id="rId17"/>
    <p:sldId id="272" r:id="rId18"/>
    <p:sldId id="273" r:id="rId19"/>
    <p:sldId id="274" r:id="rId20"/>
    <p:sldId id="275"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A3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5B106E36-FD25-4E2D-B0AA-010F637433A0}" type="datetimeFigureOut">
              <a:rPr lang="ru-RU" smtClean="0"/>
              <a:pPr/>
              <a:t>26.03.2022</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26.03.2022</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5B106E36-FD25-4E2D-B0AA-010F637433A0}" type="datetimeFigureOut">
              <a:rPr lang="ru-RU" smtClean="0"/>
              <a:pPr/>
              <a:t>26.03.2022</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725C68B6-61C2-468F-89AB-4B9F7531AA68}"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5B106E36-FD25-4E2D-B0AA-010F637433A0}" type="datetimeFigureOut">
              <a:rPr lang="ru-RU" smtClean="0"/>
              <a:pPr/>
              <a:t>26.03.2022</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B106E36-FD25-4E2D-B0AA-010F637433A0}" type="datetimeFigureOut">
              <a:rPr lang="ru-RU" smtClean="0"/>
              <a:pPr/>
              <a:t>26.03.2022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725C68B6-61C2-468F-89AB-4B9F7531AA68}"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26.03.2022</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26.03.2022</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26.03.2022</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5B106E36-FD25-4E2D-B0AA-010F637433A0}" type="datetimeFigureOut">
              <a:rPr lang="ru-RU" smtClean="0"/>
              <a:pPr/>
              <a:t>26.03.2022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B106E36-FD25-4E2D-B0AA-010F637433A0}" type="datetimeFigureOut">
              <a:rPr lang="ru-RU" smtClean="0"/>
              <a:pPr/>
              <a:t>26.03.2022</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25C68B6-61C2-468F-89AB-4B9F7531AA68}"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99792" y="1412776"/>
            <a:ext cx="6048672" cy="2185214"/>
          </a:xfrm>
          <a:prstGeom prst="rect">
            <a:avLst/>
          </a:prstGeom>
          <a:noFill/>
        </p:spPr>
        <p:txBody>
          <a:bodyPr wrap="square" rtlCol="0">
            <a:spAutoFit/>
          </a:bodyPr>
          <a:lstStyle/>
          <a:p>
            <a:pPr algn="ctr"/>
            <a:r>
              <a:rPr lang="ru-RU" sz="3200" b="1" dirty="0" smtClean="0">
                <a:solidFill>
                  <a:srgbClr val="00B050"/>
                </a:solidFill>
                <a:latin typeface="Times New Roman" pitchFamily="18" charset="0"/>
                <a:cs typeface="Times New Roman" pitchFamily="18" charset="0"/>
              </a:rPr>
              <a:t>Сложноподчинённое предложение в немецком языке</a:t>
            </a:r>
          </a:p>
          <a:p>
            <a:pPr algn="ctr"/>
            <a:r>
              <a:rPr lang="ru-RU" sz="4000" b="1" dirty="0" smtClean="0">
                <a:solidFill>
                  <a:srgbClr val="FF0000"/>
                </a:solidFill>
              </a:rPr>
              <a:t>«</a:t>
            </a:r>
            <a:r>
              <a:rPr lang="en-US" sz="4000" b="1" dirty="0" smtClean="0">
                <a:solidFill>
                  <a:srgbClr val="FF0000"/>
                </a:solidFill>
                <a:latin typeface="Bodoni MT Black" pitchFamily="18" charset="0"/>
              </a:rPr>
              <a:t>SATZGEFÜGE</a:t>
            </a:r>
            <a:r>
              <a:rPr lang="ru-RU" sz="4000" b="1" dirty="0" smtClean="0">
                <a:solidFill>
                  <a:srgbClr val="FF0000"/>
                </a:solidFill>
              </a:rPr>
              <a:t>» </a:t>
            </a:r>
          </a:p>
          <a:p>
            <a:pPr algn="ctr"/>
            <a:r>
              <a:rPr lang="ru-RU" sz="3200" b="1" dirty="0" smtClean="0">
                <a:solidFill>
                  <a:srgbClr val="00B050"/>
                </a:solidFill>
                <a:latin typeface="Times New Roman" pitchFamily="18" charset="0"/>
                <a:cs typeface="Times New Roman" pitchFamily="18" charset="0"/>
              </a:rPr>
              <a:t>(часть</a:t>
            </a:r>
            <a:r>
              <a:rPr lang="en-US" sz="3200" b="1" dirty="0" smtClean="0">
                <a:solidFill>
                  <a:srgbClr val="00B050"/>
                </a:solidFill>
                <a:latin typeface="Times New Roman" pitchFamily="18" charset="0"/>
                <a:cs typeface="Times New Roman" pitchFamily="18" charset="0"/>
              </a:rPr>
              <a:t> II</a:t>
            </a:r>
            <a:r>
              <a:rPr lang="ru-RU" sz="3200" b="1" dirty="0" smtClean="0">
                <a:solidFill>
                  <a:srgbClr val="00B050"/>
                </a:solidFill>
                <a:latin typeface="Times New Roman" pitchFamily="18" charset="0"/>
                <a:cs typeface="Times New Roman" pitchFamily="18" charset="0"/>
              </a:rPr>
              <a:t> )</a:t>
            </a:r>
            <a:endParaRPr lang="ru-RU" sz="3200" b="1" dirty="0">
              <a:solidFill>
                <a:srgbClr val="00B050"/>
              </a:solidFill>
              <a:latin typeface="Times New Roman" pitchFamily="18" charset="0"/>
              <a:cs typeface="Times New Roman" pitchFamily="18" charset="0"/>
            </a:endParaRPr>
          </a:p>
        </p:txBody>
      </p:sp>
      <p:sp>
        <p:nvSpPr>
          <p:cNvPr id="3" name="TextBox 2"/>
          <p:cNvSpPr txBox="1"/>
          <p:nvPr/>
        </p:nvSpPr>
        <p:spPr>
          <a:xfrm>
            <a:off x="4860032" y="5517232"/>
            <a:ext cx="4283968" cy="646331"/>
          </a:xfrm>
          <a:prstGeom prst="rect">
            <a:avLst/>
          </a:prstGeom>
          <a:noFill/>
        </p:spPr>
        <p:txBody>
          <a:bodyPr wrap="square" rtlCol="0">
            <a:spAutoFit/>
          </a:bodyPr>
          <a:lstStyle/>
          <a:p>
            <a:pPr algn="ctr"/>
            <a:r>
              <a:rPr lang="ru-RU" i="1" dirty="0" smtClean="0">
                <a:solidFill>
                  <a:srgbClr val="0070C0"/>
                </a:solidFill>
                <a:latin typeface="Times New Roman" pitchFamily="18" charset="0"/>
                <a:cs typeface="Times New Roman" pitchFamily="18" charset="0"/>
              </a:rPr>
              <a:t>Автор</a:t>
            </a:r>
            <a:r>
              <a:rPr lang="en-US" i="1" dirty="0" smtClean="0">
                <a:solidFill>
                  <a:srgbClr val="0070C0"/>
                </a:solidFill>
                <a:latin typeface="Times New Roman" pitchFamily="18" charset="0"/>
                <a:cs typeface="Times New Roman" pitchFamily="18" charset="0"/>
              </a:rPr>
              <a:t>:</a:t>
            </a:r>
            <a:r>
              <a:rPr lang="ru-RU" i="1" dirty="0" smtClean="0">
                <a:solidFill>
                  <a:srgbClr val="0070C0"/>
                </a:solidFill>
                <a:latin typeface="Times New Roman" pitchFamily="18" charset="0"/>
                <a:cs typeface="Times New Roman" pitchFamily="18" charset="0"/>
              </a:rPr>
              <a:t> преподаватель немецкого языка: </a:t>
            </a:r>
            <a:r>
              <a:rPr lang="ru-RU" b="1" i="1" dirty="0" err="1" smtClean="0">
                <a:solidFill>
                  <a:srgbClr val="002060"/>
                </a:solidFill>
                <a:latin typeface="Times New Roman" pitchFamily="18" charset="0"/>
                <a:cs typeface="Times New Roman" pitchFamily="18" charset="0"/>
              </a:rPr>
              <a:t>Бурыкина</a:t>
            </a:r>
            <a:r>
              <a:rPr lang="ru-RU" b="1" i="1" dirty="0" smtClean="0">
                <a:solidFill>
                  <a:srgbClr val="002060"/>
                </a:solidFill>
                <a:latin typeface="Times New Roman" pitchFamily="18" charset="0"/>
                <a:cs typeface="Times New Roman" pitchFamily="18" charset="0"/>
              </a:rPr>
              <a:t> С.В</a:t>
            </a:r>
            <a:endParaRPr lang="ru-RU" b="1" i="1" dirty="0">
              <a:solidFill>
                <a:srgbClr val="002060"/>
              </a:solidFill>
              <a:latin typeface="Times New Roman" pitchFamily="18" charset="0"/>
              <a:cs typeface="Times New Roman" pitchFamily="18" charset="0"/>
            </a:endParaRPr>
          </a:p>
        </p:txBody>
      </p:sp>
      <p:pic>
        <p:nvPicPr>
          <p:cNvPr id="4" name="Рисунок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216024"/>
            <a:ext cx="3050474" cy="6641976"/>
          </a:xfrm>
          <a:prstGeom prst="rect">
            <a:avLst/>
          </a:prstGeom>
          <a:effec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1052736"/>
            <a:ext cx="7812360" cy="923330"/>
          </a:xfrm>
          <a:prstGeom prst="rect">
            <a:avLst/>
          </a:prstGeom>
          <a:noFill/>
        </p:spPr>
        <p:txBody>
          <a:bodyPr wrap="square" rtlCol="0">
            <a:spAutoFit/>
          </a:bodyPr>
          <a:lstStyle/>
          <a:p>
            <a:pPr algn="ctr"/>
            <a:r>
              <a:rPr lang="en-US" sz="5400" b="1" dirty="0" err="1" smtClean="0">
                <a:solidFill>
                  <a:srgbClr val="00B050"/>
                </a:solidFill>
                <a:latin typeface="Times New Roman" pitchFamily="18" charset="0"/>
                <a:cs typeface="Times New Roman" pitchFamily="18" charset="0"/>
              </a:rPr>
              <a:t>Übungen</a:t>
            </a:r>
            <a:r>
              <a:rPr lang="en-US" sz="5400" b="1" dirty="0" smtClean="0">
                <a:solidFill>
                  <a:srgbClr val="00B050"/>
                </a:solidFill>
                <a:latin typeface="Times New Roman" pitchFamily="18" charset="0"/>
                <a:cs typeface="Times New Roman" pitchFamily="18" charset="0"/>
              </a:rPr>
              <a:t> </a:t>
            </a:r>
            <a:r>
              <a:rPr lang="en-US" sz="5400" b="1" dirty="0" err="1" smtClean="0">
                <a:solidFill>
                  <a:srgbClr val="00B050"/>
                </a:solidFill>
                <a:latin typeface="Times New Roman" pitchFamily="18" charset="0"/>
                <a:cs typeface="Times New Roman" pitchFamily="18" charset="0"/>
              </a:rPr>
              <a:t>zum</a:t>
            </a:r>
            <a:r>
              <a:rPr lang="en-US" sz="5400" b="1" dirty="0" smtClean="0">
                <a:solidFill>
                  <a:srgbClr val="00B050"/>
                </a:solidFill>
                <a:latin typeface="Times New Roman" pitchFamily="18" charset="0"/>
                <a:cs typeface="Times New Roman" pitchFamily="18" charset="0"/>
              </a:rPr>
              <a:t> </a:t>
            </a:r>
            <a:r>
              <a:rPr lang="en-US" sz="5400" b="1" dirty="0" err="1" smtClean="0">
                <a:solidFill>
                  <a:srgbClr val="00B050"/>
                </a:solidFill>
                <a:latin typeface="Times New Roman" pitchFamily="18" charset="0"/>
                <a:cs typeface="Times New Roman" pitchFamily="18" charset="0"/>
              </a:rPr>
              <a:t>Thema</a:t>
            </a:r>
            <a:endParaRPr lang="ru-RU" sz="5400" b="1" dirty="0">
              <a:solidFill>
                <a:srgbClr val="00B050"/>
              </a:solidFill>
              <a:latin typeface="Times New Roman" pitchFamily="18" charset="0"/>
              <a:cs typeface="Times New Roman" pitchFamily="18" charset="0"/>
            </a:endParaRPr>
          </a:p>
        </p:txBody>
      </p:sp>
      <p:sp>
        <p:nvSpPr>
          <p:cNvPr id="3" name="Прямоугольник 2"/>
          <p:cNvSpPr/>
          <p:nvPr/>
        </p:nvSpPr>
        <p:spPr>
          <a:xfrm>
            <a:off x="2627784" y="2708920"/>
            <a:ext cx="3518912" cy="646331"/>
          </a:xfrm>
          <a:prstGeom prst="rect">
            <a:avLst/>
          </a:prstGeom>
        </p:spPr>
        <p:txBody>
          <a:bodyPr wrap="none">
            <a:spAutoFit/>
          </a:bodyPr>
          <a:lstStyle/>
          <a:p>
            <a:pPr algn="ctr"/>
            <a:r>
              <a:rPr lang="en-US" sz="3600" b="1" u="sng" dirty="0" err="1" smtClean="0">
                <a:solidFill>
                  <a:srgbClr val="C00000"/>
                </a:solidFill>
                <a:latin typeface="Times New Roman" pitchFamily="18" charset="0"/>
                <a:cs typeface="Times New Roman" pitchFamily="18" charset="0"/>
              </a:rPr>
              <a:t>Konditionalsätze</a:t>
            </a:r>
            <a:endParaRPr lang="ru-RU" sz="3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8528119"/>
            <a:ext cx="9144000" cy="5078313"/>
          </a:xfrm>
          <a:prstGeom prst="rect">
            <a:avLst/>
          </a:prstGeom>
        </p:spPr>
        <p:txBody>
          <a:bodyPr wrap="square">
            <a:spAutoFit/>
          </a:bodyPr>
          <a:lstStyle/>
          <a:p>
            <a:r>
              <a:rPr lang="de-DE" b="1" u="sng" dirty="0" smtClean="0"/>
              <a:t>1</a:t>
            </a:r>
            <a:r>
              <a:rPr lang="de-DE" u="sng" dirty="0" smtClean="0"/>
              <a:t>. </a:t>
            </a:r>
            <a:r>
              <a:rPr lang="de-DE" u="sng" dirty="0" err="1" smtClean="0"/>
              <a:t>Определите</a:t>
            </a:r>
            <a:r>
              <a:rPr lang="de-DE" u="sng" dirty="0" smtClean="0"/>
              <a:t>, к </a:t>
            </a:r>
            <a:r>
              <a:rPr lang="de-DE" u="sng" dirty="0" err="1" smtClean="0"/>
              <a:t>какому</a:t>
            </a:r>
            <a:r>
              <a:rPr lang="de-DE" u="sng" dirty="0" smtClean="0"/>
              <a:t> </a:t>
            </a:r>
            <a:r>
              <a:rPr lang="de-DE" u="sng" dirty="0" err="1" smtClean="0"/>
              <a:t>времени</a:t>
            </a:r>
            <a:r>
              <a:rPr lang="de-DE" u="sng" dirty="0" smtClean="0"/>
              <a:t> </a:t>
            </a:r>
            <a:r>
              <a:rPr lang="de-DE" u="sng" dirty="0" err="1" smtClean="0"/>
              <a:t>относятся</a:t>
            </a:r>
            <a:r>
              <a:rPr lang="de-DE" u="sng" dirty="0" smtClean="0"/>
              <a:t> </a:t>
            </a:r>
            <a:r>
              <a:rPr lang="de-DE" u="sng" dirty="0" err="1" smtClean="0"/>
              <a:t>действия</a:t>
            </a:r>
            <a:r>
              <a:rPr lang="de-DE" u="sng" dirty="0" smtClean="0"/>
              <a:t> </a:t>
            </a:r>
            <a:r>
              <a:rPr lang="de-DE" u="sng" dirty="0" err="1" smtClean="0"/>
              <a:t>прида­точных</a:t>
            </a:r>
            <a:r>
              <a:rPr lang="de-DE" u="sng" dirty="0" smtClean="0"/>
              <a:t> и </a:t>
            </a:r>
            <a:r>
              <a:rPr lang="de-DE" u="sng" dirty="0" err="1" smtClean="0"/>
              <a:t>главных</a:t>
            </a:r>
            <a:r>
              <a:rPr lang="de-DE" u="sng" dirty="0" smtClean="0"/>
              <a:t> </a:t>
            </a:r>
            <a:r>
              <a:rPr lang="de-DE" u="sng" dirty="0" err="1" smtClean="0"/>
              <a:t>предложений</a:t>
            </a:r>
            <a:r>
              <a:rPr lang="de-DE" u="sng" dirty="0" smtClean="0"/>
              <a:t> в </a:t>
            </a:r>
            <a:r>
              <a:rPr lang="de-DE" u="sng" dirty="0" err="1" smtClean="0"/>
              <a:t>следующих</a:t>
            </a:r>
            <a:r>
              <a:rPr lang="de-DE" u="sng" dirty="0" smtClean="0"/>
              <a:t> </a:t>
            </a:r>
            <a:r>
              <a:rPr lang="de-DE" u="sng" dirty="0" err="1" smtClean="0"/>
              <a:t>сложноподчинен­ных</a:t>
            </a:r>
            <a:r>
              <a:rPr lang="de-DE" u="sng" dirty="0" smtClean="0"/>
              <a:t> </a:t>
            </a:r>
            <a:r>
              <a:rPr lang="de-DE" u="sng" dirty="0" err="1" smtClean="0"/>
              <a:t>предложениях</a:t>
            </a:r>
            <a:r>
              <a:rPr lang="de-DE" u="sng" dirty="0" smtClean="0"/>
              <a:t>.</a:t>
            </a:r>
            <a:endParaRPr lang="de-DE" dirty="0" smtClean="0"/>
          </a:p>
          <a:p>
            <a:r>
              <a:rPr lang="de-DE" dirty="0" err="1" smtClean="0"/>
              <a:t>l.Wenn</a:t>
            </a:r>
            <a:r>
              <a:rPr lang="de-DE" dirty="0" smtClean="0"/>
              <a:t> wir die Möglichkeit gehabt hätten, hätten wir das Akkreditiv noch voriges Jahr eröffnet. 2.Wenn die Firma das Qualitätszertifikat rechtzeitig bekommen hätte, würde sie die Ware so schnell wie möglich liefern. 3. Wenn wir die Ware einlagern könnten, nähmen wir sie an. 4. Wir würden den Vertrag </a:t>
            </a:r>
            <a:r>
              <a:rPr lang="de-DE" dirty="0" err="1" smtClean="0"/>
              <a:t>abschliessen</a:t>
            </a:r>
            <a:r>
              <a:rPr lang="de-DE" dirty="0" smtClean="0"/>
              <a:t>, wenn wir einen Zulieferer gefunden hätten. 5.Wenn der erste Warenposten mor­gen kommen würde, würden wir die Rechnung sofort begleichen.</a:t>
            </a:r>
          </a:p>
          <a:p>
            <a:r>
              <a:rPr lang="de-DE" dirty="0" smtClean="0"/>
              <a:t/>
            </a:r>
            <a:br>
              <a:rPr lang="de-DE" dirty="0" smtClean="0"/>
            </a:br>
            <a:endParaRPr lang="de-DE" dirty="0" smtClean="0"/>
          </a:p>
          <a:p>
            <a:r>
              <a:rPr lang="de-DE" b="1" u="sng" dirty="0" smtClean="0"/>
              <a:t>2</a:t>
            </a:r>
            <a:r>
              <a:rPr lang="de-DE" u="sng" dirty="0" smtClean="0"/>
              <a:t>. </a:t>
            </a:r>
            <a:r>
              <a:rPr lang="de-DE" u="sng" dirty="0" err="1" smtClean="0"/>
              <a:t>Образуйте</a:t>
            </a:r>
            <a:r>
              <a:rPr lang="de-DE" u="sng" dirty="0" smtClean="0"/>
              <a:t> </a:t>
            </a:r>
            <a:r>
              <a:rPr lang="de-DE" u="sng" dirty="0" err="1" smtClean="0"/>
              <a:t>сложноподчиненные</a:t>
            </a:r>
            <a:r>
              <a:rPr lang="de-DE" u="sng" dirty="0" smtClean="0"/>
              <a:t> </a:t>
            </a:r>
            <a:r>
              <a:rPr lang="de-DE" u="sng" dirty="0" err="1" smtClean="0"/>
              <a:t>предложения</a:t>
            </a:r>
            <a:r>
              <a:rPr lang="de-DE" u="sng" dirty="0" smtClean="0"/>
              <a:t> с </a:t>
            </a:r>
            <a:r>
              <a:rPr lang="de-DE" b="1" u="sng" dirty="0" smtClean="0"/>
              <a:t>wenn.</a:t>
            </a:r>
            <a:endParaRPr lang="de-DE" dirty="0" smtClean="0"/>
          </a:p>
          <a:p>
            <a:r>
              <a:rPr lang="de-DE" dirty="0" smtClean="0"/>
              <a:t>Können Sie gut Deutsch? Dann können Sie Brechts Werke in deutscher Sprache lesen.</a:t>
            </a:r>
          </a:p>
          <a:p>
            <a:r>
              <a:rPr lang="de-DE" dirty="0" smtClean="0"/>
              <a:t>Fahren Sie nach Düsseldorf? Dann können Sie mich mitnehmen.</a:t>
            </a:r>
          </a:p>
          <a:p>
            <a:r>
              <a:rPr lang="de-DE" dirty="0" smtClean="0"/>
              <a:t>Bist du krank? Dann kannst du zu Hause bleiben.</a:t>
            </a:r>
          </a:p>
          <a:p>
            <a:r>
              <a:rPr lang="de-DE" dirty="0" smtClean="0"/>
              <a:t>Ist das Wetter schön? Dann fahren wir mit dem Auto.</a:t>
            </a:r>
          </a:p>
          <a:p>
            <a:r>
              <a:rPr lang="de-DE" dirty="0" smtClean="0"/>
              <a:t>Ist das Geld alle? Dann musst du auf die Bank.</a:t>
            </a:r>
          </a:p>
          <a:p>
            <a:r>
              <a:rPr lang="de-DE" dirty="0" smtClean="0"/>
              <a:t/>
            </a:r>
            <a:br>
              <a:rPr lang="de-DE" dirty="0" smtClean="0"/>
            </a:br>
            <a:endParaRPr lang="de-DE" dirty="0" smtClean="0"/>
          </a:p>
        </p:txBody>
      </p:sp>
      <p:sp>
        <p:nvSpPr>
          <p:cNvPr id="4" name="Прямоугольник 3"/>
          <p:cNvSpPr/>
          <p:nvPr/>
        </p:nvSpPr>
        <p:spPr>
          <a:xfrm>
            <a:off x="179512" y="404664"/>
            <a:ext cx="8856984" cy="6771084"/>
          </a:xfrm>
          <a:prstGeom prst="rect">
            <a:avLst/>
          </a:prstGeom>
        </p:spPr>
        <p:txBody>
          <a:bodyPr wrap="square">
            <a:spAutoFit/>
          </a:bodyPr>
          <a:lstStyle/>
          <a:p>
            <a:r>
              <a:rPr lang="de-DE" sz="2200" b="1" dirty="0" smtClean="0">
                <a:latin typeface="Times New Roman" pitchFamily="18" charset="0"/>
                <a:cs typeface="Times New Roman" pitchFamily="18" charset="0"/>
              </a:rPr>
              <a:t>1. </a:t>
            </a:r>
            <a:r>
              <a:rPr lang="de-DE" sz="2200" b="1" dirty="0" err="1" smtClean="0">
                <a:latin typeface="Times New Roman" pitchFamily="18" charset="0"/>
                <a:cs typeface="Times New Roman" pitchFamily="18" charset="0"/>
              </a:rPr>
              <a:t>Определите</a:t>
            </a:r>
            <a:r>
              <a:rPr lang="de-DE" sz="2200" b="1" dirty="0" smtClean="0">
                <a:latin typeface="Times New Roman" pitchFamily="18" charset="0"/>
                <a:cs typeface="Times New Roman" pitchFamily="18" charset="0"/>
              </a:rPr>
              <a:t>, к </a:t>
            </a:r>
            <a:r>
              <a:rPr lang="de-DE" sz="2200" b="1" dirty="0" err="1" smtClean="0">
                <a:latin typeface="Times New Roman" pitchFamily="18" charset="0"/>
                <a:cs typeface="Times New Roman" pitchFamily="18" charset="0"/>
              </a:rPr>
              <a:t>какому</a:t>
            </a:r>
            <a:r>
              <a:rPr lang="de-DE" sz="2200" b="1" dirty="0" smtClean="0">
                <a:latin typeface="Times New Roman" pitchFamily="18" charset="0"/>
                <a:cs typeface="Times New Roman" pitchFamily="18" charset="0"/>
              </a:rPr>
              <a:t> </a:t>
            </a:r>
            <a:r>
              <a:rPr lang="de-DE" sz="2200" b="1" dirty="0" err="1" smtClean="0">
                <a:latin typeface="Times New Roman" pitchFamily="18" charset="0"/>
                <a:cs typeface="Times New Roman" pitchFamily="18" charset="0"/>
              </a:rPr>
              <a:t>времени</a:t>
            </a:r>
            <a:r>
              <a:rPr lang="de-DE" sz="2200" b="1" dirty="0" smtClean="0">
                <a:latin typeface="Times New Roman" pitchFamily="18" charset="0"/>
                <a:cs typeface="Times New Roman" pitchFamily="18" charset="0"/>
              </a:rPr>
              <a:t> </a:t>
            </a:r>
            <a:r>
              <a:rPr lang="de-DE" sz="2200" b="1" dirty="0" err="1" smtClean="0">
                <a:latin typeface="Times New Roman" pitchFamily="18" charset="0"/>
                <a:cs typeface="Times New Roman" pitchFamily="18" charset="0"/>
              </a:rPr>
              <a:t>относятся</a:t>
            </a:r>
            <a:r>
              <a:rPr lang="de-DE" sz="2200" b="1" dirty="0" smtClean="0">
                <a:latin typeface="Times New Roman" pitchFamily="18" charset="0"/>
                <a:cs typeface="Times New Roman" pitchFamily="18" charset="0"/>
              </a:rPr>
              <a:t> </a:t>
            </a:r>
            <a:r>
              <a:rPr lang="de-DE" sz="2200" b="1" dirty="0" err="1" smtClean="0">
                <a:latin typeface="Times New Roman" pitchFamily="18" charset="0"/>
                <a:cs typeface="Times New Roman" pitchFamily="18" charset="0"/>
              </a:rPr>
              <a:t>действия</a:t>
            </a:r>
            <a:r>
              <a:rPr lang="de-DE" sz="2200" b="1" dirty="0" smtClean="0">
                <a:latin typeface="Times New Roman" pitchFamily="18" charset="0"/>
                <a:cs typeface="Times New Roman" pitchFamily="18" charset="0"/>
              </a:rPr>
              <a:t> </a:t>
            </a:r>
            <a:r>
              <a:rPr lang="de-DE" sz="2200" b="1" dirty="0" err="1" smtClean="0">
                <a:latin typeface="Times New Roman" pitchFamily="18" charset="0"/>
                <a:cs typeface="Times New Roman" pitchFamily="18" charset="0"/>
              </a:rPr>
              <a:t>придаточных</a:t>
            </a:r>
            <a:r>
              <a:rPr lang="de-DE" sz="2200" b="1" dirty="0" smtClean="0">
                <a:latin typeface="Times New Roman" pitchFamily="18" charset="0"/>
                <a:cs typeface="Times New Roman" pitchFamily="18" charset="0"/>
              </a:rPr>
              <a:t> и </a:t>
            </a:r>
            <a:r>
              <a:rPr lang="de-DE" sz="2200" b="1" dirty="0" err="1" smtClean="0">
                <a:latin typeface="Times New Roman" pitchFamily="18" charset="0"/>
                <a:cs typeface="Times New Roman" pitchFamily="18" charset="0"/>
              </a:rPr>
              <a:t>главных</a:t>
            </a:r>
            <a:r>
              <a:rPr lang="de-DE" sz="2200" b="1" dirty="0" smtClean="0">
                <a:latin typeface="Times New Roman" pitchFamily="18" charset="0"/>
                <a:cs typeface="Times New Roman" pitchFamily="18" charset="0"/>
              </a:rPr>
              <a:t> </a:t>
            </a:r>
            <a:r>
              <a:rPr lang="de-DE" sz="2200" b="1" dirty="0" err="1" smtClean="0">
                <a:latin typeface="Times New Roman" pitchFamily="18" charset="0"/>
                <a:cs typeface="Times New Roman" pitchFamily="18" charset="0"/>
              </a:rPr>
              <a:t>предложений</a:t>
            </a:r>
            <a:r>
              <a:rPr lang="de-DE" sz="2200" b="1" dirty="0" smtClean="0">
                <a:latin typeface="Times New Roman" pitchFamily="18" charset="0"/>
                <a:cs typeface="Times New Roman" pitchFamily="18" charset="0"/>
              </a:rPr>
              <a:t> в </a:t>
            </a:r>
            <a:r>
              <a:rPr lang="de-DE" sz="2200" b="1" dirty="0" err="1" smtClean="0">
                <a:latin typeface="Times New Roman" pitchFamily="18" charset="0"/>
                <a:cs typeface="Times New Roman" pitchFamily="18" charset="0"/>
              </a:rPr>
              <a:t>следующих</a:t>
            </a:r>
            <a:r>
              <a:rPr lang="de-DE" sz="2200" b="1" dirty="0" smtClean="0">
                <a:latin typeface="Times New Roman" pitchFamily="18" charset="0"/>
                <a:cs typeface="Times New Roman" pitchFamily="18" charset="0"/>
              </a:rPr>
              <a:t> </a:t>
            </a:r>
            <a:r>
              <a:rPr lang="de-DE" sz="2200" b="1" dirty="0" err="1" smtClean="0">
                <a:latin typeface="Times New Roman" pitchFamily="18" charset="0"/>
                <a:cs typeface="Times New Roman" pitchFamily="18" charset="0"/>
              </a:rPr>
              <a:t>сложноподчиненных</a:t>
            </a:r>
            <a:r>
              <a:rPr lang="de-DE" sz="2200" b="1" dirty="0" smtClean="0">
                <a:latin typeface="Times New Roman" pitchFamily="18" charset="0"/>
                <a:cs typeface="Times New Roman" pitchFamily="18" charset="0"/>
              </a:rPr>
              <a:t> </a:t>
            </a:r>
            <a:r>
              <a:rPr lang="de-DE" sz="2200" b="1" dirty="0" err="1" smtClean="0">
                <a:latin typeface="Times New Roman" pitchFamily="18" charset="0"/>
                <a:cs typeface="Times New Roman" pitchFamily="18" charset="0"/>
              </a:rPr>
              <a:t>предложениях</a:t>
            </a:r>
            <a:r>
              <a:rPr lang="de-DE" sz="2200" b="1" dirty="0" smtClean="0">
                <a:latin typeface="Times New Roman" pitchFamily="18" charset="0"/>
                <a:cs typeface="Times New Roman" pitchFamily="18" charset="0"/>
              </a:rPr>
              <a:t>. </a:t>
            </a:r>
            <a:r>
              <a:rPr lang="ru-RU" sz="2200" b="1" dirty="0" smtClean="0">
                <a:latin typeface="Times New Roman" pitchFamily="18" charset="0"/>
                <a:cs typeface="Times New Roman" pitchFamily="18" charset="0"/>
              </a:rPr>
              <a:t>Переведите эти предложения на русский язык.</a:t>
            </a:r>
            <a:endParaRPr lang="de-DE" sz="2200" b="1" dirty="0" smtClean="0">
              <a:latin typeface="Times New Roman" pitchFamily="18" charset="0"/>
              <a:cs typeface="Times New Roman" pitchFamily="18" charset="0"/>
            </a:endParaRPr>
          </a:p>
          <a:p>
            <a:endParaRPr lang="ru-RU" sz="800" dirty="0" smtClean="0">
              <a:latin typeface="Times New Roman" pitchFamily="18" charset="0"/>
              <a:cs typeface="Times New Roman" pitchFamily="18" charset="0"/>
            </a:endParaRPr>
          </a:p>
          <a:p>
            <a:r>
              <a:rPr lang="de-DE" sz="2200" dirty="0" err="1" smtClean="0">
                <a:latin typeface="Times New Roman" pitchFamily="18" charset="0"/>
                <a:cs typeface="Times New Roman" pitchFamily="18" charset="0"/>
              </a:rPr>
              <a:t>l.Wenn</a:t>
            </a:r>
            <a:r>
              <a:rPr lang="de-DE" sz="2200" dirty="0" smtClean="0">
                <a:latin typeface="Times New Roman" pitchFamily="18" charset="0"/>
                <a:cs typeface="Times New Roman" pitchFamily="18" charset="0"/>
              </a:rPr>
              <a:t> wir die Möglichkeit gehabt hätten, hätten wir das Akkreditiv noch voriges Jahr eröffnet.</a:t>
            </a:r>
            <a:endParaRPr lang="ru-RU" sz="2200" dirty="0" smtClean="0">
              <a:latin typeface="Times New Roman" pitchFamily="18" charset="0"/>
              <a:cs typeface="Times New Roman" pitchFamily="18" charset="0"/>
            </a:endParaRPr>
          </a:p>
          <a:p>
            <a:r>
              <a:rPr lang="de-DE" sz="2200" dirty="0" smtClean="0">
                <a:latin typeface="Times New Roman" pitchFamily="18" charset="0"/>
                <a:cs typeface="Times New Roman" pitchFamily="18" charset="0"/>
              </a:rPr>
              <a:t>2.Wenn die Firma das Qualitätszertifikat rechtzeitig bekommen hätte, würde sie die Ware so schnell wie möglich liefern. </a:t>
            </a:r>
            <a:endParaRPr lang="ru-RU" sz="2200" dirty="0" smtClean="0">
              <a:latin typeface="Times New Roman" pitchFamily="18" charset="0"/>
              <a:cs typeface="Times New Roman" pitchFamily="18" charset="0"/>
            </a:endParaRPr>
          </a:p>
          <a:p>
            <a:r>
              <a:rPr lang="de-DE" sz="2200" dirty="0" smtClean="0">
                <a:latin typeface="Times New Roman" pitchFamily="18" charset="0"/>
                <a:cs typeface="Times New Roman" pitchFamily="18" charset="0"/>
              </a:rPr>
              <a:t>3. Wenn wir die Ware einlagern könnten, nähmen wir sie an. </a:t>
            </a:r>
            <a:endParaRPr lang="ru-RU" sz="2200" dirty="0" smtClean="0">
              <a:latin typeface="Times New Roman" pitchFamily="18" charset="0"/>
              <a:cs typeface="Times New Roman" pitchFamily="18" charset="0"/>
            </a:endParaRPr>
          </a:p>
          <a:p>
            <a:r>
              <a:rPr lang="de-DE" sz="2200" dirty="0" smtClean="0">
                <a:latin typeface="Times New Roman" pitchFamily="18" charset="0"/>
                <a:cs typeface="Times New Roman" pitchFamily="18" charset="0"/>
              </a:rPr>
              <a:t>4. Wir würden den Vertrag </a:t>
            </a:r>
            <a:r>
              <a:rPr lang="de-DE" sz="2200" dirty="0" err="1" smtClean="0">
                <a:latin typeface="Times New Roman" pitchFamily="18" charset="0"/>
                <a:cs typeface="Times New Roman" pitchFamily="18" charset="0"/>
              </a:rPr>
              <a:t>abschliessen</a:t>
            </a:r>
            <a:r>
              <a:rPr lang="de-DE" sz="2200" dirty="0" smtClean="0">
                <a:latin typeface="Times New Roman" pitchFamily="18" charset="0"/>
                <a:cs typeface="Times New Roman" pitchFamily="18" charset="0"/>
              </a:rPr>
              <a:t>, wenn wir einen Zulieferer gefunden hätten. </a:t>
            </a:r>
            <a:endParaRPr lang="ru-RU" sz="2200" dirty="0" smtClean="0">
              <a:latin typeface="Times New Roman" pitchFamily="18" charset="0"/>
              <a:cs typeface="Times New Roman" pitchFamily="18" charset="0"/>
            </a:endParaRPr>
          </a:p>
          <a:p>
            <a:r>
              <a:rPr lang="de-DE" sz="2200" dirty="0" smtClean="0">
                <a:latin typeface="Times New Roman" pitchFamily="18" charset="0"/>
                <a:cs typeface="Times New Roman" pitchFamily="18" charset="0"/>
              </a:rPr>
              <a:t>5.Wenn der erste Warenposten morgen kommen würde, würden wir die Rechnung sofort begleichen.</a:t>
            </a:r>
          </a:p>
          <a:p>
            <a:endParaRPr lang="ru-RU" sz="800" b="1" u="sng" dirty="0" smtClean="0">
              <a:latin typeface="Times New Roman" pitchFamily="18" charset="0"/>
              <a:cs typeface="Times New Roman" pitchFamily="18" charset="0"/>
            </a:endParaRPr>
          </a:p>
          <a:p>
            <a:r>
              <a:rPr lang="de-DE" sz="2200" b="1" dirty="0" smtClean="0">
                <a:latin typeface="Times New Roman" pitchFamily="18" charset="0"/>
                <a:cs typeface="Times New Roman" pitchFamily="18" charset="0"/>
              </a:rPr>
              <a:t>2. </a:t>
            </a:r>
            <a:r>
              <a:rPr lang="de-DE" sz="2200" b="1" dirty="0" err="1" smtClean="0">
                <a:latin typeface="Times New Roman" pitchFamily="18" charset="0"/>
                <a:cs typeface="Times New Roman" pitchFamily="18" charset="0"/>
              </a:rPr>
              <a:t>Образуйте</a:t>
            </a:r>
            <a:r>
              <a:rPr lang="de-DE" sz="2200" b="1" dirty="0" smtClean="0">
                <a:latin typeface="Times New Roman" pitchFamily="18" charset="0"/>
                <a:cs typeface="Times New Roman" pitchFamily="18" charset="0"/>
              </a:rPr>
              <a:t> </a:t>
            </a:r>
            <a:r>
              <a:rPr lang="de-DE" sz="2200" b="1" dirty="0" err="1" smtClean="0">
                <a:latin typeface="Times New Roman" pitchFamily="18" charset="0"/>
                <a:cs typeface="Times New Roman" pitchFamily="18" charset="0"/>
              </a:rPr>
              <a:t>сложноподчиненные</a:t>
            </a:r>
            <a:r>
              <a:rPr lang="de-DE" sz="2200" b="1" dirty="0" smtClean="0">
                <a:latin typeface="Times New Roman" pitchFamily="18" charset="0"/>
                <a:cs typeface="Times New Roman" pitchFamily="18" charset="0"/>
              </a:rPr>
              <a:t> </a:t>
            </a:r>
            <a:r>
              <a:rPr lang="de-DE" sz="2200" b="1" dirty="0" err="1" smtClean="0">
                <a:latin typeface="Times New Roman" pitchFamily="18" charset="0"/>
                <a:cs typeface="Times New Roman" pitchFamily="18" charset="0"/>
              </a:rPr>
              <a:t>предложения</a:t>
            </a:r>
            <a:r>
              <a:rPr lang="de-DE" sz="2200" b="1" dirty="0" smtClean="0">
                <a:latin typeface="Times New Roman" pitchFamily="18" charset="0"/>
                <a:cs typeface="Times New Roman" pitchFamily="18" charset="0"/>
              </a:rPr>
              <a:t> с </a:t>
            </a:r>
            <a:r>
              <a:rPr lang="de-DE" sz="2200" b="1" u="sng" dirty="0" smtClean="0">
                <a:latin typeface="Times New Roman" pitchFamily="18" charset="0"/>
                <a:cs typeface="Times New Roman" pitchFamily="18" charset="0"/>
              </a:rPr>
              <a:t>wenn.</a:t>
            </a:r>
          </a:p>
          <a:p>
            <a:r>
              <a:rPr lang="ru-RU" sz="2000" dirty="0" smtClean="0">
                <a:latin typeface="Times New Roman" pitchFamily="18" charset="0"/>
                <a:cs typeface="Times New Roman" pitchFamily="18" charset="0"/>
              </a:rPr>
              <a:t>1. </a:t>
            </a:r>
            <a:r>
              <a:rPr lang="de-DE" sz="2000" dirty="0" smtClean="0">
                <a:latin typeface="Times New Roman" pitchFamily="18" charset="0"/>
                <a:cs typeface="Times New Roman" pitchFamily="18" charset="0"/>
              </a:rPr>
              <a:t>Können Sie gut Deutsch? Dann können Sie Brechts Werke in deutscher Sprache lesen.</a:t>
            </a:r>
          </a:p>
          <a:p>
            <a:r>
              <a:rPr lang="ru-RU" sz="2000" dirty="0" smtClean="0">
                <a:latin typeface="Times New Roman" pitchFamily="18" charset="0"/>
                <a:cs typeface="Times New Roman" pitchFamily="18" charset="0"/>
              </a:rPr>
              <a:t>2. </a:t>
            </a:r>
            <a:r>
              <a:rPr lang="de-DE" sz="2000" dirty="0" smtClean="0">
                <a:latin typeface="Times New Roman" pitchFamily="18" charset="0"/>
                <a:cs typeface="Times New Roman" pitchFamily="18" charset="0"/>
              </a:rPr>
              <a:t>Fahren Sie nach Düsseldorf? Dann können Sie mich mitnehmen.</a:t>
            </a:r>
          </a:p>
          <a:p>
            <a:r>
              <a:rPr lang="ru-RU" sz="2000" dirty="0" smtClean="0">
                <a:latin typeface="Times New Roman" pitchFamily="18" charset="0"/>
                <a:cs typeface="Times New Roman" pitchFamily="18" charset="0"/>
              </a:rPr>
              <a:t>3. </a:t>
            </a:r>
            <a:r>
              <a:rPr lang="de-DE" sz="2000" dirty="0" smtClean="0">
                <a:latin typeface="Times New Roman" pitchFamily="18" charset="0"/>
                <a:cs typeface="Times New Roman" pitchFamily="18" charset="0"/>
              </a:rPr>
              <a:t>Bist du krank? Dann kannst du zu Hause bleiben.</a:t>
            </a:r>
          </a:p>
          <a:p>
            <a:r>
              <a:rPr lang="ru-RU" sz="2000" dirty="0" smtClean="0">
                <a:latin typeface="Times New Roman" pitchFamily="18" charset="0"/>
                <a:cs typeface="Times New Roman" pitchFamily="18" charset="0"/>
              </a:rPr>
              <a:t>4. </a:t>
            </a:r>
            <a:r>
              <a:rPr lang="de-DE" sz="2000" dirty="0" smtClean="0">
                <a:latin typeface="Times New Roman" pitchFamily="18" charset="0"/>
                <a:cs typeface="Times New Roman" pitchFamily="18" charset="0"/>
              </a:rPr>
              <a:t>Ist das Wetter schön? Dann fahren wir mit dem Auto.</a:t>
            </a:r>
          </a:p>
          <a:p>
            <a:r>
              <a:rPr lang="ru-RU" sz="2000" dirty="0" smtClean="0">
                <a:latin typeface="Times New Roman" pitchFamily="18" charset="0"/>
                <a:cs typeface="Times New Roman" pitchFamily="18" charset="0"/>
              </a:rPr>
              <a:t>5. </a:t>
            </a:r>
            <a:r>
              <a:rPr lang="de-DE" sz="2000" dirty="0" smtClean="0">
                <a:latin typeface="Times New Roman" pitchFamily="18" charset="0"/>
                <a:cs typeface="Times New Roman" pitchFamily="18" charset="0"/>
              </a:rPr>
              <a:t>Ist das Geld alle? Dann musst du auf die Bank.</a:t>
            </a:r>
            <a:endParaRPr lang="de-DE"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332656"/>
            <a:ext cx="8712968" cy="4385816"/>
          </a:xfrm>
          <a:prstGeom prst="rect">
            <a:avLst/>
          </a:prstGeom>
        </p:spPr>
        <p:txBody>
          <a:bodyPr wrap="square">
            <a:spAutoFit/>
          </a:bodyPr>
          <a:lstStyle/>
          <a:p>
            <a:r>
              <a:rPr lang="ru-RU" sz="2400" b="1" dirty="0" smtClean="0">
                <a:latin typeface="Times New Roman" pitchFamily="18" charset="0"/>
                <a:cs typeface="Times New Roman" pitchFamily="18" charset="0"/>
              </a:rPr>
              <a:t>3</a:t>
            </a:r>
            <a:r>
              <a:rPr lang="de-DE" sz="2400"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Составьте предложения по образцу. Переведите их:</a:t>
            </a:r>
            <a:endParaRPr lang="de-DE" sz="2400" b="1" dirty="0" smtClean="0">
              <a:latin typeface="Times New Roman" pitchFamily="18" charset="0"/>
              <a:cs typeface="Times New Roman" pitchFamily="18" charset="0"/>
            </a:endParaRPr>
          </a:p>
          <a:p>
            <a:pPr algn="ctr"/>
            <a:endParaRPr lang="ru-RU" sz="900" i="1" dirty="0" smtClean="0">
              <a:latin typeface="Times New Roman" pitchFamily="18" charset="0"/>
              <a:cs typeface="Times New Roman" pitchFamily="18" charset="0"/>
            </a:endParaRPr>
          </a:p>
          <a:p>
            <a:pPr algn="ctr"/>
            <a:r>
              <a:rPr lang="de-DE" sz="2200" i="1" dirty="0" smtClean="0">
                <a:latin typeface="Times New Roman" pitchFamily="18" charset="0"/>
                <a:cs typeface="Times New Roman" pitchFamily="18" charset="0"/>
              </a:rPr>
              <a:t>Muster (</a:t>
            </a:r>
            <a:r>
              <a:rPr lang="de-DE" sz="2200" i="1" dirty="0" err="1" smtClean="0">
                <a:latin typeface="Times New Roman" pitchFamily="18" charset="0"/>
                <a:cs typeface="Times New Roman" pitchFamily="18" charset="0"/>
              </a:rPr>
              <a:t>образец</a:t>
            </a:r>
            <a:r>
              <a:rPr lang="de-DE" sz="2200" i="1" dirty="0" smtClean="0">
                <a:latin typeface="Times New Roman" pitchFamily="18" charset="0"/>
                <a:cs typeface="Times New Roman" pitchFamily="18" charset="0"/>
              </a:rPr>
              <a:t>)</a:t>
            </a:r>
            <a:r>
              <a:rPr lang="de-DE" sz="2200"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         </a:t>
            </a:r>
            <a:r>
              <a:rPr lang="de-DE" sz="2200" i="1" dirty="0" smtClean="0">
                <a:latin typeface="Times New Roman" pitchFamily="18" charset="0"/>
                <a:cs typeface="Times New Roman" pitchFamily="18" charset="0"/>
              </a:rPr>
              <a:t>Ich habe Zeit. Ich lese das Buch.</a:t>
            </a:r>
          </a:p>
          <a:p>
            <a:pPr algn="ctr"/>
            <a:r>
              <a:rPr lang="ru-RU" sz="2200" i="1" dirty="0" smtClean="0">
                <a:latin typeface="Times New Roman" pitchFamily="18" charset="0"/>
                <a:cs typeface="Times New Roman" pitchFamily="18" charset="0"/>
              </a:rPr>
              <a:t>                                 </a:t>
            </a:r>
            <a:r>
              <a:rPr lang="de-DE" sz="2200" i="1" dirty="0" smtClean="0">
                <a:latin typeface="Times New Roman" pitchFamily="18" charset="0"/>
                <a:cs typeface="Times New Roman" pitchFamily="18" charset="0"/>
              </a:rPr>
              <a:t>Wenn ich Zeit habe, lese ich das Buch.</a:t>
            </a:r>
            <a:endParaRPr lang="ru-RU" sz="2200" i="1" dirty="0" smtClean="0">
              <a:latin typeface="Times New Roman" pitchFamily="18" charset="0"/>
              <a:cs typeface="Times New Roman" pitchFamily="18" charset="0"/>
            </a:endParaRPr>
          </a:p>
          <a:p>
            <a:pPr algn="ctr"/>
            <a:endParaRPr lang="de-DE" sz="1000" i="1" dirty="0" smtClean="0">
              <a:latin typeface="Times New Roman" pitchFamily="18" charset="0"/>
              <a:cs typeface="Times New Roman" pitchFamily="18" charset="0"/>
            </a:endParaRPr>
          </a:p>
          <a:p>
            <a:r>
              <a:rPr lang="ru-RU" sz="2400" dirty="0" smtClean="0">
                <a:latin typeface="Times New Roman" pitchFamily="18" charset="0"/>
                <a:cs typeface="Times New Roman" pitchFamily="18" charset="0"/>
              </a:rPr>
              <a:t>1. </a:t>
            </a:r>
            <a:r>
              <a:rPr lang="de-DE" sz="2400" dirty="0" smtClean="0">
                <a:latin typeface="Times New Roman" pitchFamily="18" charset="0"/>
                <a:cs typeface="Times New Roman" pitchFamily="18" charset="0"/>
              </a:rPr>
              <a:t>Das Wetter ist schön. Wir fahren ins Grüne.</a:t>
            </a:r>
          </a:p>
          <a:p>
            <a:r>
              <a:rPr lang="ru-RU" sz="2400" dirty="0" smtClean="0">
                <a:latin typeface="Times New Roman" pitchFamily="18" charset="0"/>
                <a:cs typeface="Times New Roman" pitchFamily="18" charset="0"/>
              </a:rPr>
              <a:t>2. </a:t>
            </a:r>
            <a:r>
              <a:rPr lang="de-DE" sz="2400" dirty="0" smtClean="0">
                <a:latin typeface="Times New Roman" pitchFamily="18" charset="0"/>
                <a:cs typeface="Times New Roman" pitchFamily="18" charset="0"/>
              </a:rPr>
              <a:t>Der Himmel ist klar. Sie können die Berge sehen.</a:t>
            </a:r>
          </a:p>
          <a:p>
            <a:r>
              <a:rPr lang="ru-RU" sz="2400" dirty="0" smtClean="0">
                <a:latin typeface="Times New Roman" pitchFamily="18" charset="0"/>
                <a:cs typeface="Times New Roman" pitchFamily="18" charset="0"/>
              </a:rPr>
              <a:t>3. </a:t>
            </a:r>
            <a:r>
              <a:rPr lang="de-DE" sz="2400" dirty="0" smtClean="0">
                <a:latin typeface="Times New Roman" pitchFamily="18" charset="0"/>
                <a:cs typeface="Times New Roman" pitchFamily="18" charset="0"/>
              </a:rPr>
              <a:t>Es regnet nicht. Wir können zu </a:t>
            </a:r>
            <a:r>
              <a:rPr lang="de-DE" sz="2400" dirty="0" err="1" smtClean="0">
                <a:latin typeface="Times New Roman" pitchFamily="18" charset="0"/>
                <a:cs typeface="Times New Roman" pitchFamily="18" charset="0"/>
              </a:rPr>
              <a:t>Fuss</a:t>
            </a:r>
            <a:r>
              <a:rPr lang="de-DE" sz="2400" dirty="0" smtClean="0">
                <a:latin typeface="Times New Roman" pitchFamily="18" charset="0"/>
                <a:cs typeface="Times New Roman" pitchFamily="18" charset="0"/>
              </a:rPr>
              <a:t> gehen.</a:t>
            </a:r>
          </a:p>
          <a:p>
            <a:r>
              <a:rPr lang="ru-RU" sz="2400" dirty="0" smtClean="0">
                <a:latin typeface="Times New Roman" pitchFamily="18" charset="0"/>
                <a:cs typeface="Times New Roman" pitchFamily="18" charset="0"/>
              </a:rPr>
              <a:t>4. </a:t>
            </a:r>
            <a:r>
              <a:rPr lang="de-DE" sz="2400" dirty="0" smtClean="0">
                <a:latin typeface="Times New Roman" pitchFamily="18" charset="0"/>
                <a:cs typeface="Times New Roman" pitchFamily="18" charset="0"/>
              </a:rPr>
              <a:t>Der Zug fährt pünktlich ab. Wir erreichen den Anschlusszug.</a:t>
            </a:r>
          </a:p>
          <a:p>
            <a:r>
              <a:rPr lang="ru-RU" sz="2400" dirty="0" smtClean="0">
                <a:latin typeface="Times New Roman" pitchFamily="18" charset="0"/>
                <a:cs typeface="Times New Roman" pitchFamily="18" charset="0"/>
              </a:rPr>
              <a:t>5. </a:t>
            </a:r>
            <a:r>
              <a:rPr lang="de-DE" sz="2400" dirty="0" smtClean="0">
                <a:latin typeface="Times New Roman" pitchFamily="18" charset="0"/>
                <a:cs typeface="Times New Roman" pitchFamily="18" charset="0"/>
              </a:rPr>
              <a:t>Sie schreiben mir. Ich antworte sofort.</a:t>
            </a:r>
          </a:p>
          <a:p>
            <a:r>
              <a:rPr lang="ru-RU" sz="2400" dirty="0" smtClean="0">
                <a:latin typeface="Times New Roman" pitchFamily="18" charset="0"/>
                <a:cs typeface="Times New Roman" pitchFamily="18" charset="0"/>
              </a:rPr>
              <a:t>6. </a:t>
            </a:r>
            <a:r>
              <a:rPr lang="de-DE" sz="2400" dirty="0" smtClean="0">
                <a:latin typeface="Times New Roman" pitchFamily="18" charset="0"/>
                <a:cs typeface="Times New Roman" pitchFamily="18" charset="0"/>
              </a:rPr>
              <a:t>Sie teilen sich die Zeit ein. Sie schaffen mehr.</a:t>
            </a:r>
          </a:p>
          <a:p>
            <a:r>
              <a:rPr lang="ru-RU" sz="2400" dirty="0" smtClean="0">
                <a:latin typeface="Times New Roman" pitchFamily="18" charset="0"/>
                <a:cs typeface="Times New Roman" pitchFamily="18" charset="0"/>
              </a:rPr>
              <a:t>7. </a:t>
            </a:r>
            <a:r>
              <a:rPr lang="de-DE" sz="2400" dirty="0" smtClean="0">
                <a:latin typeface="Times New Roman" pitchFamily="18" charset="0"/>
                <a:cs typeface="Times New Roman" pitchFamily="18" charset="0"/>
              </a:rPr>
              <a:t>Er gibt sich Mühe. Er wird mit seiner Arbeit rechtzeitig fertig.</a:t>
            </a:r>
          </a:p>
          <a:p>
            <a:r>
              <a:rPr lang="ru-RU" sz="2400" dirty="0" smtClean="0">
                <a:latin typeface="Times New Roman" pitchFamily="18" charset="0"/>
                <a:cs typeface="Times New Roman" pitchFamily="18" charset="0"/>
              </a:rPr>
              <a:t>8. </a:t>
            </a:r>
            <a:r>
              <a:rPr lang="de-DE" sz="2400" dirty="0" smtClean="0">
                <a:latin typeface="Times New Roman" pitchFamily="18" charset="0"/>
                <a:cs typeface="Times New Roman" pitchFamily="18" charset="0"/>
              </a:rPr>
              <a:t>Er spricht deutlich. Ich verstehe ihn.</a:t>
            </a:r>
            <a:endParaRPr lang="de-DE"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1052736"/>
            <a:ext cx="7812360" cy="923330"/>
          </a:xfrm>
          <a:prstGeom prst="rect">
            <a:avLst/>
          </a:prstGeom>
          <a:noFill/>
        </p:spPr>
        <p:txBody>
          <a:bodyPr wrap="square" rtlCol="0">
            <a:spAutoFit/>
          </a:bodyPr>
          <a:lstStyle/>
          <a:p>
            <a:pPr algn="ctr"/>
            <a:r>
              <a:rPr lang="en-US" sz="5400" b="1" dirty="0" err="1" smtClean="0">
                <a:solidFill>
                  <a:srgbClr val="00B050"/>
                </a:solidFill>
                <a:latin typeface="Times New Roman" pitchFamily="18" charset="0"/>
                <a:cs typeface="Times New Roman" pitchFamily="18" charset="0"/>
              </a:rPr>
              <a:t>Übungen</a:t>
            </a:r>
            <a:r>
              <a:rPr lang="en-US" sz="5400" b="1" dirty="0" smtClean="0">
                <a:solidFill>
                  <a:srgbClr val="00B050"/>
                </a:solidFill>
                <a:latin typeface="Times New Roman" pitchFamily="18" charset="0"/>
                <a:cs typeface="Times New Roman" pitchFamily="18" charset="0"/>
              </a:rPr>
              <a:t> </a:t>
            </a:r>
            <a:r>
              <a:rPr lang="en-US" sz="5400" b="1" dirty="0" err="1" smtClean="0">
                <a:solidFill>
                  <a:srgbClr val="00B050"/>
                </a:solidFill>
                <a:latin typeface="Times New Roman" pitchFamily="18" charset="0"/>
                <a:cs typeface="Times New Roman" pitchFamily="18" charset="0"/>
              </a:rPr>
              <a:t>zum</a:t>
            </a:r>
            <a:r>
              <a:rPr lang="en-US" sz="5400" b="1" dirty="0" smtClean="0">
                <a:solidFill>
                  <a:srgbClr val="00B050"/>
                </a:solidFill>
                <a:latin typeface="Times New Roman" pitchFamily="18" charset="0"/>
                <a:cs typeface="Times New Roman" pitchFamily="18" charset="0"/>
              </a:rPr>
              <a:t> </a:t>
            </a:r>
            <a:r>
              <a:rPr lang="en-US" sz="5400" b="1" dirty="0" err="1" smtClean="0">
                <a:solidFill>
                  <a:srgbClr val="00B050"/>
                </a:solidFill>
                <a:latin typeface="Times New Roman" pitchFamily="18" charset="0"/>
                <a:cs typeface="Times New Roman" pitchFamily="18" charset="0"/>
              </a:rPr>
              <a:t>Thema</a:t>
            </a:r>
            <a:endParaRPr lang="ru-RU" sz="5400" b="1" dirty="0">
              <a:solidFill>
                <a:srgbClr val="00B050"/>
              </a:solidFill>
              <a:latin typeface="Times New Roman" pitchFamily="18" charset="0"/>
              <a:cs typeface="Times New Roman" pitchFamily="18" charset="0"/>
            </a:endParaRPr>
          </a:p>
        </p:txBody>
      </p:sp>
      <p:sp>
        <p:nvSpPr>
          <p:cNvPr id="3" name="Прямоугольник 2"/>
          <p:cNvSpPr/>
          <p:nvPr/>
        </p:nvSpPr>
        <p:spPr>
          <a:xfrm>
            <a:off x="3236924" y="2708920"/>
            <a:ext cx="2300631" cy="646331"/>
          </a:xfrm>
          <a:prstGeom prst="rect">
            <a:avLst/>
          </a:prstGeom>
        </p:spPr>
        <p:txBody>
          <a:bodyPr wrap="none">
            <a:spAutoFit/>
          </a:bodyPr>
          <a:lstStyle/>
          <a:p>
            <a:pPr algn="ctr"/>
            <a:r>
              <a:rPr lang="en-US" sz="3600" b="1" u="sng" dirty="0" err="1" smtClean="0">
                <a:solidFill>
                  <a:srgbClr val="C00000"/>
                </a:solidFill>
                <a:latin typeface="Times New Roman" pitchFamily="18" charset="0"/>
                <a:cs typeface="Times New Roman" pitchFamily="18" charset="0"/>
              </a:rPr>
              <a:t>Finalsätze</a:t>
            </a:r>
            <a:r>
              <a:rPr lang="en-US" sz="3600" b="1" u="sng" dirty="0" smtClean="0">
                <a:solidFill>
                  <a:srgbClr val="C00000"/>
                </a:solidFill>
                <a:latin typeface="Times New Roman" pitchFamily="18" charset="0"/>
                <a:cs typeface="Times New Roman" pitchFamily="18" charset="0"/>
              </a:rPr>
              <a:t>.</a:t>
            </a:r>
            <a:endParaRPr lang="ru-RU" sz="3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79512" y="620688"/>
            <a:ext cx="8784976" cy="4493538"/>
          </a:xfrm>
          <a:prstGeom prst="rect">
            <a:avLst/>
          </a:prstGeom>
        </p:spPr>
        <p:txBody>
          <a:bodyPr wrap="square">
            <a:spAutoFit/>
          </a:bodyPr>
          <a:lstStyle/>
          <a:p>
            <a:pPr marL="457200" indent="-457200">
              <a:buAutoNum type="arabicPeriod"/>
            </a:pPr>
            <a:r>
              <a:rPr lang="de-DE" sz="2400" b="1" dirty="0" err="1" smtClean="0">
                <a:latin typeface="Times New Roman" pitchFamily="18" charset="0"/>
                <a:cs typeface="Times New Roman" pitchFamily="18" charset="0"/>
              </a:rPr>
              <a:t>Переведите</a:t>
            </a:r>
            <a:r>
              <a:rPr lang="de-DE" sz="2400" b="1" dirty="0" smtClean="0">
                <a:latin typeface="Times New Roman" pitchFamily="18" charset="0"/>
                <a:cs typeface="Times New Roman" pitchFamily="18" charset="0"/>
              </a:rPr>
              <a:t> </a:t>
            </a:r>
            <a:r>
              <a:rPr lang="de-DE" sz="2400" b="1" dirty="0" err="1" smtClean="0">
                <a:latin typeface="Times New Roman" pitchFamily="18" charset="0"/>
                <a:cs typeface="Times New Roman" pitchFamily="18" charset="0"/>
              </a:rPr>
              <a:t>предложения</a:t>
            </a:r>
            <a:r>
              <a:rPr lang="de-DE" sz="2400" b="1" dirty="0" smtClean="0">
                <a:latin typeface="Times New Roman" pitchFamily="18" charset="0"/>
                <a:cs typeface="Times New Roman" pitchFamily="18" charset="0"/>
              </a:rPr>
              <a:t> </a:t>
            </a:r>
            <a:r>
              <a:rPr lang="de-DE" sz="2400" b="1" dirty="0" err="1" smtClean="0">
                <a:latin typeface="Times New Roman" pitchFamily="18" charset="0"/>
                <a:cs typeface="Times New Roman" pitchFamily="18" charset="0"/>
              </a:rPr>
              <a:t>на</a:t>
            </a:r>
            <a:r>
              <a:rPr lang="de-DE" sz="2400" b="1" dirty="0" smtClean="0">
                <a:latin typeface="Times New Roman" pitchFamily="18" charset="0"/>
                <a:cs typeface="Times New Roman" pitchFamily="18" charset="0"/>
              </a:rPr>
              <a:t> </a:t>
            </a:r>
            <a:r>
              <a:rPr lang="de-DE" sz="2400" b="1" dirty="0" err="1" smtClean="0">
                <a:latin typeface="Times New Roman" pitchFamily="18" charset="0"/>
                <a:cs typeface="Times New Roman" pitchFamily="18" charset="0"/>
              </a:rPr>
              <a:t>русский</a:t>
            </a:r>
            <a:r>
              <a:rPr lang="de-DE" sz="2400" b="1" dirty="0" smtClean="0">
                <a:latin typeface="Times New Roman" pitchFamily="18" charset="0"/>
                <a:cs typeface="Times New Roman" pitchFamily="18" charset="0"/>
              </a:rPr>
              <a:t> </a:t>
            </a:r>
            <a:r>
              <a:rPr lang="de-DE" sz="2400" b="1" dirty="0" err="1" smtClean="0">
                <a:latin typeface="Times New Roman" pitchFamily="18" charset="0"/>
                <a:cs typeface="Times New Roman" pitchFamily="18" charset="0"/>
              </a:rPr>
              <a:t>язык</a:t>
            </a:r>
            <a:r>
              <a:rPr lang="de-DE" sz="2400" b="1" dirty="0" smtClean="0">
                <a:latin typeface="Times New Roman" pitchFamily="18" charset="0"/>
                <a:cs typeface="Times New Roman" pitchFamily="18" charset="0"/>
              </a:rPr>
              <a:t>:</a:t>
            </a:r>
            <a:endParaRPr lang="ru-RU" sz="2400" b="1" dirty="0" smtClean="0">
              <a:latin typeface="Times New Roman" pitchFamily="18" charset="0"/>
              <a:cs typeface="Times New Roman" pitchFamily="18" charset="0"/>
            </a:endParaRPr>
          </a:p>
          <a:p>
            <a:pPr marL="457200" indent="-457200"/>
            <a:endParaRPr lang="de-DE" sz="1000" dirty="0" smtClean="0">
              <a:latin typeface="Times New Roman" pitchFamily="18" charset="0"/>
              <a:cs typeface="Times New Roman" pitchFamily="18" charset="0"/>
            </a:endParaRPr>
          </a:p>
          <a:p>
            <a:r>
              <a:rPr lang="de-DE" sz="2200" dirty="0" smtClean="0">
                <a:latin typeface="Times New Roman" pitchFamily="18" charset="0"/>
                <a:cs typeface="Times New Roman" pitchFamily="18" charset="0"/>
              </a:rPr>
              <a:t>1. Irma braucht das Wörterbuch, damit sie den Text übersetzen kann. </a:t>
            </a:r>
          </a:p>
          <a:p>
            <a:r>
              <a:rPr lang="de-DE" sz="2200" dirty="0" smtClean="0">
                <a:latin typeface="Times New Roman" pitchFamily="18" charset="0"/>
                <a:cs typeface="Times New Roman" pitchFamily="18" charset="0"/>
              </a:rPr>
              <a:t>2. Er beeilt sich, damit wir um 14 Uhr abfahren können. </a:t>
            </a:r>
          </a:p>
          <a:p>
            <a:r>
              <a:rPr lang="de-DE" sz="2200" dirty="0" smtClean="0">
                <a:latin typeface="Times New Roman" pitchFamily="18" charset="0"/>
                <a:cs typeface="Times New Roman" pitchFamily="18" charset="0"/>
              </a:rPr>
              <a:t>3. Der Wecker weckt mich am Morgen, damit ich mich zur Arbeit nicht verspäte.</a:t>
            </a:r>
          </a:p>
          <a:p>
            <a:r>
              <a:rPr lang="de-DE" sz="2200" dirty="0" smtClean="0">
                <a:latin typeface="Times New Roman" pitchFamily="18" charset="0"/>
                <a:cs typeface="Times New Roman" pitchFamily="18" charset="0"/>
              </a:rPr>
              <a:t>4. Ich begann mit meiner Arbeit früh, damit die anderen mich nicht stören.</a:t>
            </a:r>
          </a:p>
          <a:p>
            <a:r>
              <a:rPr lang="de-DE" sz="2200" dirty="0" smtClean="0">
                <a:latin typeface="Times New Roman" pitchFamily="18" charset="0"/>
                <a:cs typeface="Times New Roman" pitchFamily="18" charset="0"/>
              </a:rPr>
              <a:t>5. Die Ärztin verschreibt dem Kranken diese Arznei, damit er schneller gesund wird.</a:t>
            </a:r>
            <a:endParaRPr lang="ru-RU" sz="2200" dirty="0" smtClean="0">
              <a:latin typeface="Times New Roman" pitchFamily="18" charset="0"/>
              <a:cs typeface="Times New Roman" pitchFamily="18" charset="0"/>
            </a:endParaRPr>
          </a:p>
          <a:p>
            <a:endParaRPr lang="ru-RU" sz="1000" dirty="0" smtClean="0">
              <a:latin typeface="Times New Roman" pitchFamily="18" charset="0"/>
              <a:cs typeface="Times New Roman" pitchFamily="18" charset="0"/>
            </a:endParaRPr>
          </a:p>
          <a:p>
            <a:r>
              <a:rPr lang="ru-RU" sz="2200" b="1" dirty="0" smtClean="0">
                <a:latin typeface="Times New Roman" pitchFamily="18" charset="0"/>
                <a:cs typeface="Times New Roman" pitchFamily="18" charset="0"/>
              </a:rPr>
              <a:t>2</a:t>
            </a:r>
            <a:r>
              <a:rPr lang="ru-RU" sz="2400"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Задайте вопросы к предложениям из упражнения №1:</a:t>
            </a:r>
            <a:endParaRPr lang="ru-RU" sz="2400" dirty="0" smtClean="0">
              <a:latin typeface="Times New Roman" pitchFamily="18" charset="0"/>
              <a:cs typeface="Times New Roman" pitchFamily="18" charset="0"/>
            </a:endParaRPr>
          </a:p>
          <a:p>
            <a:pPr algn="ctr"/>
            <a:endParaRPr lang="ru-RU" sz="1000" b="1" i="1" u="sng" dirty="0" smtClean="0">
              <a:latin typeface="Times New Roman" pitchFamily="18" charset="0"/>
              <a:cs typeface="Times New Roman" pitchFamily="18" charset="0"/>
            </a:endParaRPr>
          </a:p>
          <a:p>
            <a:pPr algn="ctr"/>
            <a:r>
              <a:rPr lang="ru-RU" sz="2400" b="1" i="1" u="sng" dirty="0" err="1" smtClean="0">
                <a:latin typeface="Times New Roman" pitchFamily="18" charset="0"/>
                <a:cs typeface="Times New Roman" pitchFamily="18" charset="0"/>
              </a:rPr>
              <a:t>Beispiel</a:t>
            </a:r>
            <a:r>
              <a:rPr lang="ru-RU" sz="2400" b="1" i="1" u="sng"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Wozu</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braucht</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Irma</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das</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Wörterbuch</a:t>
            </a:r>
            <a:r>
              <a:rPr lang="ru-RU" sz="2400" i="1" dirty="0" smtClean="0">
                <a:latin typeface="Times New Roman" pitchFamily="18" charset="0"/>
                <a:cs typeface="Times New Roman" pitchFamily="18" charset="0"/>
              </a:rPr>
              <a:t>?</a:t>
            </a:r>
          </a:p>
          <a:p>
            <a:endParaRPr lang="de-DE" sz="2200" dirty="0" smtClean="0">
              <a:latin typeface="Times New Roman" pitchFamily="18" charset="0"/>
              <a:cs typeface="Times New Roman" pitchFamily="18" charset="0"/>
            </a:endParaRPr>
          </a:p>
          <a:p>
            <a:endParaRPr lang="ru-RU" sz="8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196752"/>
            <a:ext cx="8784976" cy="4447371"/>
          </a:xfrm>
          <a:prstGeom prst="rect">
            <a:avLst/>
          </a:prstGeom>
        </p:spPr>
        <p:txBody>
          <a:bodyPr wrap="square">
            <a:spAutoFit/>
          </a:bodyPr>
          <a:lstStyle/>
          <a:p>
            <a:r>
              <a:rPr lang="ru-RU" sz="2400" b="1" dirty="0" smtClean="0">
                <a:latin typeface="Times New Roman" pitchFamily="18" charset="0"/>
                <a:cs typeface="Times New Roman" pitchFamily="18" charset="0"/>
              </a:rPr>
              <a:t>3. С</a:t>
            </a:r>
            <a:r>
              <a:rPr lang="de-DE" sz="2400" b="1" dirty="0" err="1" smtClean="0">
                <a:latin typeface="Times New Roman" pitchFamily="18" charset="0"/>
                <a:cs typeface="Times New Roman" pitchFamily="18" charset="0"/>
              </a:rPr>
              <a:t>оставьте</a:t>
            </a:r>
            <a:r>
              <a:rPr lang="de-DE" sz="2400" b="1" dirty="0" smtClean="0">
                <a:latin typeface="Times New Roman" pitchFamily="18" charset="0"/>
                <a:cs typeface="Times New Roman" pitchFamily="18" charset="0"/>
              </a:rPr>
              <a:t> </a:t>
            </a:r>
            <a:r>
              <a:rPr lang="de-DE" sz="2400" b="1" dirty="0" err="1" smtClean="0">
                <a:latin typeface="Times New Roman" pitchFamily="18" charset="0"/>
                <a:cs typeface="Times New Roman" pitchFamily="18" charset="0"/>
              </a:rPr>
              <a:t>их</a:t>
            </a:r>
            <a:r>
              <a:rPr lang="de-DE" sz="2400" b="1" dirty="0" smtClean="0">
                <a:latin typeface="Times New Roman" pitchFamily="18" charset="0"/>
                <a:cs typeface="Times New Roman" pitchFamily="18" charset="0"/>
              </a:rPr>
              <a:t> </a:t>
            </a:r>
            <a:r>
              <a:rPr lang="de-DE" sz="2400" b="1" dirty="0" err="1" smtClean="0">
                <a:latin typeface="Times New Roman" pitchFamily="18" charset="0"/>
                <a:cs typeface="Times New Roman" pitchFamily="18" charset="0"/>
              </a:rPr>
              <a:t>двух</a:t>
            </a:r>
            <a:r>
              <a:rPr lang="de-DE" sz="2400" b="1" dirty="0" smtClean="0">
                <a:latin typeface="Times New Roman" pitchFamily="18" charset="0"/>
                <a:cs typeface="Times New Roman" pitchFamily="18" charset="0"/>
              </a:rPr>
              <a:t> </a:t>
            </a:r>
            <a:r>
              <a:rPr lang="de-DE" sz="2400" b="1" dirty="0" err="1" smtClean="0">
                <a:latin typeface="Times New Roman" pitchFamily="18" charset="0"/>
                <a:cs typeface="Times New Roman" pitchFamily="18" charset="0"/>
              </a:rPr>
              <a:t>простых</a:t>
            </a:r>
            <a:r>
              <a:rPr lang="de-DE" sz="2400" b="1" dirty="0" smtClean="0">
                <a:latin typeface="Times New Roman" pitchFamily="18" charset="0"/>
                <a:cs typeface="Times New Roman" pitchFamily="18" charset="0"/>
              </a:rPr>
              <a:t> </a:t>
            </a:r>
            <a:r>
              <a:rPr lang="de-DE" sz="2400" b="1" dirty="0" err="1" smtClean="0">
                <a:latin typeface="Times New Roman" pitchFamily="18" charset="0"/>
                <a:cs typeface="Times New Roman" pitchFamily="18" charset="0"/>
              </a:rPr>
              <a:t>предложений</a:t>
            </a:r>
            <a:r>
              <a:rPr lang="de-DE" sz="2400" b="1" dirty="0" smtClean="0">
                <a:latin typeface="Times New Roman" pitchFamily="18" charset="0"/>
                <a:cs typeface="Times New Roman" pitchFamily="18" charset="0"/>
              </a:rPr>
              <a:t> </a:t>
            </a:r>
            <a:r>
              <a:rPr lang="de-DE" sz="2400" b="1" dirty="0" err="1" smtClean="0">
                <a:latin typeface="Times New Roman" pitchFamily="18" charset="0"/>
                <a:cs typeface="Times New Roman" pitchFamily="18" charset="0"/>
              </a:rPr>
              <a:t>одно</a:t>
            </a:r>
            <a:r>
              <a:rPr lang="de-DE" sz="2400" b="1" dirty="0" smtClean="0">
                <a:latin typeface="Times New Roman" pitchFamily="18" charset="0"/>
                <a:cs typeface="Times New Roman" pitchFamily="18" charset="0"/>
              </a:rPr>
              <a:t> </a:t>
            </a:r>
            <a:r>
              <a:rPr lang="de-DE" sz="2400" b="1" dirty="0" err="1" smtClean="0">
                <a:latin typeface="Times New Roman" pitchFamily="18" charset="0"/>
                <a:cs typeface="Times New Roman" pitchFamily="18" charset="0"/>
              </a:rPr>
              <a:t>сложно</a:t>
            </a:r>
            <a:r>
              <a:rPr lang="de-DE" sz="2400" b="1" dirty="0" smtClean="0">
                <a:latin typeface="Times New Roman" pitchFamily="18" charset="0"/>
                <a:cs typeface="Times New Roman" pitchFamily="18" charset="0"/>
              </a:rPr>
              <a:t> </a:t>
            </a:r>
            <a:r>
              <a:rPr lang="de-DE" sz="2400" b="1" dirty="0" err="1" smtClean="0">
                <a:latin typeface="Times New Roman" pitchFamily="18" charset="0"/>
                <a:cs typeface="Times New Roman" pitchFamily="18" charset="0"/>
              </a:rPr>
              <a:t>подчиненное</a:t>
            </a:r>
            <a:r>
              <a:rPr lang="de-DE" sz="2400" b="1" dirty="0" smtClean="0">
                <a:latin typeface="Times New Roman" pitchFamily="18" charset="0"/>
                <a:cs typeface="Times New Roman" pitchFamily="18" charset="0"/>
              </a:rPr>
              <a:t>. </a:t>
            </a:r>
            <a:r>
              <a:rPr lang="de-DE" sz="2400" b="1" dirty="0" err="1" smtClean="0">
                <a:latin typeface="Times New Roman" pitchFamily="18" charset="0"/>
                <a:cs typeface="Times New Roman" pitchFamily="18" charset="0"/>
              </a:rPr>
              <a:t>Употребите</a:t>
            </a:r>
            <a:r>
              <a:rPr lang="de-DE" sz="2400" b="1" dirty="0" smtClean="0">
                <a:latin typeface="Times New Roman" pitchFamily="18" charset="0"/>
                <a:cs typeface="Times New Roman" pitchFamily="18" charset="0"/>
              </a:rPr>
              <a:t> </a:t>
            </a:r>
            <a:r>
              <a:rPr lang="de-DE" sz="2400" b="1" dirty="0" err="1" smtClean="0">
                <a:latin typeface="Times New Roman" pitchFamily="18" charset="0"/>
                <a:cs typeface="Times New Roman" pitchFamily="18" charset="0"/>
              </a:rPr>
              <a:t>правильный</a:t>
            </a:r>
            <a:r>
              <a:rPr lang="de-DE" sz="2400" b="1" dirty="0" smtClean="0">
                <a:latin typeface="Times New Roman" pitchFamily="18" charset="0"/>
                <a:cs typeface="Times New Roman" pitchFamily="18" charset="0"/>
              </a:rPr>
              <a:t> </a:t>
            </a:r>
            <a:r>
              <a:rPr lang="de-DE" sz="2400" b="1" dirty="0" err="1" smtClean="0">
                <a:latin typeface="Times New Roman" pitchFamily="18" charset="0"/>
                <a:cs typeface="Times New Roman" pitchFamily="18" charset="0"/>
              </a:rPr>
              <a:t>порядок</a:t>
            </a:r>
            <a:r>
              <a:rPr lang="de-DE" sz="2400" b="1" dirty="0" smtClean="0">
                <a:latin typeface="Times New Roman" pitchFamily="18" charset="0"/>
                <a:cs typeface="Times New Roman" pitchFamily="18" charset="0"/>
              </a:rPr>
              <a:t> </a:t>
            </a:r>
            <a:r>
              <a:rPr lang="de-DE" sz="2400" b="1" dirty="0" err="1" smtClean="0">
                <a:latin typeface="Times New Roman" pitchFamily="18" charset="0"/>
                <a:cs typeface="Times New Roman" pitchFamily="18" charset="0"/>
              </a:rPr>
              <a:t>слов</a:t>
            </a:r>
            <a:r>
              <a:rPr lang="de-DE" sz="2400" b="1" dirty="0" smtClean="0">
                <a:latin typeface="Times New Roman" pitchFamily="18" charset="0"/>
                <a:cs typeface="Times New Roman" pitchFamily="18" charset="0"/>
              </a:rPr>
              <a:t> в </a:t>
            </a:r>
            <a:r>
              <a:rPr lang="de-DE" sz="2400" b="1" dirty="0" err="1" smtClean="0">
                <a:latin typeface="Times New Roman" pitchFamily="18" charset="0"/>
                <a:cs typeface="Times New Roman" pitchFamily="18" charset="0"/>
              </a:rPr>
              <a:t>придаточном</a:t>
            </a:r>
            <a:r>
              <a:rPr lang="de-DE" sz="2400" b="1" dirty="0" smtClean="0">
                <a:latin typeface="Times New Roman" pitchFamily="18" charset="0"/>
                <a:cs typeface="Times New Roman" pitchFamily="18" charset="0"/>
              </a:rPr>
              <a:t> </a:t>
            </a:r>
            <a:r>
              <a:rPr lang="de-DE" sz="2400" b="1" dirty="0" err="1" smtClean="0">
                <a:latin typeface="Times New Roman" pitchFamily="18" charset="0"/>
                <a:cs typeface="Times New Roman" pitchFamily="18" charset="0"/>
              </a:rPr>
              <a:t>предложении</a:t>
            </a:r>
            <a:r>
              <a:rPr lang="de-DE" sz="2400" b="1" dirty="0" smtClean="0">
                <a:latin typeface="Times New Roman" pitchFamily="18" charset="0"/>
                <a:cs typeface="Times New Roman" pitchFamily="18" charset="0"/>
              </a:rPr>
              <a:t>:</a:t>
            </a:r>
            <a:r>
              <a:rPr lang="de-DE" sz="2400" dirty="0" smtClean="0">
                <a:latin typeface="Times New Roman" pitchFamily="18" charset="0"/>
                <a:cs typeface="Times New Roman" pitchFamily="18" charset="0"/>
              </a:rPr>
              <a:t> </a:t>
            </a:r>
          </a:p>
          <a:p>
            <a:pPr algn="ctr"/>
            <a:r>
              <a:rPr lang="de-DE" sz="2400" b="1" i="1" u="sng" dirty="0" smtClean="0">
                <a:latin typeface="Times New Roman" pitchFamily="18" charset="0"/>
                <a:cs typeface="Times New Roman" pitchFamily="18" charset="0"/>
              </a:rPr>
              <a:t>Beispiel: </a:t>
            </a:r>
            <a:r>
              <a:rPr lang="de-DE" sz="2400" i="1" dirty="0" smtClean="0">
                <a:latin typeface="Times New Roman" pitchFamily="18" charset="0"/>
                <a:cs typeface="Times New Roman" pitchFamily="18" charset="0"/>
              </a:rPr>
              <a:t>Viele Arbeitsvorgänge müssen vorher festgelegt werden. Die Produktion läuft störungsfrei ab. </a:t>
            </a:r>
            <a:endParaRPr lang="ru-RU" sz="2400" i="1" dirty="0" smtClean="0">
              <a:latin typeface="Times New Roman" pitchFamily="18" charset="0"/>
              <a:cs typeface="Times New Roman" pitchFamily="18" charset="0"/>
            </a:endParaRPr>
          </a:p>
          <a:p>
            <a:pPr algn="ctr">
              <a:buFontTx/>
              <a:buChar char="-"/>
            </a:pPr>
            <a:r>
              <a:rPr lang="de-DE" sz="2400" i="1" dirty="0" smtClean="0">
                <a:latin typeface="Times New Roman" pitchFamily="18" charset="0"/>
                <a:cs typeface="Times New Roman" pitchFamily="18" charset="0"/>
              </a:rPr>
              <a:t>Viele Arbeitsvorgänge müssen vorher festgelegt werden, damit die Produktion störungsfrei abläuft. </a:t>
            </a:r>
          </a:p>
          <a:p>
            <a:endParaRPr lang="ru-RU" sz="1100" dirty="0" smtClean="0">
              <a:latin typeface="Times New Roman" pitchFamily="18" charset="0"/>
              <a:cs typeface="Times New Roman" pitchFamily="18" charset="0"/>
            </a:endParaRPr>
          </a:p>
          <a:p>
            <a:r>
              <a:rPr lang="de-DE" sz="2400" dirty="0" smtClean="0">
                <a:latin typeface="Times New Roman" pitchFamily="18" charset="0"/>
                <a:cs typeface="Times New Roman" pitchFamily="18" charset="0"/>
              </a:rPr>
              <a:t>1. Sprich deutlicher! Ich verstehe dich nicht gut. 2. Wiederholt täglich! Ihr dürft nichts vergessen. 3.Der technische Produktionsvorgang muss rationell geplant werden. Das günstige Verhältnis von Aufwand und Ertrag kann erreicht werden. </a:t>
            </a:r>
          </a:p>
          <a:p>
            <a:endParaRPr lang="ru-RU" sz="8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95536" y="1385760"/>
          <a:ext cx="8496943" cy="4387533"/>
        </p:xfrm>
        <a:graphic>
          <a:graphicData uri="http://schemas.openxmlformats.org/drawingml/2006/table">
            <a:tbl>
              <a:tblPr/>
              <a:tblGrid>
                <a:gridCol w="259149"/>
                <a:gridCol w="3464601"/>
                <a:gridCol w="259149"/>
                <a:gridCol w="4514044"/>
              </a:tblGrid>
              <a:tr h="677333">
                <a:tc>
                  <a:txBody>
                    <a:bodyPr/>
                    <a:lstStyle/>
                    <a:p>
                      <a:pPr algn="just"/>
                      <a:r>
                        <a:rPr lang="ru-RU" sz="1800"/>
                        <a:t/>
                      </a:r>
                      <a:br>
                        <a:rPr lang="ru-RU" sz="1800"/>
                      </a:br>
                      <a:endParaRPr lang="ru-RU" sz="1800"/>
                    </a:p>
                  </a:txBody>
                  <a:tcPr marL="72653" marR="72653" marT="66220" marB="66220">
                    <a:lnL w="9525" cap="flat" cmpd="sng" algn="ctr">
                      <a:solidFill>
                        <a:srgbClr val="000001"/>
                      </a:solidFill>
                      <a:prstDash val="solid"/>
                      <a:round/>
                      <a:headEnd type="none" w="med" len="med"/>
                      <a:tailEnd type="none" w="med" len="med"/>
                    </a:lnL>
                    <a:lnR w="9525" cap="flat" cmpd="sng" algn="ctr">
                      <a:solidFill>
                        <a:srgbClr val="000001"/>
                      </a:solidFill>
                      <a:prstDash val="solid"/>
                      <a:round/>
                      <a:headEnd type="none" w="med" len="med"/>
                      <a:tailEnd type="none" w="med" len="med"/>
                    </a:lnR>
                    <a:lnT w="9525" cap="flat" cmpd="sng" algn="ctr">
                      <a:solidFill>
                        <a:srgbClr val="000001"/>
                      </a:solidFill>
                      <a:prstDash val="solid"/>
                      <a:round/>
                      <a:headEnd type="none" w="med" len="med"/>
                      <a:tailEnd type="none" w="med" len="med"/>
                    </a:lnT>
                    <a:lnB w="9525" cap="flat" cmpd="sng" algn="ctr">
                      <a:solidFill>
                        <a:srgbClr val="000001"/>
                      </a:solidFill>
                      <a:prstDash val="solid"/>
                      <a:round/>
                      <a:headEnd type="none" w="med" len="med"/>
                      <a:tailEnd type="none" w="med" len="med"/>
                    </a:lnB>
                  </a:tcPr>
                </a:tc>
                <a:tc>
                  <a:txBody>
                    <a:bodyPr/>
                    <a:lstStyle/>
                    <a:p>
                      <a:pPr algn="ctr"/>
                      <a:r>
                        <a:rPr lang="en-US" sz="2000" b="1" dirty="0" err="1">
                          <a:latin typeface="Times New Roman" pitchFamily="18" charset="0"/>
                          <a:cs typeface="Times New Roman" pitchFamily="18" charset="0"/>
                        </a:rPr>
                        <a:t>Hauptsatz</a:t>
                      </a:r>
                      <a:endParaRPr lang="en-US" sz="2000" dirty="0">
                        <a:latin typeface="Times New Roman" pitchFamily="18" charset="0"/>
                        <a:cs typeface="Times New Roman" pitchFamily="18" charset="0"/>
                      </a:endParaRPr>
                    </a:p>
                  </a:txBody>
                  <a:tcPr marL="72653" marR="72653" marT="66220" marB="66220">
                    <a:lnL w="9525" cap="flat" cmpd="sng" algn="ctr">
                      <a:solidFill>
                        <a:srgbClr val="000001"/>
                      </a:solidFill>
                      <a:prstDash val="solid"/>
                      <a:round/>
                      <a:headEnd type="none" w="med" len="med"/>
                      <a:tailEnd type="none" w="med" len="med"/>
                    </a:lnL>
                    <a:lnR w="9525" cap="flat" cmpd="sng" algn="ctr">
                      <a:solidFill>
                        <a:srgbClr val="000001"/>
                      </a:solidFill>
                      <a:prstDash val="solid"/>
                      <a:round/>
                      <a:headEnd type="none" w="med" len="med"/>
                      <a:tailEnd type="none" w="med" len="med"/>
                    </a:lnR>
                    <a:lnT w="9525" cap="flat" cmpd="sng" algn="ctr">
                      <a:solidFill>
                        <a:srgbClr val="000001"/>
                      </a:solidFill>
                      <a:prstDash val="solid"/>
                      <a:round/>
                      <a:headEnd type="none" w="med" len="med"/>
                      <a:tailEnd type="none" w="med" len="med"/>
                    </a:lnT>
                    <a:lnB w="9525" cap="flat" cmpd="sng" algn="ctr">
                      <a:solidFill>
                        <a:srgbClr val="000001"/>
                      </a:solidFill>
                      <a:prstDash val="solid"/>
                      <a:round/>
                      <a:headEnd type="none" w="med" len="med"/>
                      <a:tailEnd type="none" w="med" len="med"/>
                    </a:lnB>
                  </a:tcPr>
                </a:tc>
                <a:tc>
                  <a:txBody>
                    <a:bodyPr/>
                    <a:lstStyle/>
                    <a:p>
                      <a:pPr algn="ctr"/>
                      <a:r>
                        <a:rPr lang="ru-RU" sz="2000">
                          <a:latin typeface="Times New Roman" pitchFamily="18" charset="0"/>
                          <a:cs typeface="Times New Roman" pitchFamily="18" charset="0"/>
                        </a:rPr>
                        <a:t/>
                      </a:r>
                      <a:br>
                        <a:rPr lang="ru-RU" sz="2000">
                          <a:latin typeface="Times New Roman" pitchFamily="18" charset="0"/>
                          <a:cs typeface="Times New Roman" pitchFamily="18" charset="0"/>
                        </a:rPr>
                      </a:br>
                      <a:endParaRPr lang="ru-RU" sz="2000">
                        <a:latin typeface="Times New Roman" pitchFamily="18" charset="0"/>
                        <a:cs typeface="Times New Roman" pitchFamily="18" charset="0"/>
                      </a:endParaRPr>
                    </a:p>
                  </a:txBody>
                  <a:tcPr marL="72653" marR="72653" marT="66220" marB="66220">
                    <a:lnL w="9525" cap="flat" cmpd="sng" algn="ctr">
                      <a:solidFill>
                        <a:srgbClr val="000001"/>
                      </a:solidFill>
                      <a:prstDash val="solid"/>
                      <a:round/>
                      <a:headEnd type="none" w="med" len="med"/>
                      <a:tailEnd type="none" w="med" len="med"/>
                    </a:lnL>
                    <a:lnR w="9525" cap="flat" cmpd="sng" algn="ctr">
                      <a:solidFill>
                        <a:srgbClr val="000001"/>
                      </a:solidFill>
                      <a:prstDash val="solid"/>
                      <a:round/>
                      <a:headEnd type="none" w="med" len="med"/>
                      <a:tailEnd type="none" w="med" len="med"/>
                    </a:lnR>
                    <a:lnT w="9525" cap="flat" cmpd="sng" algn="ctr">
                      <a:solidFill>
                        <a:srgbClr val="000001"/>
                      </a:solidFill>
                      <a:prstDash val="solid"/>
                      <a:round/>
                      <a:headEnd type="none" w="med" len="med"/>
                      <a:tailEnd type="none" w="med" len="med"/>
                    </a:lnT>
                    <a:lnB w="9525" cap="flat" cmpd="sng" algn="ctr">
                      <a:solidFill>
                        <a:srgbClr val="000001"/>
                      </a:solidFill>
                      <a:prstDash val="solid"/>
                      <a:round/>
                      <a:headEnd type="none" w="med" len="med"/>
                      <a:tailEnd type="none" w="med" len="med"/>
                    </a:lnB>
                  </a:tcPr>
                </a:tc>
                <a:tc>
                  <a:txBody>
                    <a:bodyPr/>
                    <a:lstStyle/>
                    <a:p>
                      <a:pPr algn="ctr"/>
                      <a:r>
                        <a:rPr lang="en-US" sz="2000" b="1">
                          <a:latin typeface="Times New Roman" pitchFamily="18" charset="0"/>
                          <a:cs typeface="Times New Roman" pitchFamily="18" charset="0"/>
                        </a:rPr>
                        <a:t>Nebensatz</a:t>
                      </a:r>
                      <a:endParaRPr lang="en-US" sz="2000">
                        <a:latin typeface="Times New Roman" pitchFamily="18" charset="0"/>
                        <a:cs typeface="Times New Roman" pitchFamily="18" charset="0"/>
                      </a:endParaRPr>
                    </a:p>
                  </a:txBody>
                  <a:tcPr marL="72653" marR="72653" marT="66220" marB="66220">
                    <a:lnL w="9525" cap="flat" cmpd="sng" algn="ctr">
                      <a:solidFill>
                        <a:srgbClr val="000001"/>
                      </a:solidFill>
                      <a:prstDash val="solid"/>
                      <a:round/>
                      <a:headEnd type="none" w="med" len="med"/>
                      <a:tailEnd type="none" w="med" len="med"/>
                    </a:lnL>
                    <a:lnR w="9525" cap="flat" cmpd="sng" algn="ctr">
                      <a:solidFill>
                        <a:srgbClr val="000001"/>
                      </a:solidFill>
                      <a:prstDash val="solid"/>
                      <a:round/>
                      <a:headEnd type="none" w="med" len="med"/>
                      <a:tailEnd type="none" w="med" len="med"/>
                    </a:lnR>
                    <a:lnT w="9525" cap="flat" cmpd="sng" algn="ctr">
                      <a:solidFill>
                        <a:srgbClr val="000001"/>
                      </a:solidFill>
                      <a:prstDash val="solid"/>
                      <a:round/>
                      <a:headEnd type="none" w="med" len="med"/>
                      <a:tailEnd type="none" w="med" len="med"/>
                    </a:lnT>
                    <a:lnB w="9525" cap="flat" cmpd="sng" algn="ctr">
                      <a:solidFill>
                        <a:srgbClr val="000001"/>
                      </a:solidFill>
                      <a:prstDash val="solid"/>
                      <a:round/>
                      <a:headEnd type="none" w="med" len="med"/>
                      <a:tailEnd type="none" w="med" len="med"/>
                    </a:lnB>
                  </a:tcPr>
                </a:tc>
              </a:tr>
              <a:tr h="677333">
                <a:tc>
                  <a:txBody>
                    <a:bodyPr/>
                    <a:lstStyle/>
                    <a:p>
                      <a:pPr algn="just"/>
                      <a:r>
                        <a:rPr lang="ru-RU" sz="1800"/>
                        <a:t>1</a:t>
                      </a:r>
                    </a:p>
                  </a:txBody>
                  <a:tcPr marL="72653" marR="72653" marT="66220" marB="66220">
                    <a:lnL w="9525" cap="flat" cmpd="sng" algn="ctr">
                      <a:solidFill>
                        <a:srgbClr val="000001"/>
                      </a:solidFill>
                      <a:prstDash val="solid"/>
                      <a:round/>
                      <a:headEnd type="none" w="med" len="med"/>
                      <a:tailEnd type="none" w="med" len="med"/>
                    </a:lnL>
                    <a:lnR w="9525" cap="flat" cmpd="sng" algn="ctr">
                      <a:solidFill>
                        <a:srgbClr val="000001"/>
                      </a:solidFill>
                      <a:prstDash val="solid"/>
                      <a:round/>
                      <a:headEnd type="none" w="med" len="med"/>
                      <a:tailEnd type="none" w="med" len="med"/>
                    </a:lnR>
                    <a:lnT w="9525" cap="flat" cmpd="sng" algn="ctr">
                      <a:solidFill>
                        <a:srgbClr val="000001"/>
                      </a:solidFill>
                      <a:prstDash val="solid"/>
                      <a:round/>
                      <a:headEnd type="none" w="med" len="med"/>
                      <a:tailEnd type="none" w="med" len="med"/>
                    </a:lnT>
                    <a:lnB w="9525" cap="flat" cmpd="sng" algn="ctr">
                      <a:solidFill>
                        <a:srgbClr val="000001"/>
                      </a:solidFill>
                      <a:prstDash val="solid"/>
                      <a:round/>
                      <a:headEnd type="none" w="med" len="med"/>
                      <a:tailEnd type="none" w="med" len="med"/>
                    </a:lnB>
                  </a:tcPr>
                </a:tc>
                <a:tc>
                  <a:txBody>
                    <a:bodyPr/>
                    <a:lstStyle/>
                    <a:p>
                      <a:pPr algn="ctr"/>
                      <a:r>
                        <a:rPr lang="en-US" sz="2000" dirty="0" err="1">
                          <a:latin typeface="Times New Roman" pitchFamily="18" charset="0"/>
                          <a:cs typeface="Times New Roman" pitchFamily="18" charset="0"/>
                        </a:rPr>
                        <a:t>Wozu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baut</a:t>
                      </a:r>
                      <a:r>
                        <a:rPr lang="en-US" sz="2000" dirty="0">
                          <a:latin typeface="Times New Roman" pitchFamily="18" charset="0"/>
                          <a:cs typeface="Times New Roman" pitchFamily="18" charset="0"/>
                        </a:rPr>
                        <a:t> man </a:t>
                      </a:r>
                      <a:r>
                        <a:rPr lang="en-US" sz="2000" dirty="0" err="1">
                          <a:latin typeface="Times New Roman" pitchFamily="18" charset="0"/>
                          <a:cs typeface="Times New Roman" pitchFamily="18" charset="0"/>
                        </a:rPr>
                        <a:t>Fabriken</a:t>
                      </a:r>
                      <a:r>
                        <a:rPr lang="en-US" sz="2000" dirty="0">
                          <a:latin typeface="Times New Roman" pitchFamily="18" charset="0"/>
                          <a:cs typeface="Times New Roman" pitchFamily="18" charset="0"/>
                        </a:rPr>
                        <a:t>? </a:t>
                      </a:r>
                    </a:p>
                  </a:txBody>
                  <a:tcPr marL="72653" marR="72653" marT="66220" marB="66220">
                    <a:lnL w="9525" cap="flat" cmpd="sng" algn="ctr">
                      <a:solidFill>
                        <a:srgbClr val="000001"/>
                      </a:solidFill>
                      <a:prstDash val="solid"/>
                      <a:round/>
                      <a:headEnd type="none" w="med" len="med"/>
                      <a:tailEnd type="none" w="med" len="med"/>
                    </a:lnL>
                    <a:lnR w="9525" cap="flat" cmpd="sng" algn="ctr">
                      <a:solidFill>
                        <a:srgbClr val="000001"/>
                      </a:solidFill>
                      <a:prstDash val="solid"/>
                      <a:round/>
                      <a:headEnd type="none" w="med" len="med"/>
                      <a:tailEnd type="none" w="med" len="med"/>
                    </a:lnR>
                    <a:lnT w="9525" cap="flat" cmpd="sng" algn="ctr">
                      <a:solidFill>
                        <a:srgbClr val="000001"/>
                      </a:solidFill>
                      <a:prstDash val="solid"/>
                      <a:round/>
                      <a:headEnd type="none" w="med" len="med"/>
                      <a:tailEnd type="none" w="med" len="med"/>
                    </a:lnT>
                    <a:lnB w="9525" cap="flat" cmpd="sng" algn="ctr">
                      <a:solidFill>
                        <a:srgbClr val="000001"/>
                      </a:solidFill>
                      <a:prstDash val="solid"/>
                      <a:round/>
                      <a:headEnd type="none" w="med" len="med"/>
                      <a:tailEnd type="none" w="med" len="med"/>
                    </a:lnB>
                  </a:tcPr>
                </a:tc>
                <a:tc>
                  <a:txBody>
                    <a:bodyPr/>
                    <a:lstStyle/>
                    <a:p>
                      <a:pPr algn="ctr"/>
                      <a:r>
                        <a:rPr lang="en-US" sz="2000">
                          <a:latin typeface="Times New Roman" pitchFamily="18" charset="0"/>
                          <a:cs typeface="Times New Roman" pitchFamily="18" charset="0"/>
                        </a:rPr>
                        <a:t>a</a:t>
                      </a:r>
                    </a:p>
                  </a:txBody>
                  <a:tcPr marL="72653" marR="72653" marT="66220" marB="66220">
                    <a:lnL w="9525" cap="flat" cmpd="sng" algn="ctr">
                      <a:solidFill>
                        <a:srgbClr val="000001"/>
                      </a:solidFill>
                      <a:prstDash val="solid"/>
                      <a:round/>
                      <a:headEnd type="none" w="med" len="med"/>
                      <a:tailEnd type="none" w="med" len="med"/>
                    </a:lnL>
                    <a:lnR w="9525" cap="flat" cmpd="sng" algn="ctr">
                      <a:solidFill>
                        <a:srgbClr val="000001"/>
                      </a:solidFill>
                      <a:prstDash val="solid"/>
                      <a:round/>
                      <a:headEnd type="none" w="med" len="med"/>
                      <a:tailEnd type="none" w="med" len="med"/>
                    </a:lnR>
                    <a:lnT w="9525" cap="flat" cmpd="sng" algn="ctr">
                      <a:solidFill>
                        <a:srgbClr val="000001"/>
                      </a:solidFill>
                      <a:prstDash val="solid"/>
                      <a:round/>
                      <a:headEnd type="none" w="med" len="med"/>
                      <a:tailEnd type="none" w="med" len="med"/>
                    </a:lnT>
                    <a:lnB w="9525" cap="flat" cmpd="sng" algn="ctr">
                      <a:solidFill>
                        <a:srgbClr val="000001"/>
                      </a:solidFill>
                      <a:prstDash val="solid"/>
                      <a:round/>
                      <a:headEnd type="none" w="med" len="med"/>
                      <a:tailEnd type="none" w="med" len="med"/>
                    </a:lnB>
                  </a:tcPr>
                </a:tc>
                <a:tc>
                  <a:txBody>
                    <a:bodyPr/>
                    <a:lstStyle/>
                    <a:p>
                      <a:pPr algn="ctr"/>
                      <a:r>
                        <a:rPr lang="de-DE" sz="2000" b="1">
                          <a:latin typeface="Times New Roman" pitchFamily="18" charset="0"/>
                          <a:cs typeface="Times New Roman" pitchFamily="18" charset="0"/>
                        </a:rPr>
                        <a:t>damit</a:t>
                      </a:r>
                      <a:r>
                        <a:rPr lang="de-DE" sz="2000">
                          <a:latin typeface="Times New Roman" pitchFamily="18" charset="0"/>
                          <a:cs typeface="Times New Roman" pitchFamily="18" charset="0"/>
                        </a:rPr>
                        <a:t> sie in ferne Ländern verreisen können. </a:t>
                      </a:r>
                    </a:p>
                  </a:txBody>
                  <a:tcPr marL="72653" marR="72653" marT="66220" marB="66220">
                    <a:lnL w="9525" cap="flat" cmpd="sng" algn="ctr">
                      <a:solidFill>
                        <a:srgbClr val="000001"/>
                      </a:solidFill>
                      <a:prstDash val="solid"/>
                      <a:round/>
                      <a:headEnd type="none" w="med" len="med"/>
                      <a:tailEnd type="none" w="med" len="med"/>
                    </a:lnL>
                    <a:lnR w="9525" cap="flat" cmpd="sng" algn="ctr">
                      <a:solidFill>
                        <a:srgbClr val="000001"/>
                      </a:solidFill>
                      <a:prstDash val="solid"/>
                      <a:round/>
                      <a:headEnd type="none" w="med" len="med"/>
                      <a:tailEnd type="none" w="med" len="med"/>
                    </a:lnR>
                    <a:lnT w="9525" cap="flat" cmpd="sng" algn="ctr">
                      <a:solidFill>
                        <a:srgbClr val="000001"/>
                      </a:solidFill>
                      <a:prstDash val="solid"/>
                      <a:round/>
                      <a:headEnd type="none" w="med" len="med"/>
                      <a:tailEnd type="none" w="med" len="med"/>
                    </a:lnT>
                    <a:lnB w="9525" cap="flat" cmpd="sng" algn="ctr">
                      <a:solidFill>
                        <a:srgbClr val="000001"/>
                      </a:solidFill>
                      <a:prstDash val="solid"/>
                      <a:round/>
                      <a:headEnd type="none" w="med" len="med"/>
                      <a:tailEnd type="none" w="med" len="med"/>
                    </a:lnB>
                  </a:tcPr>
                </a:tc>
              </a:tr>
              <a:tr h="677333">
                <a:tc>
                  <a:txBody>
                    <a:bodyPr/>
                    <a:lstStyle/>
                    <a:p>
                      <a:pPr algn="just"/>
                      <a:r>
                        <a:rPr lang="ru-RU" sz="1800"/>
                        <a:t>2</a:t>
                      </a:r>
                    </a:p>
                  </a:txBody>
                  <a:tcPr marL="72653" marR="72653" marT="66220" marB="66220">
                    <a:lnL w="9525" cap="flat" cmpd="sng" algn="ctr">
                      <a:solidFill>
                        <a:srgbClr val="000001"/>
                      </a:solidFill>
                      <a:prstDash val="solid"/>
                      <a:round/>
                      <a:headEnd type="none" w="med" len="med"/>
                      <a:tailEnd type="none" w="med" len="med"/>
                    </a:lnL>
                    <a:lnR w="9525" cap="flat" cmpd="sng" algn="ctr">
                      <a:solidFill>
                        <a:srgbClr val="000001"/>
                      </a:solidFill>
                      <a:prstDash val="solid"/>
                      <a:round/>
                      <a:headEnd type="none" w="med" len="med"/>
                      <a:tailEnd type="none" w="med" len="med"/>
                    </a:lnR>
                    <a:lnT w="9525" cap="flat" cmpd="sng" algn="ctr">
                      <a:solidFill>
                        <a:srgbClr val="000001"/>
                      </a:solidFill>
                      <a:prstDash val="solid"/>
                      <a:round/>
                      <a:headEnd type="none" w="med" len="med"/>
                      <a:tailEnd type="none" w="med" len="med"/>
                    </a:lnT>
                    <a:lnB w="9525" cap="flat" cmpd="sng" algn="ctr">
                      <a:solidFill>
                        <a:srgbClr val="000001"/>
                      </a:solidFill>
                      <a:prstDash val="solid"/>
                      <a:round/>
                      <a:headEnd type="none" w="med" len="med"/>
                      <a:tailEnd type="none" w="med" len="med"/>
                    </a:lnB>
                  </a:tcPr>
                </a:tc>
                <a:tc>
                  <a:txBody>
                    <a:bodyPr/>
                    <a:lstStyle/>
                    <a:p>
                      <a:pPr algn="ctr"/>
                      <a:r>
                        <a:rPr lang="en-US" sz="2000" dirty="0" err="1">
                          <a:latin typeface="Times New Roman" pitchFamily="18" charset="0"/>
                          <a:cs typeface="Times New Roman" pitchFamily="18" charset="0"/>
                        </a:rPr>
                        <a:t>Wozu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werden</a:t>
                      </a:r>
                      <a:r>
                        <a:rPr lang="en-US" sz="2000" dirty="0">
                          <a:latin typeface="Times New Roman" pitchFamily="18" charset="0"/>
                          <a:cs typeface="Times New Roman" pitchFamily="18" charset="0"/>
                        </a:rPr>
                        <a:t> Autos </a:t>
                      </a:r>
                      <a:r>
                        <a:rPr lang="en-US" sz="2000" dirty="0" err="1">
                          <a:latin typeface="Times New Roman" pitchFamily="18" charset="0"/>
                          <a:cs typeface="Times New Roman" pitchFamily="18" charset="0"/>
                        </a:rPr>
                        <a:t>gebaut</a:t>
                      </a:r>
                      <a:r>
                        <a:rPr lang="en-US" sz="2000" dirty="0">
                          <a:latin typeface="Times New Roman" pitchFamily="18" charset="0"/>
                          <a:cs typeface="Times New Roman" pitchFamily="18" charset="0"/>
                        </a:rPr>
                        <a:t>? </a:t>
                      </a:r>
                    </a:p>
                  </a:txBody>
                  <a:tcPr marL="72653" marR="72653" marT="66220" marB="66220">
                    <a:lnL w="9525" cap="flat" cmpd="sng" algn="ctr">
                      <a:solidFill>
                        <a:srgbClr val="000001"/>
                      </a:solidFill>
                      <a:prstDash val="solid"/>
                      <a:round/>
                      <a:headEnd type="none" w="med" len="med"/>
                      <a:tailEnd type="none" w="med" len="med"/>
                    </a:lnL>
                    <a:lnR w="9525" cap="flat" cmpd="sng" algn="ctr">
                      <a:solidFill>
                        <a:srgbClr val="000001"/>
                      </a:solidFill>
                      <a:prstDash val="solid"/>
                      <a:round/>
                      <a:headEnd type="none" w="med" len="med"/>
                      <a:tailEnd type="none" w="med" len="med"/>
                    </a:lnR>
                    <a:lnT w="9525" cap="flat" cmpd="sng" algn="ctr">
                      <a:solidFill>
                        <a:srgbClr val="000001"/>
                      </a:solidFill>
                      <a:prstDash val="solid"/>
                      <a:round/>
                      <a:headEnd type="none" w="med" len="med"/>
                      <a:tailEnd type="none" w="med" len="med"/>
                    </a:lnT>
                    <a:lnB w="9525" cap="flat" cmpd="sng" algn="ctr">
                      <a:solidFill>
                        <a:srgbClr val="000001"/>
                      </a:solidFill>
                      <a:prstDash val="solid"/>
                      <a:round/>
                      <a:headEnd type="none" w="med" len="med"/>
                      <a:tailEnd type="none" w="med" len="med"/>
                    </a:lnB>
                  </a:tcPr>
                </a:tc>
                <a:tc>
                  <a:txBody>
                    <a:bodyPr/>
                    <a:lstStyle/>
                    <a:p>
                      <a:pPr algn="ctr"/>
                      <a:r>
                        <a:rPr lang="en-US" sz="2000" dirty="0">
                          <a:latin typeface="Times New Roman" pitchFamily="18" charset="0"/>
                          <a:cs typeface="Times New Roman" pitchFamily="18" charset="0"/>
                        </a:rPr>
                        <a:t>b</a:t>
                      </a:r>
                    </a:p>
                  </a:txBody>
                  <a:tcPr marL="72653" marR="72653" marT="66220" marB="66220">
                    <a:lnL w="9525" cap="flat" cmpd="sng" algn="ctr">
                      <a:solidFill>
                        <a:srgbClr val="000001"/>
                      </a:solidFill>
                      <a:prstDash val="solid"/>
                      <a:round/>
                      <a:headEnd type="none" w="med" len="med"/>
                      <a:tailEnd type="none" w="med" len="med"/>
                    </a:lnL>
                    <a:lnR w="9525" cap="flat" cmpd="sng" algn="ctr">
                      <a:solidFill>
                        <a:srgbClr val="000001"/>
                      </a:solidFill>
                      <a:prstDash val="solid"/>
                      <a:round/>
                      <a:headEnd type="none" w="med" len="med"/>
                      <a:tailEnd type="none" w="med" len="med"/>
                    </a:lnR>
                    <a:lnT w="9525" cap="flat" cmpd="sng" algn="ctr">
                      <a:solidFill>
                        <a:srgbClr val="000001"/>
                      </a:solidFill>
                      <a:prstDash val="solid"/>
                      <a:round/>
                      <a:headEnd type="none" w="med" len="med"/>
                      <a:tailEnd type="none" w="med" len="med"/>
                    </a:lnT>
                    <a:lnB w="9525" cap="flat" cmpd="sng" algn="ctr">
                      <a:solidFill>
                        <a:srgbClr val="000001"/>
                      </a:solidFill>
                      <a:prstDash val="solid"/>
                      <a:round/>
                      <a:headEnd type="none" w="med" len="med"/>
                      <a:tailEnd type="none" w="med" len="med"/>
                    </a:lnB>
                  </a:tcPr>
                </a:tc>
                <a:tc>
                  <a:txBody>
                    <a:bodyPr/>
                    <a:lstStyle/>
                    <a:p>
                      <a:pPr algn="ctr"/>
                      <a:r>
                        <a:rPr lang="de-DE" sz="2000" b="1" dirty="0">
                          <a:latin typeface="Times New Roman" pitchFamily="18" charset="0"/>
                          <a:cs typeface="Times New Roman" pitchFamily="18" charset="0"/>
                        </a:rPr>
                        <a:t>damit</a:t>
                      </a:r>
                      <a:r>
                        <a:rPr lang="de-DE" sz="2000" dirty="0">
                          <a:latin typeface="Times New Roman" pitchFamily="18" charset="0"/>
                          <a:cs typeface="Times New Roman" pitchFamily="18" charset="0"/>
                        </a:rPr>
                        <a:t> neue Arbeitsplätze </a:t>
                      </a:r>
                      <a:r>
                        <a:rPr lang="de-DE" sz="2000" b="1" dirty="0">
                          <a:latin typeface="Times New Roman" pitchFamily="18" charset="0"/>
                          <a:cs typeface="Times New Roman" pitchFamily="18" charset="0"/>
                        </a:rPr>
                        <a:t>geschaffen werden</a:t>
                      </a:r>
                      <a:r>
                        <a:rPr lang="de-DE" sz="2000" dirty="0">
                          <a:latin typeface="Times New Roman" pitchFamily="18" charset="0"/>
                          <a:cs typeface="Times New Roman" pitchFamily="18" charset="0"/>
                        </a:rPr>
                        <a:t>.</a:t>
                      </a:r>
                    </a:p>
                  </a:txBody>
                  <a:tcPr marL="72653" marR="72653" marT="66220" marB="66220">
                    <a:lnL w="9525" cap="flat" cmpd="sng" algn="ctr">
                      <a:solidFill>
                        <a:srgbClr val="000001"/>
                      </a:solidFill>
                      <a:prstDash val="solid"/>
                      <a:round/>
                      <a:headEnd type="none" w="med" len="med"/>
                      <a:tailEnd type="none" w="med" len="med"/>
                    </a:lnL>
                    <a:lnR w="9525" cap="flat" cmpd="sng" algn="ctr">
                      <a:solidFill>
                        <a:srgbClr val="000001"/>
                      </a:solidFill>
                      <a:prstDash val="solid"/>
                      <a:round/>
                      <a:headEnd type="none" w="med" len="med"/>
                      <a:tailEnd type="none" w="med" len="med"/>
                    </a:lnR>
                    <a:lnT w="9525" cap="flat" cmpd="sng" algn="ctr">
                      <a:solidFill>
                        <a:srgbClr val="000001"/>
                      </a:solidFill>
                      <a:prstDash val="solid"/>
                      <a:round/>
                      <a:headEnd type="none" w="med" len="med"/>
                      <a:tailEnd type="none" w="med" len="med"/>
                    </a:lnT>
                    <a:lnB w="9525" cap="flat" cmpd="sng" algn="ctr">
                      <a:solidFill>
                        <a:srgbClr val="000001"/>
                      </a:solidFill>
                      <a:prstDash val="solid"/>
                      <a:round/>
                      <a:headEnd type="none" w="med" len="med"/>
                      <a:tailEnd type="none" w="med" len="med"/>
                    </a:lnB>
                  </a:tcPr>
                </a:tc>
              </a:tr>
              <a:tr h="677333">
                <a:tc>
                  <a:txBody>
                    <a:bodyPr/>
                    <a:lstStyle/>
                    <a:p>
                      <a:pPr algn="just"/>
                      <a:r>
                        <a:rPr lang="ru-RU" sz="1800"/>
                        <a:t>3</a:t>
                      </a:r>
                    </a:p>
                  </a:txBody>
                  <a:tcPr marL="72653" marR="72653" marT="66220" marB="66220">
                    <a:lnL w="9525" cap="flat" cmpd="sng" algn="ctr">
                      <a:solidFill>
                        <a:srgbClr val="000001"/>
                      </a:solidFill>
                      <a:prstDash val="solid"/>
                      <a:round/>
                      <a:headEnd type="none" w="med" len="med"/>
                      <a:tailEnd type="none" w="med" len="med"/>
                    </a:lnL>
                    <a:lnR w="9525" cap="flat" cmpd="sng" algn="ctr">
                      <a:solidFill>
                        <a:srgbClr val="000001"/>
                      </a:solidFill>
                      <a:prstDash val="solid"/>
                      <a:round/>
                      <a:headEnd type="none" w="med" len="med"/>
                      <a:tailEnd type="none" w="med" len="med"/>
                    </a:lnR>
                    <a:lnT w="9525" cap="flat" cmpd="sng" algn="ctr">
                      <a:solidFill>
                        <a:srgbClr val="000001"/>
                      </a:solidFill>
                      <a:prstDash val="solid"/>
                      <a:round/>
                      <a:headEnd type="none" w="med" len="med"/>
                      <a:tailEnd type="none" w="med" len="med"/>
                    </a:lnT>
                    <a:lnB w="9525" cap="flat" cmpd="sng" algn="ctr">
                      <a:solidFill>
                        <a:srgbClr val="000001"/>
                      </a:solidFill>
                      <a:prstDash val="solid"/>
                      <a:round/>
                      <a:headEnd type="none" w="med" len="med"/>
                      <a:tailEnd type="none" w="med" len="med"/>
                    </a:lnB>
                  </a:tcPr>
                </a:tc>
                <a:tc>
                  <a:txBody>
                    <a:bodyPr/>
                    <a:lstStyle/>
                    <a:p>
                      <a:pPr algn="ctr"/>
                      <a:r>
                        <a:rPr lang="de-DE" sz="2000" dirty="0">
                          <a:latin typeface="Times New Roman" pitchFamily="18" charset="0"/>
                          <a:cs typeface="Times New Roman" pitchFamily="18" charset="0"/>
                        </a:rPr>
                        <a:t>Wozu soll man neue Straßen bauen? </a:t>
                      </a:r>
                    </a:p>
                  </a:txBody>
                  <a:tcPr marL="72653" marR="72653" marT="66220" marB="66220">
                    <a:lnL w="9525" cap="flat" cmpd="sng" algn="ctr">
                      <a:solidFill>
                        <a:srgbClr val="000001"/>
                      </a:solidFill>
                      <a:prstDash val="solid"/>
                      <a:round/>
                      <a:headEnd type="none" w="med" len="med"/>
                      <a:tailEnd type="none" w="med" len="med"/>
                    </a:lnL>
                    <a:lnR w="9525" cap="flat" cmpd="sng" algn="ctr">
                      <a:solidFill>
                        <a:srgbClr val="000001"/>
                      </a:solidFill>
                      <a:prstDash val="solid"/>
                      <a:round/>
                      <a:headEnd type="none" w="med" len="med"/>
                      <a:tailEnd type="none" w="med" len="med"/>
                    </a:lnR>
                    <a:lnT w="9525" cap="flat" cmpd="sng" algn="ctr">
                      <a:solidFill>
                        <a:srgbClr val="000001"/>
                      </a:solidFill>
                      <a:prstDash val="solid"/>
                      <a:round/>
                      <a:headEnd type="none" w="med" len="med"/>
                      <a:tailEnd type="none" w="med" len="med"/>
                    </a:lnT>
                    <a:lnB w="9525" cap="flat" cmpd="sng" algn="ctr">
                      <a:solidFill>
                        <a:srgbClr val="000001"/>
                      </a:solidFill>
                      <a:prstDash val="solid"/>
                      <a:round/>
                      <a:headEnd type="none" w="med" len="med"/>
                      <a:tailEnd type="none" w="med" len="med"/>
                    </a:lnB>
                  </a:tcPr>
                </a:tc>
                <a:tc>
                  <a:txBody>
                    <a:bodyPr/>
                    <a:lstStyle/>
                    <a:p>
                      <a:pPr algn="ctr"/>
                      <a:r>
                        <a:rPr lang="en-US" sz="2000" dirty="0">
                          <a:latin typeface="Times New Roman" pitchFamily="18" charset="0"/>
                          <a:cs typeface="Times New Roman" pitchFamily="18" charset="0"/>
                        </a:rPr>
                        <a:t>c</a:t>
                      </a:r>
                    </a:p>
                  </a:txBody>
                  <a:tcPr marL="72653" marR="72653" marT="66220" marB="66220">
                    <a:lnL w="9525" cap="flat" cmpd="sng" algn="ctr">
                      <a:solidFill>
                        <a:srgbClr val="000001"/>
                      </a:solidFill>
                      <a:prstDash val="solid"/>
                      <a:round/>
                      <a:headEnd type="none" w="med" len="med"/>
                      <a:tailEnd type="none" w="med" len="med"/>
                    </a:lnL>
                    <a:lnR w="9525" cap="flat" cmpd="sng" algn="ctr">
                      <a:solidFill>
                        <a:srgbClr val="000001"/>
                      </a:solidFill>
                      <a:prstDash val="solid"/>
                      <a:round/>
                      <a:headEnd type="none" w="med" len="med"/>
                      <a:tailEnd type="none" w="med" len="med"/>
                    </a:lnR>
                    <a:lnT w="9525" cap="flat" cmpd="sng" algn="ctr">
                      <a:solidFill>
                        <a:srgbClr val="000001"/>
                      </a:solidFill>
                      <a:prstDash val="solid"/>
                      <a:round/>
                      <a:headEnd type="none" w="med" len="med"/>
                      <a:tailEnd type="none" w="med" len="med"/>
                    </a:lnT>
                    <a:lnB w="9525" cap="flat" cmpd="sng" algn="ctr">
                      <a:solidFill>
                        <a:srgbClr val="000001"/>
                      </a:solidFill>
                      <a:prstDash val="solid"/>
                      <a:round/>
                      <a:headEnd type="none" w="med" len="med"/>
                      <a:tailEnd type="none" w="med" len="med"/>
                    </a:lnB>
                  </a:tcPr>
                </a:tc>
                <a:tc>
                  <a:txBody>
                    <a:bodyPr/>
                    <a:lstStyle/>
                    <a:p>
                      <a:pPr algn="ctr"/>
                      <a:r>
                        <a:rPr lang="de-DE" sz="2000" b="1" dirty="0">
                          <a:latin typeface="Times New Roman" pitchFamily="18" charset="0"/>
                          <a:cs typeface="Times New Roman" pitchFamily="18" charset="0"/>
                        </a:rPr>
                        <a:t>damit</a:t>
                      </a:r>
                      <a:r>
                        <a:rPr lang="de-DE" sz="2000" dirty="0">
                          <a:latin typeface="Times New Roman" pitchFamily="18" charset="0"/>
                          <a:cs typeface="Times New Roman" pitchFamily="18" charset="0"/>
                        </a:rPr>
                        <a:t> der Verkehr schneller fließen kann. </a:t>
                      </a:r>
                    </a:p>
                  </a:txBody>
                  <a:tcPr marL="72653" marR="72653" marT="66220" marB="66220">
                    <a:lnL w="9525" cap="flat" cmpd="sng" algn="ctr">
                      <a:solidFill>
                        <a:srgbClr val="000001"/>
                      </a:solidFill>
                      <a:prstDash val="solid"/>
                      <a:round/>
                      <a:headEnd type="none" w="med" len="med"/>
                      <a:tailEnd type="none" w="med" len="med"/>
                    </a:lnL>
                    <a:lnR w="9525" cap="flat" cmpd="sng" algn="ctr">
                      <a:solidFill>
                        <a:srgbClr val="000001"/>
                      </a:solidFill>
                      <a:prstDash val="solid"/>
                      <a:round/>
                      <a:headEnd type="none" w="med" len="med"/>
                      <a:tailEnd type="none" w="med" len="med"/>
                    </a:lnR>
                    <a:lnT w="9525" cap="flat" cmpd="sng" algn="ctr">
                      <a:solidFill>
                        <a:srgbClr val="000001"/>
                      </a:solidFill>
                      <a:prstDash val="solid"/>
                      <a:round/>
                      <a:headEnd type="none" w="med" len="med"/>
                      <a:tailEnd type="none" w="med" len="med"/>
                    </a:lnT>
                    <a:lnB w="9525" cap="flat" cmpd="sng" algn="ctr">
                      <a:solidFill>
                        <a:srgbClr val="000001"/>
                      </a:solidFill>
                      <a:prstDash val="solid"/>
                      <a:round/>
                      <a:headEnd type="none" w="med" len="med"/>
                      <a:tailEnd type="none" w="med" len="med"/>
                    </a:lnB>
                  </a:tcPr>
                </a:tc>
              </a:tr>
              <a:tr h="677333">
                <a:tc>
                  <a:txBody>
                    <a:bodyPr/>
                    <a:lstStyle/>
                    <a:p>
                      <a:pPr algn="just"/>
                      <a:r>
                        <a:rPr lang="ru-RU" sz="1800"/>
                        <a:t>4</a:t>
                      </a:r>
                    </a:p>
                  </a:txBody>
                  <a:tcPr marL="72653" marR="72653" marT="66220" marB="66220">
                    <a:lnL w="9525" cap="flat" cmpd="sng" algn="ctr">
                      <a:solidFill>
                        <a:srgbClr val="000001"/>
                      </a:solidFill>
                      <a:prstDash val="solid"/>
                      <a:round/>
                      <a:headEnd type="none" w="med" len="med"/>
                      <a:tailEnd type="none" w="med" len="med"/>
                    </a:lnL>
                    <a:lnR w="9525" cap="flat" cmpd="sng" algn="ctr">
                      <a:solidFill>
                        <a:srgbClr val="000001"/>
                      </a:solidFill>
                      <a:prstDash val="solid"/>
                      <a:round/>
                      <a:headEnd type="none" w="med" len="med"/>
                      <a:tailEnd type="none" w="med" len="med"/>
                    </a:lnR>
                    <a:lnT w="9525" cap="flat" cmpd="sng" algn="ctr">
                      <a:solidFill>
                        <a:srgbClr val="000001"/>
                      </a:solidFill>
                      <a:prstDash val="solid"/>
                      <a:round/>
                      <a:headEnd type="none" w="med" len="med"/>
                      <a:tailEnd type="none" w="med" len="med"/>
                    </a:lnT>
                    <a:lnB w="9525" cap="flat" cmpd="sng" algn="ctr">
                      <a:solidFill>
                        <a:srgbClr val="000001"/>
                      </a:solidFill>
                      <a:prstDash val="solid"/>
                      <a:round/>
                      <a:headEnd type="none" w="med" len="med"/>
                      <a:tailEnd type="none" w="med" len="med"/>
                    </a:lnB>
                  </a:tcPr>
                </a:tc>
                <a:tc>
                  <a:txBody>
                    <a:bodyPr/>
                    <a:lstStyle/>
                    <a:p>
                      <a:pPr algn="ctr"/>
                      <a:r>
                        <a:rPr lang="de-DE" sz="2000">
                          <a:latin typeface="Times New Roman" pitchFamily="18" charset="0"/>
                          <a:cs typeface="Times New Roman" pitchFamily="18" charset="0"/>
                        </a:rPr>
                        <a:t>Wozu bauen wir so viel? </a:t>
                      </a:r>
                    </a:p>
                  </a:txBody>
                  <a:tcPr marL="72653" marR="72653" marT="66220" marB="66220">
                    <a:lnL w="9525" cap="flat" cmpd="sng" algn="ctr">
                      <a:solidFill>
                        <a:srgbClr val="000001"/>
                      </a:solidFill>
                      <a:prstDash val="solid"/>
                      <a:round/>
                      <a:headEnd type="none" w="med" len="med"/>
                      <a:tailEnd type="none" w="med" len="med"/>
                    </a:lnL>
                    <a:lnR w="9525" cap="flat" cmpd="sng" algn="ctr">
                      <a:solidFill>
                        <a:srgbClr val="000001"/>
                      </a:solidFill>
                      <a:prstDash val="solid"/>
                      <a:round/>
                      <a:headEnd type="none" w="med" len="med"/>
                      <a:tailEnd type="none" w="med" len="med"/>
                    </a:lnR>
                    <a:lnT w="9525" cap="flat" cmpd="sng" algn="ctr">
                      <a:solidFill>
                        <a:srgbClr val="000001"/>
                      </a:solidFill>
                      <a:prstDash val="solid"/>
                      <a:round/>
                      <a:headEnd type="none" w="med" len="med"/>
                      <a:tailEnd type="none" w="med" len="med"/>
                    </a:lnT>
                    <a:lnB w="9525" cap="flat" cmpd="sng" algn="ctr">
                      <a:solidFill>
                        <a:srgbClr val="000001"/>
                      </a:solidFill>
                      <a:prstDash val="solid"/>
                      <a:round/>
                      <a:headEnd type="none" w="med" len="med"/>
                      <a:tailEnd type="none" w="med" len="med"/>
                    </a:lnB>
                  </a:tcPr>
                </a:tc>
                <a:tc>
                  <a:txBody>
                    <a:bodyPr/>
                    <a:lstStyle/>
                    <a:p>
                      <a:pPr algn="ctr"/>
                      <a:r>
                        <a:rPr lang="en-US" sz="2000">
                          <a:latin typeface="Times New Roman" pitchFamily="18" charset="0"/>
                          <a:cs typeface="Times New Roman" pitchFamily="18" charset="0"/>
                        </a:rPr>
                        <a:t>d</a:t>
                      </a:r>
                    </a:p>
                  </a:txBody>
                  <a:tcPr marL="72653" marR="72653" marT="66220" marB="66220">
                    <a:lnL w="9525" cap="flat" cmpd="sng" algn="ctr">
                      <a:solidFill>
                        <a:srgbClr val="000001"/>
                      </a:solidFill>
                      <a:prstDash val="solid"/>
                      <a:round/>
                      <a:headEnd type="none" w="med" len="med"/>
                      <a:tailEnd type="none" w="med" len="med"/>
                    </a:lnL>
                    <a:lnR w="9525" cap="flat" cmpd="sng" algn="ctr">
                      <a:solidFill>
                        <a:srgbClr val="000001"/>
                      </a:solidFill>
                      <a:prstDash val="solid"/>
                      <a:round/>
                      <a:headEnd type="none" w="med" len="med"/>
                      <a:tailEnd type="none" w="med" len="med"/>
                    </a:lnR>
                    <a:lnT w="9525" cap="flat" cmpd="sng" algn="ctr">
                      <a:solidFill>
                        <a:srgbClr val="000001"/>
                      </a:solidFill>
                      <a:prstDash val="solid"/>
                      <a:round/>
                      <a:headEnd type="none" w="med" len="med"/>
                      <a:tailEnd type="none" w="med" len="med"/>
                    </a:lnT>
                    <a:lnB w="9525" cap="flat" cmpd="sng" algn="ctr">
                      <a:solidFill>
                        <a:srgbClr val="000001"/>
                      </a:solidFill>
                      <a:prstDash val="solid"/>
                      <a:round/>
                      <a:headEnd type="none" w="med" len="med"/>
                      <a:tailEnd type="none" w="med" len="med"/>
                    </a:lnB>
                  </a:tcPr>
                </a:tc>
                <a:tc>
                  <a:txBody>
                    <a:bodyPr/>
                    <a:lstStyle/>
                    <a:p>
                      <a:pPr algn="ctr"/>
                      <a:r>
                        <a:rPr lang="de-DE" sz="2000" b="1" dirty="0">
                          <a:latin typeface="Times New Roman" pitchFamily="18" charset="0"/>
                          <a:cs typeface="Times New Roman" pitchFamily="18" charset="0"/>
                        </a:rPr>
                        <a:t>damit</a:t>
                      </a:r>
                      <a:r>
                        <a:rPr lang="de-DE" sz="2000" dirty="0">
                          <a:latin typeface="Times New Roman" pitchFamily="18" charset="0"/>
                          <a:cs typeface="Times New Roman" pitchFamily="18" charset="0"/>
                        </a:rPr>
                        <a:t> sich unser Lebensstandart erhöht.</a:t>
                      </a:r>
                    </a:p>
                  </a:txBody>
                  <a:tcPr marL="72653" marR="72653" marT="66220" marB="66220">
                    <a:lnL w="9525" cap="flat" cmpd="sng" algn="ctr">
                      <a:solidFill>
                        <a:srgbClr val="000001"/>
                      </a:solidFill>
                      <a:prstDash val="solid"/>
                      <a:round/>
                      <a:headEnd type="none" w="med" len="med"/>
                      <a:tailEnd type="none" w="med" len="med"/>
                    </a:lnL>
                    <a:lnR w="9525" cap="flat" cmpd="sng" algn="ctr">
                      <a:solidFill>
                        <a:srgbClr val="000001"/>
                      </a:solidFill>
                      <a:prstDash val="solid"/>
                      <a:round/>
                      <a:headEnd type="none" w="med" len="med"/>
                      <a:tailEnd type="none" w="med" len="med"/>
                    </a:lnR>
                    <a:lnT w="9525" cap="flat" cmpd="sng" algn="ctr">
                      <a:solidFill>
                        <a:srgbClr val="000001"/>
                      </a:solidFill>
                      <a:prstDash val="solid"/>
                      <a:round/>
                      <a:headEnd type="none" w="med" len="med"/>
                      <a:tailEnd type="none" w="med" len="med"/>
                    </a:lnT>
                    <a:lnB w="9525" cap="flat" cmpd="sng" algn="ctr">
                      <a:solidFill>
                        <a:srgbClr val="000001"/>
                      </a:solidFill>
                      <a:prstDash val="solid"/>
                      <a:round/>
                      <a:headEnd type="none" w="med" len="med"/>
                      <a:tailEnd type="none" w="med" len="med"/>
                    </a:lnB>
                  </a:tcPr>
                </a:tc>
              </a:tr>
              <a:tr h="677333">
                <a:tc>
                  <a:txBody>
                    <a:bodyPr/>
                    <a:lstStyle/>
                    <a:p>
                      <a:pPr algn="just"/>
                      <a:r>
                        <a:rPr lang="ru-RU" sz="1800"/>
                        <a:t>5</a:t>
                      </a:r>
                    </a:p>
                  </a:txBody>
                  <a:tcPr marL="72653" marR="72653" marT="66220" marB="66220">
                    <a:lnL w="9525" cap="flat" cmpd="sng" algn="ctr">
                      <a:solidFill>
                        <a:srgbClr val="000001"/>
                      </a:solidFill>
                      <a:prstDash val="solid"/>
                      <a:round/>
                      <a:headEnd type="none" w="med" len="med"/>
                      <a:tailEnd type="none" w="med" len="med"/>
                    </a:lnL>
                    <a:lnR w="9525" cap="flat" cmpd="sng" algn="ctr">
                      <a:solidFill>
                        <a:srgbClr val="000001"/>
                      </a:solidFill>
                      <a:prstDash val="solid"/>
                      <a:round/>
                      <a:headEnd type="none" w="med" len="med"/>
                      <a:tailEnd type="none" w="med" len="med"/>
                    </a:lnR>
                    <a:lnT w="9525" cap="flat" cmpd="sng" algn="ctr">
                      <a:solidFill>
                        <a:srgbClr val="000001"/>
                      </a:solidFill>
                      <a:prstDash val="solid"/>
                      <a:round/>
                      <a:headEnd type="none" w="med" len="med"/>
                      <a:tailEnd type="none" w="med" len="med"/>
                    </a:lnT>
                    <a:lnB w="9525" cap="flat" cmpd="sng" algn="ctr">
                      <a:solidFill>
                        <a:srgbClr val="000001"/>
                      </a:solidFill>
                      <a:prstDash val="solid"/>
                      <a:round/>
                      <a:headEnd type="none" w="med" len="med"/>
                      <a:tailEnd type="none" w="med" len="med"/>
                    </a:lnB>
                  </a:tcPr>
                </a:tc>
                <a:tc>
                  <a:txBody>
                    <a:bodyPr/>
                    <a:lstStyle/>
                    <a:p>
                      <a:pPr algn="ctr"/>
                      <a:r>
                        <a:rPr lang="en-US" sz="2000">
                          <a:latin typeface="Times New Roman" pitchFamily="18" charset="0"/>
                          <a:cs typeface="Times New Roman" pitchFamily="18" charset="0"/>
                        </a:rPr>
                        <a:t>Wozu braucht man Geld?</a:t>
                      </a:r>
                    </a:p>
                  </a:txBody>
                  <a:tcPr marL="72653" marR="72653" marT="66220" marB="66220">
                    <a:lnL w="9525" cap="flat" cmpd="sng" algn="ctr">
                      <a:solidFill>
                        <a:srgbClr val="000001"/>
                      </a:solidFill>
                      <a:prstDash val="solid"/>
                      <a:round/>
                      <a:headEnd type="none" w="med" len="med"/>
                      <a:tailEnd type="none" w="med" len="med"/>
                    </a:lnL>
                    <a:lnR w="9525" cap="flat" cmpd="sng" algn="ctr">
                      <a:solidFill>
                        <a:srgbClr val="000001"/>
                      </a:solidFill>
                      <a:prstDash val="solid"/>
                      <a:round/>
                      <a:headEnd type="none" w="med" len="med"/>
                      <a:tailEnd type="none" w="med" len="med"/>
                    </a:lnR>
                    <a:lnT w="9525" cap="flat" cmpd="sng" algn="ctr">
                      <a:solidFill>
                        <a:srgbClr val="000001"/>
                      </a:solidFill>
                      <a:prstDash val="solid"/>
                      <a:round/>
                      <a:headEnd type="none" w="med" len="med"/>
                      <a:tailEnd type="none" w="med" len="med"/>
                    </a:lnT>
                    <a:lnB w="9525" cap="flat" cmpd="sng" algn="ctr">
                      <a:solidFill>
                        <a:srgbClr val="000001"/>
                      </a:solidFill>
                      <a:prstDash val="solid"/>
                      <a:round/>
                      <a:headEnd type="none" w="med" len="med"/>
                      <a:tailEnd type="none" w="med" len="med"/>
                    </a:lnB>
                  </a:tcPr>
                </a:tc>
                <a:tc>
                  <a:txBody>
                    <a:bodyPr/>
                    <a:lstStyle/>
                    <a:p>
                      <a:pPr algn="ctr"/>
                      <a:r>
                        <a:rPr lang="en-US" sz="2000">
                          <a:latin typeface="Times New Roman" pitchFamily="18" charset="0"/>
                          <a:cs typeface="Times New Roman" pitchFamily="18" charset="0"/>
                        </a:rPr>
                        <a:t>e</a:t>
                      </a:r>
                    </a:p>
                  </a:txBody>
                  <a:tcPr marL="72653" marR="72653" marT="66220" marB="66220">
                    <a:lnL w="9525" cap="flat" cmpd="sng" algn="ctr">
                      <a:solidFill>
                        <a:srgbClr val="000001"/>
                      </a:solidFill>
                      <a:prstDash val="solid"/>
                      <a:round/>
                      <a:headEnd type="none" w="med" len="med"/>
                      <a:tailEnd type="none" w="med" len="med"/>
                    </a:lnL>
                    <a:lnR w="9525" cap="flat" cmpd="sng" algn="ctr">
                      <a:solidFill>
                        <a:srgbClr val="000001"/>
                      </a:solidFill>
                      <a:prstDash val="solid"/>
                      <a:round/>
                      <a:headEnd type="none" w="med" len="med"/>
                      <a:tailEnd type="none" w="med" len="med"/>
                    </a:lnR>
                    <a:lnT w="9525" cap="flat" cmpd="sng" algn="ctr">
                      <a:solidFill>
                        <a:srgbClr val="000001"/>
                      </a:solidFill>
                      <a:prstDash val="solid"/>
                      <a:round/>
                      <a:headEnd type="none" w="med" len="med"/>
                      <a:tailEnd type="none" w="med" len="med"/>
                    </a:lnT>
                    <a:lnB w="9525" cap="flat" cmpd="sng" algn="ctr">
                      <a:solidFill>
                        <a:srgbClr val="000001"/>
                      </a:solidFill>
                      <a:prstDash val="solid"/>
                      <a:round/>
                      <a:headEnd type="none" w="med" len="med"/>
                      <a:tailEnd type="none" w="med" len="med"/>
                    </a:lnB>
                  </a:tcPr>
                </a:tc>
                <a:tc>
                  <a:txBody>
                    <a:bodyPr/>
                    <a:lstStyle/>
                    <a:p>
                      <a:pPr algn="ctr"/>
                      <a:r>
                        <a:rPr lang="de-DE" sz="2000" b="1" dirty="0">
                          <a:latin typeface="Times New Roman" pitchFamily="18" charset="0"/>
                          <a:cs typeface="Times New Roman" pitchFamily="18" charset="0"/>
                        </a:rPr>
                        <a:t>damit</a:t>
                      </a:r>
                      <a:r>
                        <a:rPr lang="de-DE" sz="2000" dirty="0">
                          <a:latin typeface="Times New Roman" pitchFamily="18" charset="0"/>
                          <a:cs typeface="Times New Roman" pitchFamily="18" charset="0"/>
                        </a:rPr>
                        <a:t> wir</a:t>
                      </a:r>
                      <a:r>
                        <a:rPr lang="de-DE" sz="2000" b="1" dirty="0">
                          <a:latin typeface="Times New Roman" pitchFamily="18" charset="0"/>
                          <a:cs typeface="Times New Roman" pitchFamily="18" charset="0"/>
                        </a:rPr>
                        <a:t> </a:t>
                      </a:r>
                      <a:r>
                        <a:rPr lang="de-DE" sz="2000" dirty="0">
                          <a:latin typeface="Times New Roman" pitchFamily="18" charset="0"/>
                          <a:cs typeface="Times New Roman" pitchFamily="18" charset="0"/>
                        </a:rPr>
                        <a:t>uns schneller </a:t>
                      </a:r>
                      <a:r>
                        <a:rPr lang="de-DE" sz="2000" b="1" dirty="0">
                          <a:latin typeface="Times New Roman" pitchFamily="18" charset="0"/>
                          <a:cs typeface="Times New Roman" pitchFamily="18" charset="0"/>
                        </a:rPr>
                        <a:t>fortbewegen</a:t>
                      </a:r>
                      <a:r>
                        <a:rPr lang="de-DE" sz="2000" dirty="0">
                          <a:latin typeface="Times New Roman" pitchFamily="18" charset="0"/>
                          <a:cs typeface="Times New Roman" pitchFamily="18" charset="0"/>
                        </a:rPr>
                        <a:t> können.</a:t>
                      </a:r>
                    </a:p>
                  </a:txBody>
                  <a:tcPr marL="72653" marR="72653" marT="66220" marB="66220">
                    <a:lnL w="9525" cap="flat" cmpd="sng" algn="ctr">
                      <a:solidFill>
                        <a:srgbClr val="000001"/>
                      </a:solidFill>
                      <a:prstDash val="solid"/>
                      <a:round/>
                      <a:headEnd type="none" w="med" len="med"/>
                      <a:tailEnd type="none" w="med" len="med"/>
                    </a:lnL>
                    <a:lnR w="9525" cap="flat" cmpd="sng" algn="ctr">
                      <a:solidFill>
                        <a:srgbClr val="000001"/>
                      </a:solidFill>
                      <a:prstDash val="solid"/>
                      <a:round/>
                      <a:headEnd type="none" w="med" len="med"/>
                      <a:tailEnd type="none" w="med" len="med"/>
                    </a:lnR>
                    <a:lnT w="9525" cap="flat" cmpd="sng" algn="ctr">
                      <a:solidFill>
                        <a:srgbClr val="000001"/>
                      </a:solidFill>
                      <a:prstDash val="solid"/>
                      <a:round/>
                      <a:headEnd type="none" w="med" len="med"/>
                      <a:tailEnd type="none" w="med" len="med"/>
                    </a:lnT>
                    <a:lnB w="9525" cap="flat" cmpd="sng" algn="ctr">
                      <a:solidFill>
                        <a:srgbClr val="000001"/>
                      </a:solidFill>
                      <a:prstDash val="solid"/>
                      <a:round/>
                      <a:headEnd type="none" w="med" len="med"/>
                      <a:tailEnd type="none" w="med" len="med"/>
                    </a:lnB>
                  </a:tcPr>
                </a:tc>
              </a:tr>
            </a:tbl>
          </a:graphicData>
        </a:graphic>
      </p:graphicFrame>
      <p:sp>
        <p:nvSpPr>
          <p:cNvPr id="4" name="Прямоугольник 3"/>
          <p:cNvSpPr/>
          <p:nvPr/>
        </p:nvSpPr>
        <p:spPr>
          <a:xfrm>
            <a:off x="323528" y="332656"/>
            <a:ext cx="8496944" cy="830997"/>
          </a:xfrm>
          <a:prstGeom prst="rect">
            <a:avLst/>
          </a:prstGeom>
        </p:spPr>
        <p:txBody>
          <a:bodyPr wrap="square">
            <a:spAutoFit/>
          </a:bodyPr>
          <a:lstStyle/>
          <a:p>
            <a:r>
              <a:rPr lang="ru-RU" sz="2400" b="1" dirty="0" smtClean="0">
                <a:latin typeface="Times New Roman" pitchFamily="18" charset="0"/>
                <a:cs typeface="Times New Roman" pitchFamily="18" charset="0"/>
              </a:rPr>
              <a:t>4.Найдите соответствия, соедините предложения при помощи союза </a:t>
            </a:r>
            <a:r>
              <a:rPr lang="ru-RU" sz="2400" b="1" dirty="0" err="1" smtClean="0">
                <a:solidFill>
                  <a:srgbClr val="00B050"/>
                </a:solidFill>
                <a:latin typeface="Times New Roman" pitchFamily="18" charset="0"/>
                <a:cs typeface="Times New Roman" pitchFamily="18" charset="0"/>
              </a:rPr>
              <a:t>damit</a:t>
            </a:r>
            <a:r>
              <a:rPr lang="ru-RU" sz="2400" b="1" dirty="0" smtClean="0">
                <a:solidFill>
                  <a:srgbClr val="00B050"/>
                </a:solidFill>
                <a:latin typeface="Times New Roman" pitchFamily="18" charset="0"/>
                <a:cs typeface="Times New Roman" pitchFamily="18" charset="0"/>
              </a:rPr>
              <a:t>:</a:t>
            </a:r>
            <a:endParaRPr lang="ru-RU" sz="2400" dirty="0">
              <a:solidFill>
                <a:srgbClr val="00B05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1052736"/>
            <a:ext cx="7812360" cy="923330"/>
          </a:xfrm>
          <a:prstGeom prst="rect">
            <a:avLst/>
          </a:prstGeom>
          <a:noFill/>
        </p:spPr>
        <p:txBody>
          <a:bodyPr wrap="square" rtlCol="0">
            <a:spAutoFit/>
          </a:bodyPr>
          <a:lstStyle/>
          <a:p>
            <a:pPr algn="ctr"/>
            <a:r>
              <a:rPr lang="en-US" sz="5400" b="1" dirty="0" err="1" smtClean="0">
                <a:solidFill>
                  <a:srgbClr val="00B050"/>
                </a:solidFill>
                <a:latin typeface="Times New Roman" pitchFamily="18" charset="0"/>
                <a:cs typeface="Times New Roman" pitchFamily="18" charset="0"/>
              </a:rPr>
              <a:t>Übungen</a:t>
            </a:r>
            <a:r>
              <a:rPr lang="en-US" sz="5400" b="1" dirty="0" smtClean="0">
                <a:solidFill>
                  <a:srgbClr val="00B050"/>
                </a:solidFill>
                <a:latin typeface="Times New Roman" pitchFamily="18" charset="0"/>
                <a:cs typeface="Times New Roman" pitchFamily="18" charset="0"/>
              </a:rPr>
              <a:t> </a:t>
            </a:r>
            <a:r>
              <a:rPr lang="en-US" sz="5400" b="1" dirty="0" err="1" smtClean="0">
                <a:solidFill>
                  <a:srgbClr val="00B050"/>
                </a:solidFill>
                <a:latin typeface="Times New Roman" pitchFamily="18" charset="0"/>
                <a:cs typeface="Times New Roman" pitchFamily="18" charset="0"/>
              </a:rPr>
              <a:t>zum</a:t>
            </a:r>
            <a:r>
              <a:rPr lang="en-US" sz="5400" b="1" dirty="0" smtClean="0">
                <a:solidFill>
                  <a:srgbClr val="00B050"/>
                </a:solidFill>
                <a:latin typeface="Times New Roman" pitchFamily="18" charset="0"/>
                <a:cs typeface="Times New Roman" pitchFamily="18" charset="0"/>
              </a:rPr>
              <a:t> </a:t>
            </a:r>
            <a:r>
              <a:rPr lang="en-US" sz="5400" b="1" dirty="0" err="1" smtClean="0">
                <a:solidFill>
                  <a:srgbClr val="00B050"/>
                </a:solidFill>
                <a:latin typeface="Times New Roman" pitchFamily="18" charset="0"/>
                <a:cs typeface="Times New Roman" pitchFamily="18" charset="0"/>
              </a:rPr>
              <a:t>Thema</a:t>
            </a:r>
            <a:endParaRPr lang="ru-RU" sz="5400" b="1" dirty="0">
              <a:solidFill>
                <a:srgbClr val="00B050"/>
              </a:solidFill>
              <a:latin typeface="Times New Roman" pitchFamily="18" charset="0"/>
              <a:cs typeface="Times New Roman" pitchFamily="18" charset="0"/>
            </a:endParaRPr>
          </a:p>
        </p:txBody>
      </p:sp>
      <p:sp>
        <p:nvSpPr>
          <p:cNvPr id="3" name="Прямоугольник 2"/>
          <p:cNvSpPr/>
          <p:nvPr/>
        </p:nvSpPr>
        <p:spPr>
          <a:xfrm>
            <a:off x="2820145" y="2708920"/>
            <a:ext cx="3134191" cy="646331"/>
          </a:xfrm>
          <a:prstGeom prst="rect">
            <a:avLst/>
          </a:prstGeom>
        </p:spPr>
        <p:txBody>
          <a:bodyPr wrap="none">
            <a:spAutoFit/>
          </a:bodyPr>
          <a:lstStyle/>
          <a:p>
            <a:pPr algn="ctr"/>
            <a:r>
              <a:rPr lang="en-US" sz="3600" b="1" u="sng" dirty="0" err="1" smtClean="0">
                <a:solidFill>
                  <a:srgbClr val="C00000"/>
                </a:solidFill>
                <a:latin typeface="Times New Roman" pitchFamily="18" charset="0"/>
                <a:cs typeface="Times New Roman" pitchFamily="18" charset="0"/>
              </a:rPr>
              <a:t>Konzessivsätze</a:t>
            </a:r>
            <a:endParaRPr lang="ru-RU" sz="3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548680"/>
            <a:ext cx="8712968" cy="5478423"/>
          </a:xfrm>
          <a:prstGeom prst="rect">
            <a:avLst/>
          </a:prstGeom>
        </p:spPr>
        <p:txBody>
          <a:bodyPr wrap="square">
            <a:spAutoFit/>
          </a:bodyPr>
          <a:lstStyle/>
          <a:p>
            <a:r>
              <a:rPr lang="de-DE" sz="2400" b="1" dirty="0" smtClean="0">
                <a:latin typeface="Times New Roman" pitchFamily="18" charset="0"/>
                <a:cs typeface="Times New Roman" pitchFamily="18" charset="0"/>
              </a:rPr>
              <a:t>1. </a:t>
            </a:r>
            <a:r>
              <a:rPr lang="de-DE" sz="2400" b="1" dirty="0" err="1" smtClean="0">
                <a:latin typeface="Times New Roman" pitchFamily="18" charset="0"/>
                <a:cs typeface="Times New Roman" pitchFamily="18" charset="0"/>
              </a:rPr>
              <a:t>Переведите</a:t>
            </a:r>
            <a:r>
              <a:rPr lang="de-DE" sz="2400" b="1" dirty="0" smtClean="0">
                <a:latin typeface="Times New Roman" pitchFamily="18" charset="0"/>
                <a:cs typeface="Times New Roman" pitchFamily="18" charset="0"/>
              </a:rPr>
              <a:t> </a:t>
            </a:r>
            <a:r>
              <a:rPr lang="de-DE" sz="2400" b="1" dirty="0" err="1" smtClean="0">
                <a:latin typeface="Times New Roman" pitchFamily="18" charset="0"/>
                <a:cs typeface="Times New Roman" pitchFamily="18" charset="0"/>
              </a:rPr>
              <a:t>предложение</a:t>
            </a:r>
            <a:r>
              <a:rPr lang="de-DE" sz="2400" b="1" dirty="0" smtClean="0">
                <a:latin typeface="Times New Roman" pitchFamily="18" charset="0"/>
                <a:cs typeface="Times New Roman" pitchFamily="18" charset="0"/>
              </a:rPr>
              <a:t>:</a:t>
            </a:r>
          </a:p>
          <a:p>
            <a:endParaRPr lang="de-DE" sz="1000" dirty="0" smtClean="0">
              <a:latin typeface="Times New Roman" pitchFamily="18" charset="0"/>
              <a:cs typeface="Times New Roman" pitchFamily="18" charset="0"/>
            </a:endParaRPr>
          </a:p>
          <a:p>
            <a:r>
              <a:rPr lang="de-DE" sz="2200" dirty="0" smtClean="0">
                <a:latin typeface="Times New Roman" pitchFamily="18" charset="0"/>
                <a:cs typeface="Times New Roman" pitchFamily="18" charset="0"/>
              </a:rPr>
              <a:t>  Obwohl Japan in Sem</a:t>
            </a:r>
            <a:r>
              <a:rPr lang="en-US" sz="2200" dirty="0" err="1" smtClean="0">
                <a:latin typeface="Times New Roman" pitchFamily="18" charset="0"/>
                <a:cs typeface="Times New Roman" pitchFamily="18" charset="0"/>
              </a:rPr>
              <a:t>inar</a:t>
            </a:r>
            <a:r>
              <a:rPr lang="de-DE" sz="2200" dirty="0" smtClean="0">
                <a:latin typeface="Times New Roman" pitchFamily="18" charset="0"/>
                <a:cs typeface="Times New Roman" pitchFamily="18" charset="0"/>
              </a:rPr>
              <a:t> Rohstoffversorgung noch stärker auf überseeische Lieferquellen angewiesen ist als zuvor, wird diese Thematik von der Wirtschaftspresse weit weniger behandelt als früher.</a:t>
            </a:r>
          </a:p>
          <a:p>
            <a:endParaRPr lang="de-DE" sz="1000" b="1" u="sng" dirty="0" smtClean="0">
              <a:latin typeface="Times New Roman" pitchFamily="18" charset="0"/>
              <a:cs typeface="Times New Roman" pitchFamily="18" charset="0"/>
            </a:endParaRPr>
          </a:p>
          <a:p>
            <a:r>
              <a:rPr lang="de-DE" sz="2400" b="1" dirty="0" smtClean="0">
                <a:latin typeface="Times New Roman" pitchFamily="18" charset="0"/>
                <a:cs typeface="Times New Roman" pitchFamily="18" charset="0"/>
              </a:rPr>
              <a:t>2. </a:t>
            </a:r>
            <a:r>
              <a:rPr lang="ru-RU" sz="2400" b="1" dirty="0" smtClean="0">
                <a:latin typeface="Times New Roman" pitchFamily="18" charset="0"/>
                <a:cs typeface="Times New Roman" pitchFamily="18" charset="0"/>
              </a:rPr>
              <a:t>Составьте предложения по образцу:</a:t>
            </a:r>
            <a:endParaRPr lang="de-DE" sz="2400" b="1" dirty="0" smtClean="0">
              <a:latin typeface="Times New Roman" pitchFamily="18" charset="0"/>
              <a:cs typeface="Times New Roman" pitchFamily="18" charset="0"/>
            </a:endParaRPr>
          </a:p>
          <a:p>
            <a:pPr algn="ctr"/>
            <a:r>
              <a:rPr lang="de-DE" sz="2200" b="1" i="1" dirty="0" smtClean="0">
                <a:latin typeface="Times New Roman" pitchFamily="18" charset="0"/>
                <a:cs typeface="Times New Roman" pitchFamily="18" charset="0"/>
              </a:rPr>
              <a:t>Muster (</a:t>
            </a:r>
            <a:r>
              <a:rPr lang="de-DE" sz="2200" b="1" i="1" dirty="0" err="1" smtClean="0">
                <a:latin typeface="Times New Roman" pitchFamily="18" charset="0"/>
                <a:cs typeface="Times New Roman" pitchFamily="18" charset="0"/>
              </a:rPr>
              <a:t>образец</a:t>
            </a:r>
            <a:r>
              <a:rPr lang="de-DE" sz="2200" b="1" i="1" dirty="0" smtClean="0">
                <a:latin typeface="Times New Roman" pitchFamily="18" charset="0"/>
                <a:cs typeface="Times New Roman" pitchFamily="18" charset="0"/>
              </a:rPr>
              <a:t>)</a:t>
            </a:r>
            <a:r>
              <a:rPr lang="de-DE" sz="2200" b="1" dirty="0" smtClean="0">
                <a:latin typeface="Times New Roman" pitchFamily="18" charset="0"/>
                <a:cs typeface="Times New Roman" pitchFamily="18" charset="0"/>
              </a:rPr>
              <a:t>:</a:t>
            </a:r>
            <a:r>
              <a:rPr lang="de-DE" sz="2200" dirty="0" smtClean="0">
                <a:latin typeface="Times New Roman" pitchFamily="18" charset="0"/>
                <a:cs typeface="Times New Roman" pitchFamily="18" charset="0"/>
              </a:rPr>
              <a:t> </a:t>
            </a:r>
            <a:r>
              <a:rPr lang="de-DE" sz="2200" i="1" dirty="0" smtClean="0">
                <a:latin typeface="Times New Roman" pitchFamily="18" charset="0"/>
                <a:cs typeface="Times New Roman" pitchFamily="18" charset="0"/>
              </a:rPr>
              <a:t>Er ist sehr streng, kann aber auch sehr freundlich sein. Obwohl er sehr streng ist, kann er auch sehr freund­lich sein</a:t>
            </a:r>
          </a:p>
          <a:p>
            <a:endParaRPr lang="ru-RU" sz="1000" dirty="0" smtClean="0">
              <a:latin typeface="Times New Roman" pitchFamily="18" charset="0"/>
              <a:cs typeface="Times New Roman" pitchFamily="18" charset="0"/>
            </a:endParaRPr>
          </a:p>
          <a:p>
            <a:r>
              <a:rPr lang="ru-RU" sz="2200" dirty="0" smtClean="0">
                <a:latin typeface="Times New Roman" pitchFamily="18" charset="0"/>
                <a:cs typeface="Times New Roman" pitchFamily="18" charset="0"/>
              </a:rPr>
              <a:t>1) </a:t>
            </a:r>
            <a:r>
              <a:rPr lang="de-DE" sz="2200" dirty="0" smtClean="0">
                <a:latin typeface="Times New Roman" pitchFamily="18" charset="0"/>
                <a:cs typeface="Times New Roman" pitchFamily="18" charset="0"/>
              </a:rPr>
              <a:t>Ich habe sehr lange an der Aufgabe gesessen, konnte sie aber nicht lösen.</a:t>
            </a:r>
          </a:p>
          <a:p>
            <a:r>
              <a:rPr lang="ru-RU" sz="2200" dirty="0" smtClean="0">
                <a:latin typeface="Times New Roman" pitchFamily="18" charset="0"/>
                <a:cs typeface="Times New Roman" pitchFamily="18" charset="0"/>
              </a:rPr>
              <a:t>2) </a:t>
            </a:r>
            <a:r>
              <a:rPr lang="de-DE" sz="2200" dirty="0" smtClean="0">
                <a:latin typeface="Times New Roman" pitchFamily="18" charset="0"/>
                <a:cs typeface="Times New Roman" pitchFamily="18" charset="0"/>
              </a:rPr>
              <a:t>Sie hat drei Jahre Deutsch gelernt, spricht aber nicht </a:t>
            </a:r>
            <a:r>
              <a:rPr lang="de-DE" sz="2200" dirty="0" err="1" smtClean="0">
                <a:latin typeface="Times New Roman" pitchFamily="18" charset="0"/>
                <a:cs typeface="Times New Roman" pitchFamily="18" charset="0"/>
              </a:rPr>
              <a:t>fliessend</a:t>
            </a:r>
            <a:r>
              <a:rPr lang="de-DE" sz="2200" dirty="0" smtClean="0">
                <a:latin typeface="Times New Roman" pitchFamily="18" charset="0"/>
                <a:cs typeface="Times New Roman" pitchFamily="18" charset="0"/>
              </a:rPr>
              <a:t>.</a:t>
            </a:r>
          </a:p>
          <a:p>
            <a:r>
              <a:rPr lang="ru-RU" sz="2200" dirty="0" smtClean="0">
                <a:latin typeface="Times New Roman" pitchFamily="18" charset="0"/>
                <a:cs typeface="Times New Roman" pitchFamily="18" charset="0"/>
              </a:rPr>
              <a:t>3) </a:t>
            </a:r>
            <a:r>
              <a:rPr lang="de-DE" sz="2200" dirty="0" smtClean="0">
                <a:latin typeface="Times New Roman" pitchFamily="18" charset="0"/>
                <a:cs typeface="Times New Roman" pitchFamily="18" charset="0"/>
              </a:rPr>
              <a:t>Er war im Unrecht, wollte es aber nicht zugeben.</a:t>
            </a:r>
          </a:p>
          <a:p>
            <a:r>
              <a:rPr lang="ru-RU" sz="2200" dirty="0" smtClean="0">
                <a:latin typeface="Times New Roman" pitchFamily="18" charset="0"/>
                <a:cs typeface="Times New Roman" pitchFamily="18" charset="0"/>
              </a:rPr>
              <a:t>4) </a:t>
            </a:r>
            <a:r>
              <a:rPr lang="de-DE" sz="2200" dirty="0" smtClean="0">
                <a:latin typeface="Times New Roman" pitchFamily="18" charset="0"/>
                <a:cs typeface="Times New Roman" pitchFamily="18" charset="0"/>
              </a:rPr>
              <a:t>Ich habe den Artikel sehr aufmerksam gelesen, ihn aber nur halb verstanden.</a:t>
            </a:r>
          </a:p>
          <a:p>
            <a:r>
              <a:rPr lang="ru-RU" sz="2200" dirty="0" smtClean="0">
                <a:latin typeface="Times New Roman" pitchFamily="18" charset="0"/>
                <a:cs typeface="Times New Roman" pitchFamily="18" charset="0"/>
              </a:rPr>
              <a:t>5) </a:t>
            </a:r>
            <a:r>
              <a:rPr lang="de-DE" sz="2200" dirty="0" smtClean="0">
                <a:latin typeface="Times New Roman" pitchFamily="18" charset="0"/>
                <a:cs typeface="Times New Roman" pitchFamily="18" charset="0"/>
              </a:rPr>
              <a:t>Ich verstehe nichts von Malerei, schaue mir aber gern gute Bilder an.</a:t>
            </a:r>
          </a:p>
          <a:p>
            <a:endParaRPr lang="de-DE"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052736"/>
            <a:ext cx="8712968" cy="3877985"/>
          </a:xfrm>
          <a:prstGeom prst="rect">
            <a:avLst/>
          </a:prstGeom>
        </p:spPr>
        <p:txBody>
          <a:bodyPr wrap="square">
            <a:spAutoFit/>
          </a:bodyPr>
          <a:lstStyle/>
          <a:p>
            <a:r>
              <a:rPr lang="de-DE" sz="2400" b="1" dirty="0" smtClean="0">
                <a:latin typeface="Times New Roman" pitchFamily="18" charset="0"/>
                <a:cs typeface="Times New Roman" pitchFamily="18" charset="0"/>
              </a:rPr>
              <a:t>3. </a:t>
            </a:r>
            <a:r>
              <a:rPr lang="de-DE" sz="2400" b="1" dirty="0" err="1" smtClean="0">
                <a:latin typeface="Times New Roman" pitchFamily="18" charset="0"/>
                <a:cs typeface="Times New Roman" pitchFamily="18" charset="0"/>
              </a:rPr>
              <a:t>Переведите</a:t>
            </a:r>
            <a:r>
              <a:rPr lang="de-DE" sz="2400" b="1" dirty="0" smtClean="0">
                <a:latin typeface="Times New Roman" pitchFamily="18" charset="0"/>
                <a:cs typeface="Times New Roman" pitchFamily="18" charset="0"/>
              </a:rPr>
              <a:t> </a:t>
            </a:r>
            <a:r>
              <a:rPr lang="de-DE" sz="2400" b="1" dirty="0" err="1" smtClean="0">
                <a:latin typeface="Times New Roman" pitchFamily="18" charset="0"/>
                <a:cs typeface="Times New Roman" pitchFamily="18" charset="0"/>
              </a:rPr>
              <a:t>сложные</a:t>
            </a:r>
            <a:r>
              <a:rPr lang="de-DE" sz="2400" b="1" dirty="0" smtClean="0">
                <a:latin typeface="Times New Roman" pitchFamily="18" charset="0"/>
                <a:cs typeface="Times New Roman" pitchFamily="18" charset="0"/>
              </a:rPr>
              <a:t> </a:t>
            </a:r>
            <a:r>
              <a:rPr lang="de-DE" sz="2400" b="1" dirty="0" err="1" smtClean="0">
                <a:latin typeface="Times New Roman" pitchFamily="18" charset="0"/>
                <a:cs typeface="Times New Roman" pitchFamily="18" charset="0"/>
              </a:rPr>
              <a:t>предложения</a:t>
            </a:r>
            <a:r>
              <a:rPr lang="de-DE" sz="2400" b="1" dirty="0" smtClean="0">
                <a:latin typeface="Times New Roman" pitchFamily="18" charset="0"/>
                <a:cs typeface="Times New Roman" pitchFamily="18" charset="0"/>
              </a:rPr>
              <a:t> с </a:t>
            </a:r>
            <a:r>
              <a:rPr lang="de-DE" sz="2400" b="1" dirty="0" err="1" smtClean="0">
                <a:latin typeface="Times New Roman" pitchFamily="18" charset="0"/>
                <a:cs typeface="Times New Roman" pitchFamily="18" charset="0"/>
              </a:rPr>
              <a:t>придаточными</a:t>
            </a:r>
            <a:r>
              <a:rPr lang="de-DE" sz="2400" b="1" dirty="0" smtClean="0">
                <a:latin typeface="Times New Roman" pitchFamily="18" charset="0"/>
                <a:cs typeface="Times New Roman" pitchFamily="18" charset="0"/>
              </a:rPr>
              <a:t> </a:t>
            </a:r>
            <a:r>
              <a:rPr lang="de-DE" sz="2400" b="1" dirty="0" err="1" smtClean="0">
                <a:latin typeface="Times New Roman" pitchFamily="18" charset="0"/>
                <a:cs typeface="Times New Roman" pitchFamily="18" charset="0"/>
              </a:rPr>
              <a:t>уступительными</a:t>
            </a:r>
            <a:r>
              <a:rPr lang="de-DE" sz="2400" b="1" dirty="0" smtClean="0">
                <a:latin typeface="Times New Roman" pitchFamily="18" charset="0"/>
                <a:cs typeface="Times New Roman" pitchFamily="18" charset="0"/>
              </a:rPr>
              <a:t>.</a:t>
            </a:r>
          </a:p>
          <a:p>
            <a:r>
              <a:rPr lang="ru-RU" sz="2200" b="1" dirty="0" smtClean="0">
                <a:latin typeface="Times New Roman" pitchFamily="18" charset="0"/>
                <a:cs typeface="Times New Roman" pitchFamily="18" charset="0"/>
              </a:rPr>
              <a:t>1) </a:t>
            </a:r>
            <a:r>
              <a:rPr lang="de-DE" sz="2200" b="1" dirty="0" smtClean="0">
                <a:latin typeface="Times New Roman" pitchFamily="18" charset="0"/>
                <a:cs typeface="Times New Roman" pitchFamily="18" charset="0"/>
              </a:rPr>
              <a:t>Obschon </a:t>
            </a:r>
            <a:r>
              <a:rPr lang="de-DE" sz="2200" dirty="0" smtClean="0">
                <a:latin typeface="Times New Roman" pitchFamily="18" charset="0"/>
                <a:cs typeface="Times New Roman" pitchFamily="18" charset="0"/>
              </a:rPr>
              <a:t>unser Land sehr reich an Wasser ist, werden wir in der Zukunft die Sonnen- und Atomenergie ausnutzen.</a:t>
            </a:r>
          </a:p>
          <a:p>
            <a:r>
              <a:rPr lang="ru-RU" sz="2200" b="1" dirty="0" smtClean="0">
                <a:latin typeface="Times New Roman" pitchFamily="18" charset="0"/>
                <a:cs typeface="Times New Roman" pitchFamily="18" charset="0"/>
              </a:rPr>
              <a:t>2) </a:t>
            </a:r>
            <a:r>
              <a:rPr lang="de-DE" sz="2200" b="1" dirty="0" smtClean="0">
                <a:latin typeface="Times New Roman" pitchFamily="18" charset="0"/>
                <a:cs typeface="Times New Roman" pitchFamily="18" charset="0"/>
              </a:rPr>
              <a:t>Obwohl </a:t>
            </a:r>
            <a:r>
              <a:rPr lang="de-DE" sz="2200" dirty="0" smtClean="0">
                <a:latin typeface="Times New Roman" pitchFamily="18" charset="0"/>
                <a:cs typeface="Times New Roman" pitchFamily="18" charset="0"/>
              </a:rPr>
              <a:t>die Moleküle sehr klein sind, bestehen sie aus noch kleineren Teilen, den Atomen.</a:t>
            </a:r>
          </a:p>
          <a:p>
            <a:r>
              <a:rPr lang="ru-RU" sz="2200" b="1" dirty="0" smtClean="0">
                <a:latin typeface="Times New Roman" pitchFamily="18" charset="0"/>
                <a:cs typeface="Times New Roman" pitchFamily="18" charset="0"/>
              </a:rPr>
              <a:t>3) </a:t>
            </a:r>
            <a:r>
              <a:rPr lang="de-DE" sz="2200" b="1" dirty="0" smtClean="0">
                <a:latin typeface="Times New Roman" pitchFamily="18" charset="0"/>
                <a:cs typeface="Times New Roman" pitchFamily="18" charset="0"/>
              </a:rPr>
              <a:t>Wenn </a:t>
            </a:r>
            <a:r>
              <a:rPr lang="de-DE" sz="2200" dirty="0" smtClean="0">
                <a:latin typeface="Times New Roman" pitchFamily="18" charset="0"/>
                <a:cs typeface="Times New Roman" pitchFamily="18" charset="0"/>
              </a:rPr>
              <a:t>diese Arbeit </a:t>
            </a:r>
            <a:r>
              <a:rPr lang="de-DE" sz="2200" b="1" dirty="0" smtClean="0">
                <a:latin typeface="Times New Roman" pitchFamily="18" charset="0"/>
                <a:cs typeface="Times New Roman" pitchFamily="18" charset="0"/>
              </a:rPr>
              <a:t>auch </a:t>
            </a:r>
            <a:r>
              <a:rPr lang="de-DE" sz="2200" dirty="0" smtClean="0">
                <a:latin typeface="Times New Roman" pitchFamily="18" charset="0"/>
                <a:cs typeface="Times New Roman" pitchFamily="18" charset="0"/>
              </a:rPr>
              <a:t>schwer ist, ich werde sie bis zu Ende führen.</a:t>
            </a:r>
          </a:p>
          <a:p>
            <a:r>
              <a:rPr lang="ru-RU" sz="2200" b="1" dirty="0" smtClean="0">
                <a:latin typeface="Times New Roman" pitchFamily="18" charset="0"/>
                <a:cs typeface="Times New Roman" pitchFamily="18" charset="0"/>
              </a:rPr>
              <a:t>4) </a:t>
            </a:r>
            <a:r>
              <a:rPr lang="de-DE" sz="2200" b="1" dirty="0" smtClean="0">
                <a:latin typeface="Times New Roman" pitchFamily="18" charset="0"/>
                <a:cs typeface="Times New Roman" pitchFamily="18" charset="0"/>
              </a:rPr>
              <a:t>Was auch </a:t>
            </a:r>
            <a:r>
              <a:rPr lang="de-DE" sz="2200" dirty="0" smtClean="0">
                <a:latin typeface="Times New Roman" pitchFamily="18" charset="0"/>
                <a:cs typeface="Times New Roman" pitchFamily="18" charset="0"/>
              </a:rPr>
              <a:t>der Wissenschaftler erforscht, immer </a:t>
            </a:r>
            <a:r>
              <a:rPr lang="de-DE" sz="2200" dirty="0" err="1" smtClean="0">
                <a:latin typeface="Times New Roman" pitchFamily="18" charset="0"/>
                <a:cs typeface="Times New Roman" pitchFamily="18" charset="0"/>
              </a:rPr>
              <a:t>musser</a:t>
            </a:r>
            <a:r>
              <a:rPr lang="de-DE" sz="2200" dirty="0" smtClean="0">
                <a:latin typeface="Times New Roman" pitchFamily="18" charset="0"/>
                <a:cs typeface="Times New Roman" pitchFamily="18" charset="0"/>
              </a:rPr>
              <a:t> Theorie und Praxis verbinden.</a:t>
            </a:r>
          </a:p>
          <a:p>
            <a:r>
              <a:rPr lang="ru-RU" sz="2200" b="1" dirty="0" smtClean="0">
                <a:latin typeface="Times New Roman" pitchFamily="18" charset="0"/>
                <a:cs typeface="Times New Roman" pitchFamily="18" charset="0"/>
              </a:rPr>
              <a:t>5) </a:t>
            </a:r>
            <a:r>
              <a:rPr lang="de-DE" sz="2200" b="1" dirty="0" smtClean="0">
                <a:latin typeface="Times New Roman" pitchFamily="18" charset="0"/>
                <a:cs typeface="Times New Roman" pitchFamily="18" charset="0"/>
              </a:rPr>
              <a:t>Welche </a:t>
            </a:r>
            <a:r>
              <a:rPr lang="de-DE" sz="2200" dirty="0" smtClean="0">
                <a:latin typeface="Times New Roman" pitchFamily="18" charset="0"/>
                <a:cs typeface="Times New Roman" pitchFamily="18" charset="0"/>
              </a:rPr>
              <a:t>Prozesse </a:t>
            </a:r>
            <a:r>
              <a:rPr lang="de-DE" sz="2200" b="1" dirty="0" smtClean="0">
                <a:latin typeface="Times New Roman" pitchFamily="18" charset="0"/>
                <a:cs typeface="Times New Roman" pitchFamily="18" charset="0"/>
              </a:rPr>
              <a:t>auch </a:t>
            </a:r>
            <a:r>
              <a:rPr lang="de-DE" sz="2200" dirty="0" smtClean="0">
                <a:latin typeface="Times New Roman" pitchFamily="18" charset="0"/>
                <a:cs typeface="Times New Roman" pitchFamily="18" charset="0"/>
              </a:rPr>
              <a:t>auf der Erde erfolgen, Licht und Wärme der Sonne nehmen an allem teil.</a:t>
            </a:r>
            <a:endParaRPr lang="de-DE"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908720"/>
            <a:ext cx="7416824" cy="3155864"/>
          </a:xfrm>
          <a:prstGeom prst="rect">
            <a:avLst/>
          </a:prstGeom>
        </p:spPr>
        <p:txBody>
          <a:bodyPr wrap="square">
            <a:spAutoFit/>
          </a:bodyPr>
          <a:lstStyle/>
          <a:p>
            <a:pPr algn="ctr">
              <a:lnSpc>
                <a:spcPct val="150000"/>
              </a:lnSpc>
            </a:pPr>
            <a:r>
              <a:rPr lang="ru-RU" sz="3000" b="1" dirty="0" smtClean="0">
                <a:solidFill>
                  <a:srgbClr val="FF0000"/>
                </a:solidFill>
                <a:latin typeface="Times New Roman" pitchFamily="18" charset="0"/>
                <a:cs typeface="Times New Roman" pitchFamily="18" charset="0"/>
              </a:rPr>
              <a:t>Содержание</a:t>
            </a:r>
          </a:p>
          <a:p>
            <a:pPr>
              <a:lnSpc>
                <a:spcPct val="150000"/>
              </a:lnSpc>
            </a:pPr>
            <a:r>
              <a:rPr lang="ru-RU" sz="2400" b="1" dirty="0" smtClean="0">
                <a:latin typeface="Times New Roman" pitchFamily="18" charset="0"/>
                <a:cs typeface="Times New Roman" pitchFamily="18" charset="0"/>
              </a:rPr>
              <a:t>1. Понятие «Сложноподчинённое предложение».</a:t>
            </a:r>
          </a:p>
          <a:p>
            <a:pPr>
              <a:lnSpc>
                <a:spcPct val="150000"/>
              </a:lnSpc>
            </a:pPr>
            <a:r>
              <a:rPr lang="ru-RU" sz="2400" b="1" dirty="0" smtClean="0">
                <a:latin typeface="Times New Roman" pitchFamily="18" charset="0"/>
                <a:cs typeface="Times New Roman" pitchFamily="18" charset="0"/>
              </a:rPr>
              <a:t>2. Виды придаточных:</a:t>
            </a:r>
          </a:p>
          <a:p>
            <a:pPr marL="504000" indent="-514350">
              <a:lnSpc>
                <a:spcPct val="114000"/>
              </a:lnSpc>
              <a:buAutoNum type="arabicParenR"/>
            </a:pPr>
            <a:r>
              <a:rPr lang="ru-RU" sz="2400" b="1" i="1" dirty="0" smtClean="0">
                <a:latin typeface="Times New Roman" pitchFamily="18" charset="0"/>
                <a:cs typeface="Times New Roman" pitchFamily="18" charset="0"/>
              </a:rPr>
              <a:t>Придаточные условия</a:t>
            </a:r>
          </a:p>
          <a:p>
            <a:pPr marL="504000" indent="-514350">
              <a:lnSpc>
                <a:spcPct val="114000"/>
              </a:lnSpc>
              <a:buAutoNum type="arabicParenR"/>
            </a:pPr>
            <a:r>
              <a:rPr lang="ru-RU" sz="2400" b="1" i="1" dirty="0" smtClean="0">
                <a:latin typeface="Times New Roman" pitchFamily="18" charset="0"/>
                <a:cs typeface="Times New Roman" pitchFamily="18" charset="0"/>
              </a:rPr>
              <a:t>Придаточные цели</a:t>
            </a:r>
          </a:p>
          <a:p>
            <a:pPr marL="504000" indent="-514350">
              <a:lnSpc>
                <a:spcPct val="114000"/>
              </a:lnSpc>
              <a:buFont typeface="+mj-lt"/>
              <a:buAutoNum type="arabicParenR"/>
            </a:pPr>
            <a:r>
              <a:rPr lang="ru-RU" sz="2400" b="1" i="1" dirty="0" smtClean="0">
                <a:latin typeface="Times New Roman" pitchFamily="18" charset="0"/>
                <a:cs typeface="Times New Roman" pitchFamily="18" charset="0"/>
              </a:rPr>
              <a:t>Придаточные уступительные</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1772816"/>
            <a:ext cx="8496944" cy="2862322"/>
          </a:xfrm>
          <a:prstGeom prst="rect">
            <a:avLst/>
          </a:prstGeom>
          <a:noFill/>
        </p:spPr>
        <p:txBody>
          <a:bodyPr wrap="square" rtlCol="0">
            <a:spAutoFit/>
          </a:bodyPr>
          <a:lstStyle/>
          <a:p>
            <a:pPr algn="ctr"/>
            <a:r>
              <a:rPr lang="en-US" sz="6000" b="1" dirty="0" smtClean="0">
                <a:solidFill>
                  <a:srgbClr val="FF0000"/>
                </a:solidFill>
                <a:latin typeface="Times New Roman" pitchFamily="18" charset="0"/>
                <a:cs typeface="Times New Roman" pitchFamily="18" charset="0"/>
              </a:rPr>
              <a:t>DANKE </a:t>
            </a:r>
          </a:p>
          <a:p>
            <a:pPr algn="ctr"/>
            <a:r>
              <a:rPr lang="en-US" sz="6000" b="1" dirty="0" smtClean="0">
                <a:solidFill>
                  <a:srgbClr val="FF0000"/>
                </a:solidFill>
                <a:latin typeface="Times New Roman" pitchFamily="18" charset="0"/>
                <a:cs typeface="Times New Roman" pitchFamily="18" charset="0"/>
              </a:rPr>
              <a:t>FÜR IHRE AUFMERKSAMKEIT!!!</a:t>
            </a:r>
            <a:endParaRPr lang="ru-RU" sz="60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692696"/>
            <a:ext cx="8964488" cy="1987019"/>
          </a:xfrm>
          <a:prstGeom prst="rect">
            <a:avLst/>
          </a:prstGeom>
          <a:noFill/>
        </p:spPr>
        <p:txBody>
          <a:bodyPr wrap="square" rtlCol="0">
            <a:spAutoFit/>
          </a:bodyPr>
          <a:lstStyle/>
          <a:p>
            <a:pPr>
              <a:lnSpc>
                <a:spcPct val="114000"/>
              </a:lnSpc>
            </a:pPr>
            <a:r>
              <a:rPr lang="ru-RU" sz="2800" b="1" i="1" dirty="0" smtClean="0">
                <a:latin typeface="Times New Roman" pitchFamily="18" charset="0"/>
                <a:cs typeface="Times New Roman" pitchFamily="18" charset="0"/>
              </a:rPr>
              <a:t>Сложноподчинённое предложение </a:t>
            </a:r>
            <a:r>
              <a:rPr lang="ru-RU" sz="2000" dirty="0" smtClean="0">
                <a:latin typeface="Times New Roman" pitchFamily="18" charset="0"/>
                <a:cs typeface="Times New Roman" pitchFamily="18" charset="0"/>
              </a:rPr>
              <a:t>– это сложное предложение, которое состоит из двух или нескольких простых предложений (придаточных), одно из которых главное.</a:t>
            </a:r>
          </a:p>
          <a:p>
            <a:pPr>
              <a:lnSpc>
                <a:spcPct val="114000"/>
              </a:lnSpc>
            </a:pPr>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Придаточное предложение подчиняется главному при помощи подчинительных союзов или союзных слов (</a:t>
            </a:r>
            <a:r>
              <a:rPr lang="en-US" sz="2000" dirty="0" err="1" smtClean="0">
                <a:latin typeface="Times New Roman" pitchFamily="18" charset="0"/>
                <a:cs typeface="Times New Roman" pitchFamily="18" charset="0"/>
              </a:rPr>
              <a:t>wer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wie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als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wenn</a:t>
            </a:r>
            <a:r>
              <a:rPr lang="en-US" sz="2000" dirty="0" smtClean="0">
                <a:latin typeface="Times New Roman" pitchFamily="18" charset="0"/>
                <a:cs typeface="Times New Roman" pitchFamily="18" charset="0"/>
              </a:rPr>
              <a:t>, ob, </a:t>
            </a:r>
            <a:r>
              <a:rPr lang="en-US" sz="2000" dirty="0" err="1" smtClean="0">
                <a:latin typeface="Times New Roman" pitchFamily="18" charset="0"/>
                <a:cs typeface="Times New Roman" pitchFamily="18" charset="0"/>
              </a:rPr>
              <a:t>dass</a:t>
            </a:r>
            <a:r>
              <a:rPr lang="en-US"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итд</a:t>
            </a:r>
            <a:r>
              <a:rPr lang="ru-RU"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pic>
        <p:nvPicPr>
          <p:cNvPr id="1027" name="Picture 3"/>
          <p:cNvPicPr>
            <a:picLocks noChangeAspect="1" noChangeArrowheads="1"/>
          </p:cNvPicPr>
          <p:nvPr/>
        </p:nvPicPr>
        <p:blipFill>
          <a:blip r:embed="rId2" cstate="print">
            <a:biLevel thresh="50000"/>
          </a:blip>
          <a:srcRect/>
          <a:stretch>
            <a:fillRect/>
          </a:stretch>
        </p:blipFill>
        <p:spPr bwMode="auto">
          <a:xfrm>
            <a:off x="1979712" y="3284984"/>
            <a:ext cx="5248275" cy="25527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55576" y="116632"/>
            <a:ext cx="8064896" cy="954107"/>
          </a:xfrm>
          <a:prstGeom prst="rect">
            <a:avLst/>
          </a:prstGeom>
          <a:noFill/>
        </p:spPr>
        <p:txBody>
          <a:bodyPr wrap="square" rtlCol="0">
            <a:spAutoFit/>
          </a:bodyPr>
          <a:lstStyle/>
          <a:p>
            <a:pPr algn="ctr"/>
            <a:r>
              <a:rPr lang="ru-RU" sz="2800" b="1" dirty="0" smtClean="0">
                <a:latin typeface="Times New Roman" pitchFamily="18" charset="0"/>
                <a:cs typeface="Times New Roman" pitchFamily="18" charset="0"/>
              </a:rPr>
              <a:t>Классификация придаточных предложений</a:t>
            </a:r>
          </a:p>
          <a:p>
            <a:pPr algn="ctr"/>
            <a:r>
              <a:rPr lang="en-US" sz="2800" b="1" dirty="0" smtClean="0">
                <a:solidFill>
                  <a:srgbClr val="00B050"/>
                </a:solidFill>
                <a:latin typeface="Times New Roman" pitchFamily="18" charset="0"/>
                <a:cs typeface="Times New Roman" pitchFamily="18" charset="0"/>
              </a:rPr>
              <a:t>Die </a:t>
            </a:r>
            <a:r>
              <a:rPr lang="en-US" sz="2800" b="1" dirty="0" err="1" smtClean="0">
                <a:solidFill>
                  <a:srgbClr val="00B050"/>
                </a:solidFill>
                <a:latin typeface="Times New Roman" pitchFamily="18" charset="0"/>
                <a:cs typeface="Times New Roman" pitchFamily="18" charset="0"/>
              </a:rPr>
              <a:t>Einteilung</a:t>
            </a:r>
            <a:r>
              <a:rPr lang="en-US" sz="2800" b="1" dirty="0" smtClean="0">
                <a:solidFill>
                  <a:srgbClr val="00B050"/>
                </a:solidFill>
                <a:latin typeface="Times New Roman" pitchFamily="18" charset="0"/>
                <a:cs typeface="Times New Roman" pitchFamily="18" charset="0"/>
              </a:rPr>
              <a:t> </a:t>
            </a:r>
            <a:r>
              <a:rPr lang="en-US" sz="2800" b="1" dirty="0" err="1" smtClean="0">
                <a:solidFill>
                  <a:srgbClr val="00B050"/>
                </a:solidFill>
                <a:latin typeface="Times New Roman" pitchFamily="18" charset="0"/>
                <a:cs typeface="Times New Roman" pitchFamily="18" charset="0"/>
              </a:rPr>
              <a:t>der</a:t>
            </a:r>
            <a:r>
              <a:rPr lang="en-US" sz="2800" b="1" dirty="0" smtClean="0">
                <a:solidFill>
                  <a:srgbClr val="00B050"/>
                </a:solidFill>
                <a:latin typeface="Times New Roman" pitchFamily="18" charset="0"/>
                <a:cs typeface="Times New Roman" pitchFamily="18" charset="0"/>
              </a:rPr>
              <a:t> </a:t>
            </a:r>
            <a:r>
              <a:rPr lang="en-US" sz="2800" b="1" dirty="0" err="1" smtClean="0">
                <a:solidFill>
                  <a:srgbClr val="00B050"/>
                </a:solidFill>
                <a:latin typeface="Times New Roman" pitchFamily="18" charset="0"/>
                <a:cs typeface="Times New Roman" pitchFamily="18" charset="0"/>
              </a:rPr>
              <a:t>Nebensätze</a:t>
            </a:r>
            <a:endParaRPr lang="ru-RU" sz="2800" b="1" dirty="0">
              <a:solidFill>
                <a:srgbClr val="00B050"/>
              </a:solidFill>
              <a:latin typeface="Times New Roman" pitchFamily="18" charset="0"/>
              <a:cs typeface="Times New Roman" pitchFamily="18" charset="0"/>
            </a:endParaRPr>
          </a:p>
        </p:txBody>
      </p:sp>
      <p:pic>
        <p:nvPicPr>
          <p:cNvPr id="2051" name="Picture 3"/>
          <p:cNvPicPr>
            <a:picLocks noChangeAspect="1" noChangeArrowheads="1"/>
          </p:cNvPicPr>
          <p:nvPr/>
        </p:nvPicPr>
        <p:blipFill>
          <a:blip r:embed="rId2" cstate="print">
            <a:biLevel thresh="50000"/>
          </a:blip>
          <a:stretch>
            <a:fillRect/>
          </a:stretch>
        </p:blipFill>
        <p:spPr bwMode="auto">
          <a:xfrm>
            <a:off x="755576" y="980728"/>
            <a:ext cx="7992888" cy="5544616"/>
          </a:xfrm>
          <a:prstGeom prst="rect">
            <a:avLst/>
          </a:prstGeom>
          <a:noFill/>
          <a:ln>
            <a:noFill/>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88640"/>
            <a:ext cx="8712968" cy="6817251"/>
          </a:xfrm>
          <a:prstGeom prst="rect">
            <a:avLst/>
          </a:prstGeom>
          <a:noFill/>
        </p:spPr>
        <p:txBody>
          <a:bodyPr wrap="square" rtlCol="0">
            <a:spAutoFit/>
          </a:bodyPr>
          <a:lstStyle/>
          <a:p>
            <a:pPr algn="ctr"/>
            <a:r>
              <a:rPr lang="en-US" sz="2800" b="1" u="sng" dirty="0" err="1" smtClean="0">
                <a:solidFill>
                  <a:srgbClr val="C00000"/>
                </a:solidFill>
                <a:latin typeface="Times New Roman" pitchFamily="18" charset="0"/>
                <a:cs typeface="Times New Roman" pitchFamily="18" charset="0"/>
              </a:rPr>
              <a:t>Konditionalsätze</a:t>
            </a:r>
            <a:r>
              <a:rPr lang="en-US" sz="2800" b="1" dirty="0" smtClean="0">
                <a:latin typeface="Times New Roman" pitchFamily="18" charset="0"/>
                <a:cs typeface="Times New Roman" pitchFamily="18" charset="0"/>
              </a:rPr>
              <a:t>  </a:t>
            </a:r>
            <a:r>
              <a:rPr lang="ru-RU" sz="2200" b="1" dirty="0" smtClean="0">
                <a:latin typeface="Times New Roman" pitchFamily="18" charset="0"/>
                <a:cs typeface="Times New Roman" pitchFamily="18" charset="0"/>
              </a:rPr>
              <a:t>(Придаточные условия)</a:t>
            </a:r>
          </a:p>
          <a:p>
            <a:pPr algn="ctr"/>
            <a:r>
              <a:rPr lang="ru-RU" sz="2000" dirty="0" smtClean="0">
                <a:latin typeface="Times New Roman" pitchFamily="18" charset="0"/>
                <a:cs typeface="Times New Roman" pitchFamily="18" charset="0"/>
              </a:rPr>
              <a:t>Сложноподчинённое предложение с придаточным условия.</a:t>
            </a:r>
            <a:endParaRPr lang="en-US" sz="2000"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Отвечают на вопросы: </a:t>
            </a:r>
            <a:endParaRPr lang="en-US" sz="2000" dirty="0" smtClean="0">
              <a:latin typeface="Times New Roman" pitchFamily="18" charset="0"/>
              <a:cs typeface="Times New Roman" pitchFamily="18" charset="0"/>
            </a:endParaRPr>
          </a:p>
          <a:p>
            <a:pPr algn="ctr"/>
            <a:r>
              <a:rPr lang="en-US" sz="2000" b="1" i="1" dirty="0" err="1" smtClean="0">
                <a:latin typeface="Times New Roman" pitchFamily="18" charset="0"/>
                <a:cs typeface="Times New Roman" pitchFamily="18" charset="0"/>
              </a:rPr>
              <a:t>unter</a:t>
            </a:r>
            <a:r>
              <a:rPr lang="en-US" sz="2000" b="1" i="1" dirty="0" smtClean="0">
                <a:latin typeface="Times New Roman" pitchFamily="18" charset="0"/>
                <a:cs typeface="Times New Roman" pitchFamily="18" charset="0"/>
              </a:rPr>
              <a:t> </a:t>
            </a:r>
            <a:r>
              <a:rPr lang="en-US" sz="2000" b="1" i="1" dirty="0" err="1" smtClean="0">
                <a:latin typeface="Times New Roman" pitchFamily="18" charset="0"/>
                <a:cs typeface="Times New Roman" pitchFamily="18" charset="0"/>
              </a:rPr>
              <a:t>welcher</a:t>
            </a:r>
            <a:r>
              <a:rPr lang="en-US" sz="2000" b="1" i="1" dirty="0" smtClean="0">
                <a:latin typeface="Times New Roman" pitchFamily="18" charset="0"/>
                <a:cs typeface="Times New Roman" pitchFamily="18" charset="0"/>
              </a:rPr>
              <a:t> </a:t>
            </a:r>
            <a:r>
              <a:rPr lang="en-US" sz="2000" b="1" i="1" dirty="0" err="1" smtClean="0">
                <a:latin typeface="Times New Roman" pitchFamily="18" charset="0"/>
                <a:cs typeface="Times New Roman" pitchFamily="18" charset="0"/>
              </a:rPr>
              <a:t>Bedingung</a:t>
            </a:r>
            <a:r>
              <a:rPr lang="en-US" sz="2000" b="1" i="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r>
              <a:rPr lang="ru-RU" sz="2000" dirty="0" smtClean="0">
                <a:latin typeface="Times New Roman" pitchFamily="18" charset="0"/>
                <a:cs typeface="Times New Roman" pitchFamily="18" charset="0"/>
              </a:rPr>
              <a:t>При каком условии?</a:t>
            </a:r>
            <a:r>
              <a:rPr lang="en-US" sz="2000" dirty="0" smtClean="0">
                <a:latin typeface="Times New Roman" pitchFamily="18" charset="0"/>
                <a:cs typeface="Times New Roman" pitchFamily="18" charset="0"/>
              </a:rPr>
              <a:t>”,</a:t>
            </a:r>
            <a:r>
              <a:rPr lang="en-US" sz="2000" i="1" dirty="0" smtClean="0">
                <a:latin typeface="Times New Roman" pitchFamily="18" charset="0"/>
                <a:cs typeface="Times New Roman" pitchFamily="18" charset="0"/>
              </a:rPr>
              <a:t> </a:t>
            </a:r>
          </a:p>
          <a:p>
            <a:pPr algn="ctr"/>
            <a:r>
              <a:rPr lang="en-US" sz="2000" b="1" i="1" dirty="0" smtClean="0">
                <a:latin typeface="Times New Roman" pitchFamily="18" charset="0"/>
                <a:cs typeface="Times New Roman" pitchFamily="18" charset="0"/>
              </a:rPr>
              <a:t>in </a:t>
            </a:r>
            <a:r>
              <a:rPr lang="en-US" sz="2000" b="1" i="1" dirty="0" err="1" smtClean="0">
                <a:latin typeface="Times New Roman" pitchFamily="18" charset="0"/>
                <a:cs typeface="Times New Roman" pitchFamily="18" charset="0"/>
              </a:rPr>
              <a:t>welchem</a:t>
            </a:r>
            <a:r>
              <a:rPr lang="en-US" sz="2000" b="1" i="1" dirty="0" smtClean="0">
                <a:latin typeface="Times New Roman" pitchFamily="18" charset="0"/>
                <a:cs typeface="Times New Roman" pitchFamily="18" charset="0"/>
              </a:rPr>
              <a:t> Fall? </a:t>
            </a:r>
            <a:r>
              <a:rPr lang="en-US" sz="2000" dirty="0" smtClean="0">
                <a:latin typeface="Times New Roman" pitchFamily="18" charset="0"/>
                <a:cs typeface="Times New Roman" pitchFamily="18" charset="0"/>
              </a:rPr>
              <a:t>“</a:t>
            </a:r>
            <a:r>
              <a:rPr lang="ru-RU" sz="2000" dirty="0" smtClean="0">
                <a:latin typeface="Times New Roman" pitchFamily="18" charset="0"/>
                <a:cs typeface="Times New Roman" pitchFamily="18" charset="0"/>
              </a:rPr>
              <a:t>В каком случае?</a:t>
            </a:r>
            <a:r>
              <a:rPr lang="en-US" sz="2000" dirty="0" smtClean="0">
                <a:latin typeface="Times New Roman" pitchFamily="18" charset="0"/>
                <a:cs typeface="Times New Roman" pitchFamily="18" charset="0"/>
              </a:rPr>
              <a:t>” </a:t>
            </a:r>
          </a:p>
          <a:p>
            <a:endParaRPr lang="en-US" sz="800"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Условные придаточные предложения соединяются с главным при помощи союзов</a:t>
            </a:r>
            <a:r>
              <a:rPr lang="ru-RU"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wenn</a:t>
            </a:r>
            <a:r>
              <a:rPr lang="ru-RU"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«если»</a:t>
            </a:r>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и </a:t>
            </a:r>
            <a:r>
              <a:rPr lang="en-US" sz="2400" b="1" dirty="0" smtClean="0">
                <a:latin typeface="Times New Roman" pitchFamily="18" charset="0"/>
                <a:cs typeface="Times New Roman" pitchFamily="18" charset="0"/>
              </a:rPr>
              <a:t>falls</a:t>
            </a:r>
            <a:r>
              <a:rPr lang="ru-RU"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«в случае, если»</a:t>
            </a:r>
            <a:endParaRPr lang="en-US" sz="2000" dirty="0" smtClean="0">
              <a:latin typeface="Times New Roman" pitchFamily="18" charset="0"/>
              <a:cs typeface="Times New Roman" pitchFamily="18" charset="0"/>
            </a:endParaRPr>
          </a:p>
          <a:p>
            <a:endParaRPr lang="ru-RU" sz="1100" dirty="0" smtClean="0">
              <a:latin typeface="Times New Roman" pitchFamily="18" charset="0"/>
              <a:cs typeface="Times New Roman" pitchFamily="18" charset="0"/>
            </a:endParaRPr>
          </a:p>
          <a:p>
            <a:pPr algn="ctr"/>
            <a:r>
              <a:rPr lang="ru-RU" sz="2000" i="1"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 </a:t>
            </a:r>
            <a:r>
              <a:rPr lang="en-US" sz="2000" b="1" i="1" dirty="0" err="1" smtClean="0">
                <a:latin typeface="Times New Roman" pitchFamily="18" charset="0"/>
                <a:cs typeface="Times New Roman" pitchFamily="18" charset="0"/>
              </a:rPr>
              <a:t>Wenn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ich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morgen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Zeit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habe</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besuche</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ich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dich</a:t>
            </a:r>
            <a:r>
              <a:rPr lang="en-US" sz="2000" i="1" dirty="0" smtClean="0">
                <a:latin typeface="Times New Roman" pitchFamily="18" charset="0"/>
                <a:cs typeface="Times New Roman" pitchFamily="18" charset="0"/>
              </a:rPr>
              <a:t> am </a:t>
            </a:r>
            <a:r>
              <a:rPr lang="en-US" sz="2000" i="1" dirty="0" err="1" smtClean="0">
                <a:latin typeface="Times New Roman" pitchFamily="18" charset="0"/>
                <a:cs typeface="Times New Roman" pitchFamily="18" charset="0"/>
              </a:rPr>
              <a:t>Abend</a:t>
            </a:r>
            <a:r>
              <a:rPr lang="en-US" sz="2000" i="1" dirty="0" smtClean="0">
                <a:latin typeface="Times New Roman" pitchFamily="18" charset="0"/>
                <a:cs typeface="Times New Roman" pitchFamily="18" charset="0"/>
              </a:rPr>
              <a:t>.</a:t>
            </a:r>
          </a:p>
          <a:p>
            <a:pPr algn="ctr"/>
            <a:r>
              <a:rPr lang="en-US" sz="2000" dirty="0" smtClean="0">
                <a:latin typeface="Times New Roman" pitchFamily="18" charset="0"/>
                <a:cs typeface="Times New Roman" pitchFamily="18" charset="0"/>
              </a:rPr>
              <a:t> - </a:t>
            </a:r>
            <a:r>
              <a:rPr lang="ru-RU" sz="2000" dirty="0" smtClean="0">
                <a:latin typeface="Times New Roman" pitchFamily="18" charset="0"/>
                <a:cs typeface="Times New Roman" pitchFamily="18" charset="0"/>
              </a:rPr>
              <a:t>Если у меня завтра будет время, то я навещу тебя завтра.</a:t>
            </a:r>
            <a:endParaRPr lang="en-US" sz="2000" dirty="0" smtClean="0">
              <a:latin typeface="Times New Roman" pitchFamily="18" charset="0"/>
              <a:cs typeface="Times New Roman" pitchFamily="18" charset="0"/>
            </a:endParaRPr>
          </a:p>
          <a:p>
            <a:endParaRPr lang="en-US" sz="1000"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Если придаточное с союзом </a:t>
            </a:r>
            <a:r>
              <a:rPr lang="en-US" sz="2000" i="1" dirty="0" smtClean="0">
                <a:latin typeface="Times New Roman" pitchFamily="18" charset="0"/>
                <a:cs typeface="Times New Roman" pitchFamily="18" charset="0"/>
              </a:rPr>
              <a:t> </a:t>
            </a:r>
            <a:r>
              <a:rPr lang="en-US" sz="2000" b="1" i="1" dirty="0" err="1" smtClean="0">
                <a:latin typeface="Times New Roman" pitchFamily="18" charset="0"/>
                <a:cs typeface="Times New Roman" pitchFamily="18" charset="0"/>
              </a:rPr>
              <a:t>wenn</a:t>
            </a:r>
            <a:r>
              <a:rPr lang="en-US" sz="2000" i="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стоит перед главным предложением, то главное часто начинается со слов </a:t>
            </a:r>
            <a:r>
              <a:rPr lang="en-US" sz="2000" b="1" dirty="0" smtClean="0">
                <a:latin typeface="Times New Roman" pitchFamily="18" charset="0"/>
                <a:cs typeface="Times New Roman" pitchFamily="18" charset="0"/>
              </a:rPr>
              <a:t>so</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или </a:t>
            </a:r>
            <a:r>
              <a:rPr lang="en-US" sz="2000" b="1" dirty="0" err="1" smtClean="0">
                <a:latin typeface="Times New Roman" pitchFamily="18" charset="0"/>
                <a:cs typeface="Times New Roman" pitchFamily="18" charset="0"/>
              </a:rPr>
              <a:t>dann</a:t>
            </a:r>
            <a:r>
              <a:rPr lang="ru-RU" sz="2000" b="1" dirty="0" smtClean="0">
                <a:latin typeface="Times New Roman" pitchFamily="18" charset="0"/>
                <a:cs typeface="Times New Roman" pitchFamily="18" charset="0"/>
              </a:rPr>
              <a:t>:</a:t>
            </a:r>
          </a:p>
          <a:p>
            <a:pPr algn="ctr"/>
            <a:r>
              <a:rPr lang="en-US" sz="2000" b="1" i="1" dirty="0" err="1" smtClean="0">
                <a:latin typeface="Times New Roman" pitchFamily="18" charset="0"/>
                <a:cs typeface="Times New Roman" pitchFamily="18" charset="0"/>
              </a:rPr>
              <a:t>Wenn</a:t>
            </a:r>
            <a:r>
              <a:rPr lang="en-US" sz="2000" b="1"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mein</a:t>
            </a:r>
            <a:r>
              <a:rPr lang="en-US" sz="2000" i="1" dirty="0" smtClean="0">
                <a:latin typeface="Times New Roman" pitchFamily="18" charset="0"/>
                <a:cs typeface="Times New Roman" pitchFamily="18" charset="0"/>
              </a:rPr>
              <a:t> Freund bald </a:t>
            </a:r>
            <a:r>
              <a:rPr lang="en-US" sz="2000" i="1" dirty="0" err="1" smtClean="0">
                <a:latin typeface="Times New Roman" pitchFamily="18" charset="0"/>
                <a:cs typeface="Times New Roman" pitchFamily="18" charset="0"/>
              </a:rPr>
              <a:t>kommt</a:t>
            </a:r>
            <a:r>
              <a:rPr lang="en-US" sz="2000" i="1" dirty="0" smtClean="0">
                <a:latin typeface="Times New Roman" pitchFamily="18" charset="0"/>
                <a:cs typeface="Times New Roman" pitchFamily="18" charset="0"/>
              </a:rPr>
              <a:t>, </a:t>
            </a:r>
            <a:r>
              <a:rPr lang="en-US" sz="2000" b="1" i="1" dirty="0" smtClean="0">
                <a:latin typeface="Times New Roman" pitchFamily="18" charset="0"/>
                <a:cs typeface="Times New Roman" pitchFamily="18" charset="0"/>
              </a:rPr>
              <a:t>so </a:t>
            </a:r>
            <a:r>
              <a:rPr lang="en-US" sz="2000" i="1" dirty="0" err="1" smtClean="0">
                <a:latin typeface="Times New Roman" pitchFamily="18" charset="0"/>
                <a:cs typeface="Times New Roman" pitchFamily="18" charset="0"/>
              </a:rPr>
              <a:t>gehen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wir</a:t>
            </a:r>
            <a:r>
              <a:rPr lang="en-US" sz="2000" i="1" dirty="0" smtClean="0">
                <a:latin typeface="Times New Roman" pitchFamily="18" charset="0"/>
                <a:cs typeface="Times New Roman" pitchFamily="18" charset="0"/>
              </a:rPr>
              <a:t> ins Kino. </a:t>
            </a:r>
            <a:endParaRPr lang="ru-RU" sz="2000" i="1" dirty="0" smtClean="0">
              <a:latin typeface="Times New Roman" pitchFamily="18" charset="0"/>
              <a:cs typeface="Times New Roman" pitchFamily="18" charset="0"/>
            </a:endParaRPr>
          </a:p>
          <a:p>
            <a:pPr algn="ctr"/>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Если мой друг скоро придёт, то мы пойдём в кино.</a:t>
            </a:r>
          </a:p>
          <a:p>
            <a:r>
              <a:rPr lang="ru-RU" sz="2000" dirty="0" smtClean="0">
                <a:latin typeface="Times New Roman" pitchFamily="18" charset="0"/>
                <a:cs typeface="Times New Roman" pitchFamily="18" charset="0"/>
              </a:rPr>
              <a:t>Если придаточное предложение предшествует главному предложению, то союз в придаточном может отсутствовать. В этом случае, </a:t>
            </a:r>
            <a:r>
              <a:rPr lang="ru-RU" sz="2000" b="1" dirty="0" smtClean="0">
                <a:latin typeface="Times New Roman" pitchFamily="18" charset="0"/>
                <a:cs typeface="Times New Roman" pitchFamily="18" charset="0"/>
              </a:rPr>
              <a:t>главное предложение </a:t>
            </a:r>
            <a:r>
              <a:rPr lang="ru-RU" sz="2000" dirty="0" smtClean="0">
                <a:latin typeface="Times New Roman" pitchFamily="18" charset="0"/>
                <a:cs typeface="Times New Roman" pitchFamily="18" charset="0"/>
              </a:rPr>
              <a:t>начинается со слов </a:t>
            </a:r>
            <a:r>
              <a:rPr lang="en-US" sz="2000" b="1" dirty="0" smtClean="0">
                <a:latin typeface="Times New Roman" pitchFamily="18" charset="0"/>
                <a:cs typeface="Times New Roman" pitchFamily="18" charset="0"/>
              </a:rPr>
              <a:t>so</a:t>
            </a:r>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или </a:t>
            </a:r>
            <a:r>
              <a:rPr lang="en-US" sz="2000" b="1" dirty="0" err="1" smtClean="0">
                <a:latin typeface="Times New Roman" pitchFamily="18" charset="0"/>
                <a:cs typeface="Times New Roman" pitchFamily="18" charset="0"/>
              </a:rPr>
              <a:t>dann</a:t>
            </a:r>
            <a:r>
              <a:rPr lang="ru-RU" sz="2000" b="1" dirty="0" smtClean="0">
                <a:latin typeface="Times New Roman" pitchFamily="18" charset="0"/>
                <a:cs typeface="Times New Roman" pitchFamily="18" charset="0"/>
              </a:rPr>
              <a:t>:</a:t>
            </a:r>
          </a:p>
          <a:p>
            <a:pPr algn="ctr"/>
            <a:endParaRPr lang="ru-RU" sz="800" b="1" i="1" dirty="0" smtClean="0">
              <a:latin typeface="Times New Roman" pitchFamily="18" charset="0"/>
              <a:cs typeface="Times New Roman" pitchFamily="18" charset="0"/>
            </a:endParaRPr>
          </a:p>
          <a:p>
            <a:pPr algn="ctr"/>
            <a:r>
              <a:rPr lang="en-US" sz="2000" b="1" i="1" dirty="0" err="1" smtClean="0">
                <a:latin typeface="Times New Roman" pitchFamily="18" charset="0"/>
                <a:cs typeface="Times New Roman" pitchFamily="18" charset="0"/>
              </a:rPr>
              <a:t>Ist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der</a:t>
            </a:r>
            <a:r>
              <a:rPr lang="en-US" sz="2000" i="1" dirty="0" smtClean="0">
                <a:latin typeface="Times New Roman" pitchFamily="18" charset="0"/>
                <a:cs typeface="Times New Roman" pitchFamily="18" charset="0"/>
              </a:rPr>
              <a:t> Student </a:t>
            </a:r>
            <a:r>
              <a:rPr lang="en-US" sz="2000" i="1" dirty="0" err="1" smtClean="0">
                <a:latin typeface="Times New Roman" pitchFamily="18" charset="0"/>
                <a:cs typeface="Times New Roman" pitchFamily="18" charset="0"/>
              </a:rPr>
              <a:t>fleißig</a:t>
            </a:r>
            <a:r>
              <a:rPr lang="en-US" sz="2000" i="1" dirty="0" smtClean="0">
                <a:latin typeface="Times New Roman" pitchFamily="18" charset="0"/>
                <a:cs typeface="Times New Roman" pitchFamily="18" charset="0"/>
              </a:rPr>
              <a:t>, </a:t>
            </a:r>
            <a:r>
              <a:rPr lang="en-US" sz="2000" b="1" i="1" dirty="0" smtClean="0">
                <a:latin typeface="Times New Roman" pitchFamily="18" charset="0"/>
                <a:cs typeface="Times New Roman" pitchFamily="18" charset="0"/>
              </a:rPr>
              <a:t>so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erlernt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er</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noch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eine</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Fremdsprache</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leicht</a:t>
            </a:r>
            <a:r>
              <a:rPr lang="en-US" sz="2000" i="1" dirty="0" smtClean="0">
                <a:latin typeface="Times New Roman" pitchFamily="18" charset="0"/>
                <a:cs typeface="Times New Roman" pitchFamily="18" charset="0"/>
              </a:rPr>
              <a:t>.</a:t>
            </a:r>
            <a:endParaRPr lang="ru-RU" sz="2000" i="1" dirty="0" smtClean="0">
              <a:latin typeface="Times New Roman" pitchFamily="18" charset="0"/>
              <a:cs typeface="Times New Roman" pitchFamily="18" charset="0"/>
            </a:endParaRPr>
          </a:p>
          <a:p>
            <a:pPr algn="ctr"/>
            <a:r>
              <a:rPr lang="en-US" sz="2000" dirty="0" smtClean="0">
                <a:latin typeface="Times New Roman" pitchFamily="18" charset="0"/>
                <a:cs typeface="Times New Roman" pitchFamily="18" charset="0"/>
              </a:rPr>
              <a:t> – </a:t>
            </a:r>
            <a:r>
              <a:rPr lang="ru-RU" sz="2000" dirty="0" smtClean="0">
                <a:latin typeface="Times New Roman" pitchFamily="18" charset="0"/>
                <a:cs typeface="Times New Roman" pitchFamily="18" charset="0"/>
              </a:rPr>
              <a:t>Если студент будет прилежным, то он легко выучит ещё один иностранный язык.</a:t>
            </a:r>
            <a:endParaRPr lang="en-US"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116632"/>
            <a:ext cx="8424936" cy="6032421"/>
          </a:xfrm>
          <a:prstGeom prst="rect">
            <a:avLst/>
          </a:prstGeom>
          <a:noFill/>
        </p:spPr>
        <p:txBody>
          <a:bodyPr wrap="square" rtlCol="0">
            <a:spAutoFit/>
          </a:bodyPr>
          <a:lstStyle/>
          <a:p>
            <a:pPr algn="ctr"/>
            <a:r>
              <a:rPr lang="en-US" sz="2800" b="1" u="sng" dirty="0" err="1" smtClean="0">
                <a:solidFill>
                  <a:srgbClr val="C00000"/>
                </a:solidFill>
                <a:latin typeface="Times New Roman" pitchFamily="18" charset="0"/>
                <a:cs typeface="Times New Roman" pitchFamily="18" charset="0"/>
              </a:rPr>
              <a:t>Finalsätze</a:t>
            </a:r>
            <a:r>
              <a:rPr lang="en-US" sz="2800" b="1" u="sng" dirty="0" smtClean="0">
                <a:solidFill>
                  <a:srgbClr val="C00000"/>
                </a:solidFill>
                <a:latin typeface="Times New Roman" pitchFamily="18" charset="0"/>
                <a:cs typeface="Times New Roman" pitchFamily="18" charset="0"/>
              </a:rPr>
              <a:t>.</a:t>
            </a:r>
            <a:r>
              <a:rPr lang="ru-RU" sz="2800" b="1" dirty="0" smtClean="0">
                <a:latin typeface="Times New Roman" pitchFamily="18" charset="0"/>
                <a:cs typeface="Times New Roman" pitchFamily="18" charset="0"/>
              </a:rPr>
              <a:t> (</a:t>
            </a:r>
            <a:r>
              <a:rPr lang="ru-RU" sz="2200" b="1" dirty="0" smtClean="0">
                <a:latin typeface="Times New Roman" pitchFamily="18" charset="0"/>
                <a:cs typeface="Times New Roman" pitchFamily="18" charset="0"/>
              </a:rPr>
              <a:t>Придаточные цели)</a:t>
            </a:r>
            <a:endParaRPr lang="en-US" sz="2200" b="1"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 Придаточное предложение цели указывает на цель или намерение что-либо сделать и отвечает на вопросы:</a:t>
            </a:r>
          </a:p>
          <a:p>
            <a:pPr algn="ctr"/>
            <a:r>
              <a:rPr lang="ru-RU" sz="2000"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Wozu</a:t>
            </a:r>
            <a:r>
              <a:rPr lang="en-US" sz="2000" b="1"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«зачем?»</a:t>
            </a:r>
            <a:r>
              <a:rPr lang="en-US" sz="2000"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zu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welchem</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Zweck</a:t>
            </a:r>
            <a:r>
              <a:rPr lang="en-US" sz="2000" b="1" dirty="0" smtClean="0">
                <a:latin typeface="Times New Roman" pitchFamily="18" charset="0"/>
                <a:cs typeface="Times New Roman" pitchFamily="18" charset="0"/>
              </a:rPr>
              <a:t>?</a:t>
            </a:r>
            <a:r>
              <a:rPr lang="ru-RU" sz="2000" b="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«с какой целью?»</a:t>
            </a:r>
          </a:p>
          <a:p>
            <a:pPr algn="ctr"/>
            <a:endParaRPr lang="en-US" sz="1100"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 Придаточное цели соединяется с главным предложением союзом </a:t>
            </a:r>
            <a:r>
              <a:rPr lang="en-US" sz="2000" b="1" dirty="0" err="1" smtClean="0">
                <a:latin typeface="Times New Roman" pitchFamily="18" charset="0"/>
                <a:cs typeface="Times New Roman" pitchFamily="18" charset="0"/>
              </a:rPr>
              <a:t>damit</a:t>
            </a:r>
            <a:r>
              <a:rPr lang="ru-RU" sz="2000" dirty="0" smtClean="0">
                <a:latin typeface="Times New Roman" pitchFamily="18" charset="0"/>
                <a:cs typeface="Times New Roman" pitchFamily="18" charset="0"/>
              </a:rPr>
              <a:t>«для того, чтобы»</a:t>
            </a:r>
            <a:r>
              <a:rPr lang="en-US"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pPr algn="ctr"/>
            <a:r>
              <a:rPr lang="en-US" sz="2000" b="1" i="1" dirty="0" err="1" smtClean="0">
                <a:latin typeface="Times New Roman" pitchFamily="18" charset="0"/>
                <a:cs typeface="Times New Roman" pitchFamily="18" charset="0"/>
              </a:rPr>
              <a:t>Ich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rufe</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ein</a:t>
            </a:r>
            <a:r>
              <a:rPr lang="en-US" sz="2000" i="1" dirty="0" smtClean="0">
                <a:latin typeface="Times New Roman" pitchFamily="18" charset="0"/>
                <a:cs typeface="Times New Roman" pitchFamily="18" charset="0"/>
              </a:rPr>
              <a:t> Taxi, </a:t>
            </a:r>
            <a:r>
              <a:rPr lang="en-US" sz="2000" b="1" i="1" dirty="0" err="1" smtClean="0">
                <a:latin typeface="Times New Roman" pitchFamily="18" charset="0"/>
                <a:cs typeface="Times New Roman" pitchFamily="18" charset="0"/>
              </a:rPr>
              <a:t>damit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mein</a:t>
            </a:r>
            <a:r>
              <a:rPr lang="en-US" sz="2000" i="1" dirty="0" smtClean="0">
                <a:latin typeface="Times New Roman" pitchFamily="18" charset="0"/>
                <a:cs typeface="Times New Roman" pitchFamily="18" charset="0"/>
              </a:rPr>
              <a:t> Freund am </a:t>
            </a:r>
            <a:r>
              <a:rPr lang="en-US" sz="2000" i="1" dirty="0" err="1" smtClean="0">
                <a:latin typeface="Times New Roman" pitchFamily="18" charset="0"/>
                <a:cs typeface="Times New Roman" pitchFamily="18" charset="0"/>
              </a:rPr>
              <a:t>Bahnhof</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rechtzeitig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ist</a:t>
            </a:r>
            <a:r>
              <a:rPr lang="en-US" sz="2000" i="1"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algn="ctr"/>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Я вызываю такси, чтобы мой друг вовремя был на вокзале.</a:t>
            </a:r>
          </a:p>
          <a:p>
            <a:endParaRPr lang="ru-RU" sz="1000"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Придаточные предложения цели </a:t>
            </a:r>
            <a:r>
              <a:rPr lang="ru-RU" sz="2000" dirty="0" smtClean="0">
                <a:latin typeface="Times New Roman" pitchFamily="18" charset="0"/>
                <a:cs typeface="Times New Roman" pitchFamily="18" charset="0"/>
              </a:rPr>
              <a:t>с союзом </a:t>
            </a:r>
            <a:r>
              <a:rPr lang="ru-RU" sz="2000" b="1" i="1" dirty="0" err="1" smtClean="0">
                <a:latin typeface="Times New Roman" pitchFamily="18" charset="0"/>
                <a:cs typeface="Times New Roman" pitchFamily="18" charset="0"/>
              </a:rPr>
              <a:t>damit</a:t>
            </a:r>
            <a:r>
              <a:rPr lang="ru-RU" sz="2000" b="1" i="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употребляются большей частью в том случае, если в главном и придаточном предложении </a:t>
            </a:r>
            <a:r>
              <a:rPr lang="ru-RU" sz="2000" b="1" i="1" u="sng" dirty="0" smtClean="0">
                <a:latin typeface="Times New Roman" pitchFamily="18" charset="0"/>
                <a:cs typeface="Times New Roman" pitchFamily="18" charset="0"/>
              </a:rPr>
              <a:t>разные подлежащие</a:t>
            </a:r>
            <a:r>
              <a:rPr lang="ru-RU" sz="2000" dirty="0" smtClean="0">
                <a:latin typeface="Times New Roman" pitchFamily="18" charset="0"/>
                <a:cs typeface="Times New Roman" pitchFamily="18" charset="0"/>
              </a:rPr>
              <a:t>.</a:t>
            </a:r>
          </a:p>
          <a:p>
            <a:endParaRPr lang="ru-RU" sz="800" b="1" u="sng" dirty="0" smtClean="0">
              <a:latin typeface="Times New Roman" pitchFamily="18" charset="0"/>
              <a:cs typeface="Times New Roman" pitchFamily="18" charset="0"/>
            </a:endParaRPr>
          </a:p>
          <a:p>
            <a:r>
              <a:rPr lang="ru-RU" sz="2400" b="1" u="sng" dirty="0" smtClean="0">
                <a:solidFill>
                  <a:srgbClr val="00B050"/>
                </a:solidFill>
                <a:latin typeface="Times New Roman" pitchFamily="18" charset="0"/>
                <a:cs typeface="Times New Roman" pitchFamily="18" charset="0"/>
              </a:rPr>
              <a:t>НО:</a:t>
            </a:r>
            <a:r>
              <a:rPr lang="ru-RU" sz="2000" b="1" u="sng" dirty="0" smtClean="0">
                <a:latin typeface="Times New Roman" pitchFamily="18" charset="0"/>
                <a:cs typeface="Times New Roman" pitchFamily="18" charset="0"/>
              </a:rPr>
              <a:t> </a:t>
            </a:r>
          </a:p>
          <a:p>
            <a:r>
              <a:rPr lang="ru-RU" sz="2000" dirty="0" smtClean="0">
                <a:latin typeface="Times New Roman" pitchFamily="18" charset="0"/>
                <a:cs typeface="Times New Roman" pitchFamily="18" charset="0"/>
              </a:rPr>
              <a:t>      Если же подлежащие одно и то же, то чаще употребляется инфинитивный оборот цели с союзом </a:t>
            </a:r>
            <a:r>
              <a:rPr lang="ru-RU" sz="2400" b="1" dirty="0" err="1" smtClean="0">
                <a:latin typeface="Times New Roman" pitchFamily="18" charset="0"/>
                <a:cs typeface="Times New Roman" pitchFamily="18" charset="0"/>
              </a:rPr>
              <a:t>um</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zu</a:t>
            </a:r>
            <a:r>
              <a:rPr lang="ru-RU" sz="2400" b="1" dirty="0" smtClean="0">
                <a:latin typeface="Times New Roman" pitchFamily="18" charset="0"/>
                <a:cs typeface="Times New Roman" pitchFamily="18" charset="0"/>
              </a:rPr>
              <a:t>).</a:t>
            </a:r>
          </a:p>
          <a:p>
            <a:pPr algn="ctr"/>
            <a:endParaRPr lang="ru-RU" sz="900" b="1" i="1" dirty="0" smtClean="0">
              <a:latin typeface="Times New Roman" pitchFamily="18" charset="0"/>
              <a:cs typeface="Times New Roman" pitchFamily="18" charset="0"/>
            </a:endParaRPr>
          </a:p>
          <a:p>
            <a:pPr algn="ctr"/>
            <a:r>
              <a:rPr lang="ru-RU" sz="2000" b="1" i="1" dirty="0" err="1" smtClean="0">
                <a:latin typeface="Times New Roman" pitchFamily="18" charset="0"/>
                <a:cs typeface="Times New Roman" pitchFamily="18" charset="0"/>
              </a:rPr>
              <a:t>Ich</a:t>
            </a:r>
            <a:r>
              <a:rPr lang="ru-RU" sz="2000" b="1" i="1" dirty="0" smtClean="0">
                <a:latin typeface="Times New Roman" pitchFamily="18" charset="0"/>
                <a:cs typeface="Times New Roman" pitchFamily="18" charset="0"/>
              </a:rPr>
              <a:t> </a:t>
            </a:r>
            <a:r>
              <a:rPr lang="ru-RU" sz="2000" b="1" i="1" dirty="0" err="1" smtClean="0">
                <a:latin typeface="Times New Roman" pitchFamily="18" charset="0"/>
                <a:cs typeface="Times New Roman" pitchFamily="18" charset="0"/>
              </a:rPr>
              <a:t>schreibe</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mir</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diese</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Regel</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an</a:t>
            </a:r>
            <a:r>
              <a:rPr lang="ru-RU" sz="2000" i="1" dirty="0" smtClean="0">
                <a:latin typeface="Times New Roman" pitchFamily="18" charset="0"/>
                <a:cs typeface="Times New Roman" pitchFamily="18" charset="0"/>
              </a:rPr>
              <a:t>, </a:t>
            </a:r>
            <a:r>
              <a:rPr lang="ru-RU" sz="2000" b="1" i="1" dirty="0" err="1" smtClean="0">
                <a:latin typeface="Times New Roman" pitchFamily="18" charset="0"/>
                <a:cs typeface="Times New Roman" pitchFamily="18" charset="0"/>
              </a:rPr>
              <a:t>um</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sie</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nicht</a:t>
            </a:r>
            <a:r>
              <a:rPr lang="ru-RU" sz="2000" i="1" dirty="0" smtClean="0">
                <a:latin typeface="Times New Roman" pitchFamily="18" charset="0"/>
                <a:cs typeface="Times New Roman" pitchFamily="18" charset="0"/>
              </a:rPr>
              <a:t> </a:t>
            </a:r>
            <a:r>
              <a:rPr lang="ru-RU" sz="2000" b="1" i="1" dirty="0" err="1" smtClean="0">
                <a:latin typeface="Times New Roman" pitchFamily="18" charset="0"/>
                <a:cs typeface="Times New Roman" pitchFamily="18" charset="0"/>
              </a:rPr>
              <a:t>zu</a:t>
            </a:r>
            <a:r>
              <a:rPr lang="ru-RU" sz="2000" b="1" i="1" dirty="0" smtClean="0">
                <a:latin typeface="Times New Roman" pitchFamily="18" charset="0"/>
                <a:cs typeface="Times New Roman" pitchFamily="18" charset="0"/>
              </a:rPr>
              <a:t> </a:t>
            </a:r>
            <a:r>
              <a:rPr lang="ru-RU" sz="2000" b="1" i="1" dirty="0" err="1" smtClean="0">
                <a:latin typeface="Times New Roman" pitchFamily="18" charset="0"/>
                <a:cs typeface="Times New Roman" pitchFamily="18" charset="0"/>
              </a:rPr>
              <a:t>vergessen</a:t>
            </a:r>
            <a:r>
              <a:rPr lang="ru-RU" sz="2000" b="1" i="1" dirty="0" smtClean="0">
                <a:latin typeface="Times New Roman" pitchFamily="18" charset="0"/>
                <a:cs typeface="Times New Roman" pitchFamily="18" charset="0"/>
              </a:rPr>
              <a:t>.</a:t>
            </a:r>
          </a:p>
          <a:p>
            <a:pPr algn="ctr"/>
            <a:r>
              <a:rPr lang="ru-RU" sz="2000" b="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Я записываю это правило, чтобы его не забыть.</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0"/>
            <a:ext cx="8964488" cy="6663363"/>
          </a:xfrm>
          <a:prstGeom prst="rect">
            <a:avLst/>
          </a:prstGeom>
        </p:spPr>
        <p:txBody>
          <a:bodyPr wrap="square">
            <a:spAutoFit/>
          </a:bodyPr>
          <a:lstStyle/>
          <a:p>
            <a:pPr algn="ctr"/>
            <a:r>
              <a:rPr lang="en-US" sz="2800" b="1" u="sng" dirty="0" err="1" smtClean="0">
                <a:solidFill>
                  <a:srgbClr val="C00000"/>
                </a:solidFill>
                <a:latin typeface="Times New Roman" pitchFamily="18" charset="0"/>
                <a:cs typeface="Times New Roman" pitchFamily="18" charset="0"/>
              </a:rPr>
              <a:t>Konzessivsätze</a:t>
            </a:r>
            <a:r>
              <a:rPr lang="en-US" sz="2800" b="1" dirty="0" smtClean="0">
                <a:solidFill>
                  <a:srgbClr val="C00000"/>
                </a:solidFill>
                <a:latin typeface="Times New Roman" pitchFamily="18" charset="0"/>
                <a:cs typeface="Times New Roman" pitchFamily="18" charset="0"/>
              </a:rPr>
              <a:t> </a:t>
            </a:r>
            <a:r>
              <a:rPr lang="en-US" sz="2000" b="1" dirty="0" smtClean="0">
                <a:latin typeface="Times New Roman" pitchFamily="18" charset="0"/>
                <a:cs typeface="Times New Roman" pitchFamily="18" charset="0"/>
              </a:rPr>
              <a:t>(</a:t>
            </a:r>
            <a:r>
              <a:rPr lang="ru-RU" sz="2000" b="1" dirty="0" smtClean="0">
                <a:latin typeface="Times New Roman" pitchFamily="18" charset="0"/>
                <a:cs typeface="Times New Roman" pitchFamily="18" charset="0"/>
              </a:rPr>
              <a:t>Придаточные</a:t>
            </a:r>
            <a:r>
              <a:rPr lang="ru-RU" sz="2800" b="1"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уступительные</a:t>
            </a:r>
            <a:r>
              <a:rPr lang="en-US" sz="2000" b="1"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Уступительные предложения обозначают условие, от которого не зависит результат, т.е. условие, несмотря на которое совершается действие главного предложения. </a:t>
            </a:r>
          </a:p>
          <a:p>
            <a:r>
              <a:rPr lang="ru-RU" sz="2000" dirty="0" smtClean="0">
                <a:latin typeface="Times New Roman" pitchFamily="18" charset="0"/>
                <a:cs typeface="Times New Roman" pitchFamily="18" charset="0"/>
              </a:rPr>
              <a:t>  Уступительные придаточные соединяются с главным предложением союзами: </a:t>
            </a:r>
            <a:endParaRPr lang="ru-RU" sz="2200" b="1" dirty="0" smtClean="0">
              <a:latin typeface="Times New Roman" pitchFamily="18" charset="0"/>
              <a:cs typeface="Times New Roman" pitchFamily="18" charset="0"/>
            </a:endParaRPr>
          </a:p>
          <a:p>
            <a:pPr algn="ctr"/>
            <a:r>
              <a:rPr lang="ru-RU" sz="2200" b="1" dirty="0" err="1" smtClean="0">
                <a:latin typeface="Times New Roman" pitchFamily="18" charset="0"/>
                <a:cs typeface="Times New Roman" pitchFamily="18" charset="0"/>
              </a:rPr>
              <a:t>оbwohl</a:t>
            </a:r>
            <a:r>
              <a:rPr lang="ru-RU" sz="2200" b="1" dirty="0" smtClean="0">
                <a:latin typeface="Times New Roman" pitchFamily="18" charset="0"/>
                <a:cs typeface="Times New Roman" pitchFamily="18" charset="0"/>
              </a:rPr>
              <a:t>, </a:t>
            </a:r>
            <a:r>
              <a:rPr lang="ru-RU" sz="2200" b="1" dirty="0" err="1" smtClean="0">
                <a:latin typeface="Times New Roman" pitchFamily="18" charset="0"/>
                <a:cs typeface="Times New Roman" pitchFamily="18" charset="0"/>
              </a:rPr>
              <a:t>obgleich</a:t>
            </a:r>
            <a:r>
              <a:rPr lang="ru-RU" sz="2200" b="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хотя, </a:t>
            </a:r>
          </a:p>
          <a:p>
            <a:pPr algn="ctr"/>
            <a:r>
              <a:rPr lang="ru-RU" sz="2200" b="1" dirty="0" err="1" smtClean="0">
                <a:latin typeface="Times New Roman" pitchFamily="18" charset="0"/>
                <a:cs typeface="Times New Roman" pitchFamily="18" charset="0"/>
              </a:rPr>
              <a:t>trotzdem</a:t>
            </a:r>
            <a:r>
              <a:rPr lang="ru-RU" sz="2200" b="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несмотря на то, что, хотя,</a:t>
            </a:r>
          </a:p>
          <a:p>
            <a:pPr algn="ctr"/>
            <a:r>
              <a:rPr lang="ru-RU" sz="2200" b="1" dirty="0" err="1" smtClean="0">
                <a:latin typeface="Times New Roman" pitchFamily="18" charset="0"/>
                <a:cs typeface="Times New Roman" pitchFamily="18" charset="0"/>
              </a:rPr>
              <a:t>sofern</a:t>
            </a:r>
            <a:r>
              <a:rPr lang="ru-RU" sz="2200" b="1" dirty="0" smtClean="0">
                <a:latin typeface="Times New Roman" pitchFamily="18" charset="0"/>
                <a:cs typeface="Times New Roman" pitchFamily="18" charset="0"/>
              </a:rPr>
              <a:t>, </a:t>
            </a:r>
            <a:r>
              <a:rPr lang="ru-RU" sz="2200" b="1" dirty="0" err="1" smtClean="0">
                <a:latin typeface="Times New Roman" pitchFamily="18" charset="0"/>
                <a:cs typeface="Times New Roman" pitchFamily="18" charset="0"/>
              </a:rPr>
              <a:t>soweit</a:t>
            </a:r>
            <a:r>
              <a:rPr lang="ru-RU" sz="2200" b="1" dirty="0" smtClean="0">
                <a:latin typeface="Times New Roman" pitchFamily="18" charset="0"/>
                <a:cs typeface="Times New Roman" pitchFamily="18" charset="0"/>
              </a:rPr>
              <a:t>, </a:t>
            </a:r>
            <a:r>
              <a:rPr lang="ru-RU" sz="2200" b="1" dirty="0" err="1" smtClean="0">
                <a:latin typeface="Times New Roman" pitchFamily="18" charset="0"/>
                <a:cs typeface="Times New Roman" pitchFamily="18" charset="0"/>
              </a:rPr>
              <a:t>soviel</a:t>
            </a:r>
            <a:r>
              <a:rPr lang="ru-RU" sz="2200" b="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поскольку, </a:t>
            </a:r>
          </a:p>
          <a:p>
            <a:pPr algn="ctr"/>
            <a:r>
              <a:rPr lang="ru-RU" sz="2200" b="1" dirty="0" err="1" smtClean="0">
                <a:latin typeface="Times New Roman" pitchFamily="18" charset="0"/>
                <a:cs typeface="Times New Roman" pitchFamily="18" charset="0"/>
              </a:rPr>
              <a:t>wenn</a:t>
            </a:r>
            <a:r>
              <a:rPr lang="ru-RU" sz="2200" b="1" dirty="0" smtClean="0">
                <a:latin typeface="Times New Roman" pitchFamily="18" charset="0"/>
                <a:cs typeface="Times New Roman" pitchFamily="18" charset="0"/>
              </a:rPr>
              <a:t>…</a:t>
            </a:r>
            <a:r>
              <a:rPr lang="ru-RU" sz="2200" b="1" dirty="0" err="1" smtClean="0">
                <a:latin typeface="Times New Roman" pitchFamily="18" charset="0"/>
                <a:cs typeface="Times New Roman" pitchFamily="18" charset="0"/>
              </a:rPr>
              <a:t>auch</a:t>
            </a:r>
            <a:r>
              <a:rPr lang="ru-RU" sz="2000" dirty="0" smtClean="0">
                <a:latin typeface="Times New Roman" pitchFamily="18" charset="0"/>
                <a:cs typeface="Times New Roman" pitchFamily="18" charset="0"/>
              </a:rPr>
              <a:t> несмотря на то, что, хотя</a:t>
            </a:r>
            <a:r>
              <a:rPr lang="ru-RU" sz="800" dirty="0" smtClean="0">
                <a:latin typeface="Times New Roman" pitchFamily="18" charset="0"/>
                <a:cs typeface="Times New Roman" pitchFamily="18" charset="0"/>
              </a:rPr>
              <a:t>  </a:t>
            </a:r>
          </a:p>
          <a:p>
            <a:r>
              <a:rPr lang="ru-RU" sz="2000" dirty="0" smtClean="0"/>
              <a:t/>
            </a:r>
            <a:br>
              <a:rPr lang="ru-RU" sz="2000" dirty="0" smtClean="0"/>
            </a:br>
            <a:r>
              <a:rPr lang="ru-RU" sz="2000" dirty="0" smtClean="0">
                <a:latin typeface="Times New Roman" pitchFamily="18" charset="0"/>
                <a:cs typeface="Times New Roman" pitchFamily="18" charset="0"/>
              </a:rPr>
              <a:t>Уступительные придаточные предложения могут вводиться любыми вопросительными словами с наречиями </a:t>
            </a:r>
            <a:r>
              <a:rPr lang="ru-RU" sz="2200" b="1" dirty="0" err="1" smtClean="0">
                <a:latin typeface="Times New Roman" pitchFamily="18" charset="0"/>
                <a:cs typeface="Times New Roman" pitchFamily="18" charset="0"/>
              </a:rPr>
              <a:t>auch</a:t>
            </a:r>
            <a:r>
              <a:rPr lang="ru-RU" sz="2000" dirty="0" smtClean="0">
                <a:latin typeface="Times New Roman" pitchFamily="18" charset="0"/>
                <a:cs typeface="Times New Roman" pitchFamily="18" charset="0"/>
              </a:rPr>
              <a:t> или </a:t>
            </a:r>
            <a:r>
              <a:rPr lang="ru-RU" sz="2200" b="1" dirty="0" err="1" smtClean="0">
                <a:latin typeface="Times New Roman" pitchFamily="18" charset="0"/>
                <a:cs typeface="Times New Roman" pitchFamily="18" charset="0"/>
              </a:rPr>
              <a:t>immer</a:t>
            </a:r>
            <a:r>
              <a:rPr lang="ru-RU" sz="2200" b="1" dirty="0" smtClean="0">
                <a:latin typeface="Times New Roman" pitchFamily="18" charset="0"/>
                <a:cs typeface="Times New Roman" pitchFamily="18" charset="0"/>
              </a:rPr>
              <a:t>:</a:t>
            </a:r>
          </a:p>
          <a:p>
            <a:pPr algn="ctr"/>
            <a:r>
              <a:rPr lang="ru-RU" sz="2000" b="1" dirty="0" err="1" smtClean="0">
                <a:latin typeface="Times New Roman" pitchFamily="18" charset="0"/>
                <a:cs typeface="Times New Roman" pitchFamily="18" charset="0"/>
              </a:rPr>
              <a:t>was</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auch</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immer</a:t>
            </a:r>
            <a:r>
              <a:rPr lang="ru-RU" sz="2000" b="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что (бы) ни …</a:t>
            </a:r>
          </a:p>
          <a:p>
            <a:pPr algn="ctr"/>
            <a:r>
              <a:rPr lang="ru-RU" sz="2000" b="1" dirty="0" err="1" smtClean="0">
                <a:latin typeface="Times New Roman" pitchFamily="18" charset="0"/>
                <a:cs typeface="Times New Roman" pitchFamily="18" charset="0"/>
              </a:rPr>
              <a:t>wer</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auch</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immer</a:t>
            </a:r>
            <a:r>
              <a:rPr lang="ru-RU" sz="2000" b="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кто (бы) ни …</a:t>
            </a:r>
          </a:p>
          <a:p>
            <a:pPr algn="ctr"/>
            <a:r>
              <a:rPr lang="ru-RU" sz="2000" b="1" dirty="0" err="1" smtClean="0">
                <a:latin typeface="Times New Roman" pitchFamily="18" charset="0"/>
                <a:cs typeface="Times New Roman" pitchFamily="18" charset="0"/>
              </a:rPr>
              <a:t>wie</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auch</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immer</a:t>
            </a:r>
            <a:r>
              <a:rPr lang="ru-RU" sz="2000" b="1" dirty="0" smtClean="0">
                <a:latin typeface="Times New Roman" pitchFamily="18" charset="0"/>
                <a:cs typeface="Times New Roman" pitchFamily="18" charset="0"/>
              </a:rPr>
              <a:t>)</a:t>
            </a:r>
            <a:r>
              <a:rPr lang="ru-RU" sz="2000" dirty="0" smtClean="0">
                <a:latin typeface="Times New Roman" pitchFamily="18" charset="0"/>
                <a:cs typeface="Times New Roman" pitchFamily="18" charset="0"/>
              </a:rPr>
              <a:t> как (бы) ни …</a:t>
            </a:r>
          </a:p>
          <a:p>
            <a:pPr algn="ctr"/>
            <a:r>
              <a:rPr lang="ru-RU" sz="2000" b="1" dirty="0" err="1" smtClean="0">
                <a:latin typeface="Times New Roman" pitchFamily="18" charset="0"/>
                <a:cs typeface="Times New Roman" pitchFamily="18" charset="0"/>
              </a:rPr>
              <a:t>welcher</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auch</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immer</a:t>
            </a:r>
            <a:r>
              <a:rPr lang="ru-RU" sz="2000" b="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какой (бы) ни …</a:t>
            </a:r>
          </a:p>
          <a:p>
            <a:pPr algn="ctr"/>
            <a:r>
              <a:rPr lang="ru-RU" sz="2000" b="1" dirty="0" err="1" smtClean="0">
                <a:latin typeface="Times New Roman" pitchFamily="18" charset="0"/>
                <a:cs typeface="Times New Roman" pitchFamily="18" charset="0"/>
              </a:rPr>
              <a:t>wohin</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auch</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immer</a:t>
            </a:r>
            <a:r>
              <a:rPr lang="ru-RU" sz="2000" b="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куда (бы) ни …</a:t>
            </a:r>
          </a:p>
          <a:p>
            <a:pPr algn="ctr"/>
            <a:r>
              <a:rPr lang="ru-RU" sz="2000" b="1" dirty="0" err="1" smtClean="0">
                <a:latin typeface="Times New Roman" pitchFamily="18" charset="0"/>
                <a:cs typeface="Times New Roman" pitchFamily="18" charset="0"/>
              </a:rPr>
              <a:t>wenn</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auch</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immer</a:t>
            </a:r>
            <a:r>
              <a:rPr lang="ru-RU" sz="2000" b="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если даже …</a:t>
            </a:r>
          </a:p>
          <a:p>
            <a:pPr algn="ctr"/>
            <a:endParaRPr lang="ru-RU" sz="900" i="1" dirty="0" smtClean="0">
              <a:latin typeface="Times New Roman" pitchFamily="18" charset="0"/>
              <a:cs typeface="Times New Roman" pitchFamily="18" charset="0"/>
            </a:endParaRPr>
          </a:p>
          <a:p>
            <a:pPr algn="ctr"/>
            <a:r>
              <a:rPr lang="en-US" sz="2000" i="1" dirty="0" err="1" smtClean="0">
                <a:latin typeface="Times New Roman" pitchFamily="18" charset="0"/>
                <a:cs typeface="Times New Roman" pitchFamily="18" charset="0"/>
              </a:rPr>
              <a:t>Obwohl</a:t>
            </a:r>
            <a:r>
              <a:rPr lang="en-US" sz="2000" i="1" dirty="0" smtClean="0">
                <a:latin typeface="Times New Roman" pitchFamily="18" charset="0"/>
                <a:cs typeface="Times New Roman" pitchFamily="18" charset="0"/>
              </a:rPr>
              <a:t> das </a:t>
            </a:r>
            <a:r>
              <a:rPr lang="en-US" sz="2000" i="1" dirty="0" err="1" smtClean="0">
                <a:latin typeface="Times New Roman" pitchFamily="18" charset="0"/>
                <a:cs typeface="Times New Roman" pitchFamily="18" charset="0"/>
              </a:rPr>
              <a:t>Flugzeug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vom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Nebel</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eingehüllt</a:t>
            </a:r>
            <a:r>
              <a:rPr lang="en-US" sz="2000" i="1" dirty="0" smtClean="0">
                <a:latin typeface="Times New Roman" pitchFamily="18" charset="0"/>
                <a:cs typeface="Times New Roman" pitchFamily="18" charset="0"/>
              </a:rPr>
              <a:t> war, flog </a:t>
            </a:r>
            <a:r>
              <a:rPr lang="en-US" sz="2000" i="1" dirty="0" err="1" smtClean="0">
                <a:latin typeface="Times New Roman" pitchFamily="18" charset="0"/>
                <a:cs typeface="Times New Roman" pitchFamily="18" charset="0"/>
              </a:rPr>
              <a:t>es</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doch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weiter</a:t>
            </a:r>
            <a:r>
              <a:rPr lang="en-US" sz="2000" i="1" dirty="0" smtClean="0">
                <a:latin typeface="Times New Roman" pitchFamily="18" charset="0"/>
                <a:cs typeface="Times New Roman" pitchFamily="18" charset="0"/>
              </a:rPr>
              <a:t>.</a:t>
            </a:r>
          </a:p>
          <a:p>
            <a:pPr algn="ctr"/>
            <a:endParaRPr lang="en-US" sz="2000" i="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428179"/>
            <a:ext cx="8640960" cy="4308872"/>
          </a:xfrm>
          <a:prstGeom prst="rect">
            <a:avLst/>
          </a:prstGeom>
        </p:spPr>
        <p:txBody>
          <a:bodyPr wrap="square">
            <a:spAutoFit/>
          </a:bodyPr>
          <a:lstStyle/>
          <a:p>
            <a:r>
              <a:rPr lang="ru-RU" sz="2000" dirty="0" smtClean="0">
                <a:latin typeface="Times New Roman" pitchFamily="18" charset="0"/>
                <a:cs typeface="Times New Roman" pitchFamily="18" charset="0"/>
              </a:rPr>
              <a:t>У</a:t>
            </a:r>
            <a:r>
              <a:rPr lang="en-US" sz="2000" dirty="0" smtClean="0">
                <a:latin typeface="Times New Roman" pitchFamily="18" charset="0"/>
                <a:cs typeface="Times New Roman" pitchFamily="18" charset="0"/>
              </a:rPr>
              <a:t>c</a:t>
            </a:r>
            <a:r>
              <a:rPr lang="ru-RU" sz="2000" dirty="0" smtClean="0">
                <a:latin typeface="Times New Roman" pitchFamily="18" charset="0"/>
                <a:cs typeface="Times New Roman" pitchFamily="18" charset="0"/>
              </a:rPr>
              <a:t>т</a:t>
            </a:r>
            <a:r>
              <a:rPr lang="en-US" sz="2000" dirty="0" smtClean="0">
                <a:latin typeface="Times New Roman" pitchFamily="18" charset="0"/>
                <a:cs typeface="Times New Roman" pitchFamily="18" charset="0"/>
              </a:rPr>
              <a:t>y</a:t>
            </a:r>
            <a:r>
              <a:rPr lang="ru-RU" sz="2000" dirty="0" smtClean="0">
                <a:latin typeface="Times New Roman" pitchFamily="18" charset="0"/>
                <a:cs typeface="Times New Roman" pitchFamily="18" charset="0"/>
              </a:rPr>
              <a:t>пит</a:t>
            </a:r>
            <a:r>
              <a:rPr lang="en-US" sz="2000" dirty="0" smtClean="0">
                <a:latin typeface="Times New Roman" pitchFamily="18" charset="0"/>
                <a:cs typeface="Times New Roman" pitchFamily="18" charset="0"/>
              </a:rPr>
              <a:t>e</a:t>
            </a:r>
            <a:r>
              <a:rPr lang="ru-RU" sz="2000" dirty="0" err="1" smtClean="0">
                <a:latin typeface="Times New Roman" pitchFamily="18" charset="0"/>
                <a:cs typeface="Times New Roman" pitchFamily="18" charset="0"/>
              </a:rPr>
              <a:t>льные</a:t>
            </a:r>
            <a:r>
              <a:rPr lang="ru-RU" sz="2000" dirty="0" smtClean="0">
                <a:latin typeface="Times New Roman" pitchFamily="18" charset="0"/>
                <a:cs typeface="Times New Roman" pitchFamily="18" charset="0"/>
              </a:rPr>
              <a:t> предложения бывают </a:t>
            </a:r>
            <a:r>
              <a:rPr lang="ru-RU" sz="2000" b="1" dirty="0" smtClean="0">
                <a:latin typeface="Times New Roman" pitchFamily="18" charset="0"/>
                <a:cs typeface="Times New Roman" pitchFamily="18" charset="0"/>
              </a:rPr>
              <a:t>относительными</a:t>
            </a:r>
            <a:r>
              <a:rPr lang="ru-RU" sz="2000" dirty="0" smtClean="0">
                <a:latin typeface="Times New Roman" pitchFamily="18" charset="0"/>
                <a:cs typeface="Times New Roman" pitchFamily="18" charset="0"/>
              </a:rPr>
              <a:t> и могут вводиться любым относительным словом (кроме относительного местоимения </a:t>
            </a:r>
            <a:r>
              <a:rPr lang="en-US" sz="2200" b="1" i="1" dirty="0" err="1" smtClean="0">
                <a:latin typeface="Times New Roman" pitchFamily="18" charset="0"/>
                <a:cs typeface="Times New Roman" pitchFamily="18" charset="0"/>
              </a:rPr>
              <a:t>der</a:t>
            </a:r>
            <a:r>
              <a:rPr lang="en-US" sz="2000" i="1" dirty="0" smtClean="0">
                <a:latin typeface="Times New Roman" pitchFamily="18" charset="0"/>
                <a:cs typeface="Times New Roman" pitchFamily="18" charset="0"/>
              </a:rPr>
              <a:t>) </a:t>
            </a:r>
            <a:r>
              <a:rPr lang="ru-RU" sz="2000" i="1" dirty="0" smtClean="0">
                <a:latin typeface="Times New Roman" pitchFamily="18" charset="0"/>
                <a:cs typeface="Times New Roman" pitchFamily="18" charset="0"/>
              </a:rPr>
              <a:t>с</a:t>
            </a:r>
            <a:r>
              <a:rPr lang="ru-RU" sz="2000" dirty="0" smtClean="0">
                <a:latin typeface="Times New Roman" pitchFamily="18" charset="0"/>
                <a:cs typeface="Times New Roman" pitchFamily="18" charset="0"/>
              </a:rPr>
              <a:t> усилением при помощи </a:t>
            </a:r>
            <a:r>
              <a:rPr lang="ru-RU" sz="2000" b="1" i="1" dirty="0" err="1" smtClean="0">
                <a:latin typeface="Times New Roman" pitchFamily="18" charset="0"/>
                <a:cs typeface="Times New Roman" pitchFamily="18" charset="0"/>
              </a:rPr>
              <a:t>аис</a:t>
            </a:r>
            <a:r>
              <a:rPr lang="en-US" sz="2000" b="1" i="1" dirty="0" smtClean="0">
                <a:latin typeface="Times New Roman" pitchFamily="18" charset="0"/>
                <a:cs typeface="Times New Roman" pitchFamily="18" charset="0"/>
              </a:rPr>
              <a:t>h,</a:t>
            </a:r>
            <a:r>
              <a:rPr lang="en-US" sz="2000" i="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сказуемо</a:t>
            </a:r>
            <a:r>
              <a:rPr lang="en-US" sz="2000" b="1" dirty="0" smtClean="0">
                <a:latin typeface="Times New Roman" pitchFamily="18" charset="0"/>
                <a:cs typeface="Times New Roman" pitchFamily="18" charset="0"/>
              </a:rPr>
              <a:t>e</a:t>
            </a:r>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переводится на </a:t>
            </a:r>
            <a:r>
              <a:rPr lang="en-US" sz="2000" dirty="0" err="1" smtClean="0">
                <a:latin typeface="Times New Roman" pitchFamily="18" charset="0"/>
                <a:cs typeface="Times New Roman" pitchFamily="18" charset="0"/>
              </a:rPr>
              <a:t>pycc</a:t>
            </a:r>
            <a:r>
              <a:rPr lang="ru-RU" sz="2000" dirty="0" smtClean="0">
                <a:latin typeface="Times New Roman" pitchFamily="18" charset="0"/>
                <a:cs typeface="Times New Roman" pitchFamily="18" charset="0"/>
              </a:rPr>
              <a:t>кий язык в форме сослагательного наклонения с частицей </a:t>
            </a:r>
            <a:r>
              <a:rPr lang="ru-RU" sz="2000" b="1" i="1" dirty="0" smtClean="0">
                <a:latin typeface="Times New Roman" pitchFamily="18" charset="0"/>
                <a:cs typeface="Times New Roman" pitchFamily="18" charset="0"/>
              </a:rPr>
              <a:t>«ни».</a:t>
            </a:r>
          </a:p>
          <a:p>
            <a:endParaRPr lang="ru-RU" sz="1000" b="1" dirty="0" smtClean="0">
              <a:latin typeface="Times New Roman" pitchFamily="18" charset="0"/>
              <a:cs typeface="Times New Roman" pitchFamily="18" charset="0"/>
            </a:endParaRPr>
          </a:p>
          <a:p>
            <a:r>
              <a:rPr lang="ru-RU" sz="2000" b="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Главное предложение может начинаться с любого член</a:t>
            </a:r>
            <a:r>
              <a:rPr lang="en-US" sz="2000" dirty="0" smtClean="0">
                <a:latin typeface="Times New Roman" pitchFamily="18" charset="0"/>
                <a:cs typeface="Times New Roman" pitchFamily="18" charset="0"/>
              </a:rPr>
              <a:t>a </a:t>
            </a:r>
            <a:r>
              <a:rPr lang="ru-RU" sz="2000" dirty="0" smtClean="0">
                <a:latin typeface="Times New Roman" pitchFamily="18" charset="0"/>
                <a:cs typeface="Times New Roman" pitchFamily="18" charset="0"/>
              </a:rPr>
              <a:t>предложения:</a:t>
            </a:r>
          </a:p>
          <a:p>
            <a:pPr algn="ctr"/>
            <a:endParaRPr lang="ru-RU" sz="2000" b="1" i="1" dirty="0" smtClean="0">
              <a:latin typeface="Times New Roman" pitchFamily="18" charset="0"/>
              <a:cs typeface="Times New Roman" pitchFamily="18" charset="0"/>
            </a:endParaRPr>
          </a:p>
          <a:p>
            <a:pPr algn="ctr"/>
            <a:r>
              <a:rPr lang="en-US" sz="2000" b="1" i="1" dirty="0" smtClean="0">
                <a:latin typeface="Times New Roman" pitchFamily="18" charset="0"/>
                <a:cs typeface="Times New Roman" pitchFamily="18" charset="0"/>
              </a:rPr>
              <a:t>Was</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er</a:t>
            </a:r>
            <a:r>
              <a:rPr lang="en-US" sz="2000" i="1" dirty="0" smtClean="0">
                <a:latin typeface="Times New Roman" pitchFamily="18" charset="0"/>
                <a:cs typeface="Times New Roman" pitchFamily="18" charset="0"/>
              </a:rPr>
              <a:t> </a:t>
            </a:r>
            <a:r>
              <a:rPr lang="en-US" sz="2000" b="1" i="1" dirty="0" err="1" smtClean="0">
                <a:latin typeface="Times New Roman" pitchFamily="18" charset="0"/>
                <a:cs typeface="Times New Roman" pitchFamily="18" charset="0"/>
              </a:rPr>
              <a:t>auch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sagt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sagen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mag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ich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werde</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seinem</a:t>
            </a:r>
            <a:r>
              <a:rPr lang="en-US" sz="2000" i="1" dirty="0" smtClean="0">
                <a:latin typeface="Times New Roman" pitchFamily="18" charset="0"/>
                <a:cs typeface="Times New Roman" pitchFamily="18" charset="0"/>
              </a:rPr>
              <a:t> Rat </a:t>
            </a:r>
            <a:r>
              <a:rPr lang="en-US" sz="2000" i="1" dirty="0" err="1" smtClean="0">
                <a:latin typeface="Times New Roman" pitchFamily="18" charset="0"/>
                <a:cs typeface="Times New Roman" pitchFamily="18" charset="0"/>
              </a:rPr>
              <a:t>folgen</a:t>
            </a:r>
            <a:r>
              <a:rPr lang="en-US" sz="2000" i="1" dirty="0" smtClean="0">
                <a:latin typeface="Times New Roman" pitchFamily="18" charset="0"/>
                <a:cs typeface="Times New Roman" pitchFamily="18" charset="0"/>
              </a:rPr>
              <a:t>.</a:t>
            </a:r>
          </a:p>
          <a:p>
            <a:pPr algn="ctr"/>
            <a:r>
              <a:rPr lang="ru-RU" sz="2000" dirty="0" smtClean="0">
                <a:latin typeface="Times New Roman" pitchFamily="18" charset="0"/>
                <a:cs typeface="Times New Roman" pitchFamily="18" charset="0"/>
              </a:rPr>
              <a:t>Что </a:t>
            </a:r>
            <a:r>
              <a:rPr lang="ru-RU" sz="2000" i="1" dirty="0" smtClean="0">
                <a:latin typeface="Times New Roman" pitchFamily="18" charset="0"/>
                <a:cs typeface="Times New Roman" pitchFamily="18" charset="0"/>
              </a:rPr>
              <a:t>бы</a:t>
            </a:r>
            <a:r>
              <a:rPr lang="ru-RU" sz="2000" dirty="0" smtClean="0">
                <a:latin typeface="Times New Roman" pitchFamily="18" charset="0"/>
                <a:cs typeface="Times New Roman" pitchFamily="18" charset="0"/>
              </a:rPr>
              <a:t> он </a:t>
            </a:r>
            <a:r>
              <a:rPr lang="ru-RU" sz="2000" i="1" dirty="0" smtClean="0">
                <a:latin typeface="Times New Roman" pitchFamily="18" charset="0"/>
                <a:cs typeface="Times New Roman" pitchFamily="18" charset="0"/>
              </a:rPr>
              <a:t>ни сказал, я</a:t>
            </a:r>
            <a:r>
              <a:rPr lang="ru-RU" sz="2000" dirty="0" smtClean="0">
                <a:latin typeface="Times New Roman" pitchFamily="18" charset="0"/>
                <a:cs typeface="Times New Roman" pitchFamily="18" charset="0"/>
              </a:rPr>
              <a:t> послушаюсь его </a:t>
            </a:r>
            <a:r>
              <a:rPr lang="en-US" sz="2000" dirty="0" smtClean="0">
                <a:latin typeface="Times New Roman" pitchFamily="18" charset="0"/>
                <a:cs typeface="Times New Roman" pitchFamily="18" charset="0"/>
              </a:rPr>
              <a:t>co</a:t>
            </a:r>
            <a:r>
              <a:rPr lang="ru-RU" sz="2000" dirty="0" err="1" smtClean="0">
                <a:latin typeface="Times New Roman" pitchFamily="18" charset="0"/>
                <a:cs typeface="Times New Roman" pitchFamily="18" charset="0"/>
              </a:rPr>
              <a:t>вета</a:t>
            </a:r>
            <a:r>
              <a:rPr lang="ru-RU" sz="2000" dirty="0" smtClean="0">
                <a:latin typeface="Times New Roman" pitchFamily="18" charset="0"/>
                <a:cs typeface="Times New Roman" pitchFamily="18" charset="0"/>
              </a:rPr>
              <a:t>.</a:t>
            </a:r>
          </a:p>
          <a:p>
            <a:pPr algn="ctr"/>
            <a:endParaRPr lang="ru-RU" sz="1100" i="1" dirty="0" smtClean="0">
              <a:latin typeface="Times New Roman" pitchFamily="18" charset="0"/>
              <a:cs typeface="Times New Roman" pitchFamily="18" charset="0"/>
            </a:endParaRPr>
          </a:p>
          <a:p>
            <a:pPr algn="ctr"/>
            <a:r>
              <a:rPr lang="en-US" sz="2000" b="1" i="1" dirty="0" err="1" smtClean="0">
                <a:latin typeface="Times New Roman" pitchFamily="18" charset="0"/>
                <a:cs typeface="Times New Roman" pitchFamily="18" charset="0"/>
              </a:rPr>
              <a:t>Wie</a:t>
            </a:r>
            <a:r>
              <a:rPr lang="en-US" sz="2000" b="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dem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auch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sei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wir</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müssen</a:t>
            </a:r>
            <a:r>
              <a:rPr lang="en-US" sz="2000" i="1" dirty="0" smtClean="0">
                <a:latin typeface="Times New Roman" pitchFamily="18" charset="0"/>
                <a:cs typeface="Times New Roman" pitchFamily="18" charset="0"/>
              </a:rPr>
              <a:t> den </a:t>
            </a:r>
            <a:r>
              <a:rPr lang="en-US" sz="2000" i="1" dirty="0" err="1" smtClean="0">
                <a:latin typeface="Times New Roman" pitchFamily="18" charset="0"/>
                <a:cs typeface="Times New Roman" pitchFamily="18" charset="0"/>
              </a:rPr>
              <a:t>gewählten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Weg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gehen</a:t>
            </a:r>
            <a:r>
              <a:rPr lang="en-US" sz="2000" i="1" dirty="0" smtClean="0">
                <a:latin typeface="Times New Roman" pitchFamily="18" charset="0"/>
                <a:cs typeface="Times New Roman" pitchFamily="18" charset="0"/>
              </a:rPr>
              <a:t>.</a:t>
            </a:r>
          </a:p>
          <a:p>
            <a:pPr algn="ctr"/>
            <a:r>
              <a:rPr lang="ru-RU" sz="2000" dirty="0" smtClean="0">
                <a:latin typeface="Times New Roman" pitchFamily="18" charset="0"/>
                <a:cs typeface="Times New Roman" pitchFamily="18" charset="0"/>
              </a:rPr>
              <a:t>Как </a:t>
            </a:r>
            <a:r>
              <a:rPr lang="ru-RU" sz="2000" i="1" dirty="0" smtClean="0">
                <a:latin typeface="Times New Roman" pitchFamily="18" charset="0"/>
                <a:cs typeface="Times New Roman" pitchFamily="18" charset="0"/>
              </a:rPr>
              <a:t>бы</a:t>
            </a:r>
            <a:r>
              <a:rPr lang="ru-RU" sz="2000" dirty="0" smtClean="0">
                <a:latin typeface="Times New Roman" pitchFamily="18" charset="0"/>
                <a:cs typeface="Times New Roman" pitchFamily="18" charset="0"/>
              </a:rPr>
              <a:t> то </a:t>
            </a:r>
            <a:r>
              <a:rPr lang="ru-RU" sz="2000" i="1" dirty="0" smtClean="0">
                <a:latin typeface="Times New Roman" pitchFamily="18" charset="0"/>
                <a:cs typeface="Times New Roman" pitchFamily="18" charset="0"/>
              </a:rPr>
              <a:t>ни</a:t>
            </a:r>
            <a:r>
              <a:rPr lang="ru-RU" sz="2000" dirty="0" smtClean="0">
                <a:latin typeface="Times New Roman" pitchFamily="18" charset="0"/>
                <a:cs typeface="Times New Roman" pitchFamily="18" charset="0"/>
              </a:rPr>
              <a:t> было, мы должны идти по избранному пути.</a:t>
            </a:r>
          </a:p>
          <a:p>
            <a:pPr algn="ctr"/>
            <a:endParaRPr lang="ru-RU" sz="1100" dirty="0" smtClean="0">
              <a:latin typeface="Times New Roman" pitchFamily="18" charset="0"/>
              <a:cs typeface="Times New Roman" pitchFamily="18" charset="0"/>
            </a:endParaRPr>
          </a:p>
          <a:p>
            <a:pPr algn="ctr"/>
            <a:r>
              <a:rPr lang="en-US" sz="2000" b="1" i="1" dirty="0" err="1" smtClean="0">
                <a:latin typeface="Times New Roman" pitchFamily="18" charset="0"/>
                <a:cs typeface="Times New Roman" pitchFamily="18" charset="0"/>
              </a:rPr>
              <a:t>Wie</a:t>
            </a:r>
            <a:r>
              <a:rPr lang="en-US" sz="2000" b="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schwer</a:t>
            </a:r>
            <a:r>
              <a:rPr lang="en-US" sz="2000" i="1" dirty="0" smtClean="0">
                <a:latin typeface="Times New Roman" pitchFamily="18" charset="0"/>
                <a:cs typeface="Times New Roman" pitchFamily="18" charset="0"/>
              </a:rPr>
              <a:t> die </a:t>
            </a:r>
            <a:r>
              <a:rPr lang="en-US" sz="2000" i="1" dirty="0" err="1" smtClean="0">
                <a:latin typeface="Times New Roman" pitchFamily="18" charset="0"/>
                <a:cs typeface="Times New Roman" pitchFamily="18" charset="0"/>
              </a:rPr>
              <a:t>Aufgabe</a:t>
            </a:r>
            <a:r>
              <a:rPr lang="en-US" sz="2000" i="1" dirty="0" smtClean="0">
                <a:latin typeface="Times New Roman" pitchFamily="18" charset="0"/>
                <a:cs typeface="Times New Roman" pitchFamily="18" charset="0"/>
              </a:rPr>
              <a:t> </a:t>
            </a:r>
            <a:r>
              <a:rPr lang="en-US" sz="2000" b="1" i="1" dirty="0" err="1" smtClean="0">
                <a:latin typeface="Times New Roman" pitchFamily="18" charset="0"/>
                <a:cs typeface="Times New Roman" pitchFamily="18" charset="0"/>
              </a:rPr>
              <a:t>auch</a:t>
            </a:r>
            <a:r>
              <a:rPr lang="en-US" sz="2000" i="1"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sei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ist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wir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werden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lösen</a:t>
            </a:r>
            <a:r>
              <a:rPr lang="en-US" sz="2000" dirty="0" smtClean="0">
                <a:latin typeface="Times New Roman" pitchFamily="18" charset="0"/>
                <a:cs typeface="Times New Roman" pitchFamily="18" charset="0"/>
              </a:rPr>
              <a:t>.</a:t>
            </a:r>
          </a:p>
          <a:p>
            <a:pPr algn="ctr"/>
            <a:r>
              <a:rPr lang="ru-RU" sz="2000" dirty="0" smtClean="0">
                <a:latin typeface="Times New Roman" pitchFamily="18" charset="0"/>
                <a:cs typeface="Times New Roman" pitchFamily="18" charset="0"/>
              </a:rPr>
              <a:t>Как </a:t>
            </a:r>
            <a:r>
              <a:rPr lang="ru-RU" sz="2000" i="1" dirty="0" smtClean="0">
                <a:latin typeface="Times New Roman" pitchFamily="18" charset="0"/>
                <a:cs typeface="Times New Roman" pitchFamily="18" charset="0"/>
              </a:rPr>
              <a:t>бы</a:t>
            </a:r>
            <a:r>
              <a:rPr lang="ru-RU" sz="2000" dirty="0" smtClean="0">
                <a:latin typeface="Times New Roman" pitchFamily="18" charset="0"/>
                <a:cs typeface="Times New Roman" pitchFamily="18" charset="0"/>
              </a:rPr>
              <a:t> трудна </a:t>
            </a:r>
            <a:r>
              <a:rPr lang="ru-RU" sz="2000" i="1" dirty="0" smtClean="0">
                <a:latin typeface="Times New Roman" pitchFamily="18" charset="0"/>
                <a:cs typeface="Times New Roman" pitchFamily="18" charset="0"/>
              </a:rPr>
              <a:t>ни</a:t>
            </a:r>
            <a:r>
              <a:rPr lang="ru-RU" sz="2000" dirty="0" smtClean="0">
                <a:latin typeface="Times New Roman" pitchFamily="18" charset="0"/>
                <a:cs typeface="Times New Roman" pitchFamily="18" charset="0"/>
              </a:rPr>
              <a:t> была задача, мы ее решим.</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188640"/>
            <a:ext cx="6840760" cy="1200329"/>
          </a:xfrm>
          <a:prstGeom prst="rect">
            <a:avLst/>
          </a:prstGeom>
          <a:noFill/>
        </p:spPr>
        <p:txBody>
          <a:bodyPr wrap="square" rtlCol="0">
            <a:spAutoFit/>
          </a:bodyPr>
          <a:lstStyle/>
          <a:p>
            <a:pPr algn="ctr"/>
            <a:r>
              <a:rPr lang="ru-RU" sz="3600" b="1" dirty="0" smtClean="0">
                <a:solidFill>
                  <a:srgbClr val="FF0000"/>
                </a:solidFill>
                <a:latin typeface="Times New Roman" pitchFamily="18" charset="0"/>
                <a:cs typeface="Times New Roman" pitchFamily="18" charset="0"/>
              </a:rPr>
              <a:t>Порядок перевода придаточных предложений</a:t>
            </a:r>
          </a:p>
        </p:txBody>
      </p:sp>
      <p:sp>
        <p:nvSpPr>
          <p:cNvPr id="4" name="TextBox 3"/>
          <p:cNvSpPr txBox="1"/>
          <p:nvPr/>
        </p:nvSpPr>
        <p:spPr>
          <a:xfrm>
            <a:off x="755576" y="1772816"/>
            <a:ext cx="8136904" cy="1938992"/>
          </a:xfrm>
          <a:prstGeom prst="rect">
            <a:avLst/>
          </a:prstGeom>
          <a:noFill/>
        </p:spPr>
        <p:txBody>
          <a:bodyPr wrap="square" rtlCol="0">
            <a:spAutoFit/>
          </a:bodyPr>
          <a:lstStyle/>
          <a:p>
            <a:pPr marL="342900" indent="-342900">
              <a:buAutoNum type="arabicPeriod"/>
            </a:pPr>
            <a:r>
              <a:rPr lang="ru-RU" sz="3000" dirty="0" smtClean="0">
                <a:solidFill>
                  <a:srgbClr val="008A3E"/>
                </a:solidFill>
                <a:latin typeface="Times New Roman" pitchFamily="18" charset="0"/>
                <a:cs typeface="Times New Roman" pitchFamily="18" charset="0"/>
              </a:rPr>
              <a:t>Сначала переводится </a:t>
            </a:r>
            <a:r>
              <a:rPr lang="ru-RU" sz="3000" dirty="0" smtClean="0">
                <a:solidFill>
                  <a:srgbClr val="008A3E"/>
                </a:solidFill>
                <a:latin typeface="Times New Roman" pitchFamily="18" charset="0"/>
                <a:cs typeface="Times New Roman" pitchFamily="18" charset="0"/>
              </a:rPr>
              <a:t>союз</a:t>
            </a:r>
            <a:endParaRPr lang="ru-RU" sz="3000" dirty="0" smtClean="0">
              <a:solidFill>
                <a:srgbClr val="008A3E"/>
              </a:solidFill>
              <a:latin typeface="Times New Roman" pitchFamily="18" charset="0"/>
              <a:cs typeface="Times New Roman" pitchFamily="18" charset="0"/>
            </a:endParaRPr>
          </a:p>
          <a:p>
            <a:pPr marL="342900" indent="-342900">
              <a:buAutoNum type="arabicPeriod"/>
            </a:pPr>
            <a:r>
              <a:rPr lang="ru-RU" sz="3000" dirty="0" smtClean="0">
                <a:solidFill>
                  <a:srgbClr val="008A3E"/>
                </a:solidFill>
                <a:latin typeface="Times New Roman" pitchFamily="18" charset="0"/>
                <a:cs typeface="Times New Roman" pitchFamily="18" charset="0"/>
              </a:rPr>
              <a:t>Потом подлежащее или группа подлежащего</a:t>
            </a:r>
          </a:p>
          <a:p>
            <a:pPr marL="342900" indent="-342900">
              <a:buAutoNum type="arabicPeriod"/>
            </a:pPr>
            <a:r>
              <a:rPr lang="ru-RU" sz="3000" dirty="0" smtClean="0">
                <a:solidFill>
                  <a:srgbClr val="008A3E"/>
                </a:solidFill>
                <a:latin typeface="Times New Roman" pitchFamily="18" charset="0"/>
                <a:cs typeface="Times New Roman" pitchFamily="18" charset="0"/>
              </a:rPr>
              <a:t>Затем сказуемое</a:t>
            </a:r>
          </a:p>
          <a:p>
            <a:pPr marL="342900" indent="-342900">
              <a:buAutoNum type="arabicPeriod"/>
            </a:pPr>
            <a:r>
              <a:rPr lang="ru-RU" sz="3000" dirty="0" smtClean="0">
                <a:solidFill>
                  <a:srgbClr val="008A3E"/>
                </a:solidFill>
                <a:latin typeface="Times New Roman" pitchFamily="18" charset="0"/>
                <a:cs typeface="Times New Roman" pitchFamily="18" charset="0"/>
              </a:rPr>
              <a:t>Другие члены предложения</a:t>
            </a:r>
            <a:endParaRPr lang="ru-RU" sz="3000" dirty="0">
              <a:solidFill>
                <a:srgbClr val="008A3E"/>
              </a:solidFill>
              <a:latin typeface="Times New Roman" pitchFamily="18" charset="0"/>
              <a:cs typeface="Times New Roman" pitchFamily="18" charset="0"/>
            </a:endParaRPr>
          </a:p>
        </p:txBody>
      </p:sp>
      <p:sp>
        <p:nvSpPr>
          <p:cNvPr id="5" name="Прямоугольник 4"/>
          <p:cNvSpPr/>
          <p:nvPr/>
        </p:nvSpPr>
        <p:spPr>
          <a:xfrm>
            <a:off x="395536" y="4149080"/>
            <a:ext cx="8424936" cy="1200329"/>
          </a:xfrm>
          <a:prstGeom prst="rect">
            <a:avLst/>
          </a:prstGeom>
        </p:spPr>
        <p:txBody>
          <a:bodyPr wrap="square">
            <a:spAutoFit/>
          </a:bodyPr>
          <a:lstStyle/>
          <a:p>
            <a:pPr algn="ctr"/>
            <a:r>
              <a:rPr lang="en-US" sz="2400" b="1" i="1" dirty="0" err="1" smtClean="0">
                <a:latin typeface="Times New Roman" pitchFamily="18" charset="0"/>
                <a:cs typeface="Times New Roman" pitchFamily="18" charset="0"/>
              </a:rPr>
              <a:t>Trotzdem</a:t>
            </a:r>
            <a:r>
              <a:rPr lang="en-US" sz="2400" b="1" i="1"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die </a:t>
            </a:r>
            <a:r>
              <a:rPr lang="en-US" sz="2400" i="1" dirty="0" err="1" smtClean="0">
                <a:latin typeface="Times New Roman" pitchFamily="18" charset="0"/>
                <a:cs typeface="Times New Roman" pitchFamily="18" charset="0"/>
              </a:rPr>
              <a:t>Aufgabe</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sehr</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schwer</a:t>
            </a:r>
            <a:r>
              <a:rPr lang="en-US" sz="2400" i="1" dirty="0" smtClean="0">
                <a:latin typeface="Times New Roman" pitchFamily="18" charset="0"/>
                <a:cs typeface="Times New Roman" pitchFamily="18" charset="0"/>
              </a:rPr>
              <a:t> war, </a:t>
            </a:r>
            <a:r>
              <a:rPr lang="en-US" sz="2400" i="1" dirty="0" err="1" smtClean="0">
                <a:latin typeface="Times New Roman" pitchFamily="18" charset="0"/>
                <a:cs typeface="Times New Roman" pitchFamily="18" charset="0"/>
              </a:rPr>
              <a:t>haben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wir</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sie</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doch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gelöst</a:t>
            </a:r>
            <a:r>
              <a:rPr lang="ru-RU" sz="2400" i="1" dirty="0" smtClean="0">
                <a:latin typeface="Times New Roman" pitchFamily="18" charset="0"/>
                <a:cs typeface="Times New Roman" pitchFamily="18" charset="0"/>
              </a:rPr>
              <a:t>.</a:t>
            </a:r>
          </a:p>
          <a:p>
            <a:pPr algn="ctr"/>
            <a:r>
              <a:rPr lang="ru-RU" sz="2400" i="1"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Несмотря на то, что задача была трудной, мы всё же её решили.</a:t>
            </a:r>
            <a:endParaRPr lang="ru-RU"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206</TotalTime>
  <Words>1627</Words>
  <Application>Microsoft Office PowerPoint</Application>
  <PresentationFormat>Экран (4:3)</PresentationFormat>
  <Paragraphs>187</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Трек</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Svetlana</cp:lastModifiedBy>
  <cp:revision>28</cp:revision>
  <dcterms:modified xsi:type="dcterms:W3CDTF">2022-03-26T13:05:05Z</dcterms:modified>
</cp:coreProperties>
</file>