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sldIdLst>
    <p:sldId id="256" r:id="rId2"/>
    <p:sldId id="277" r:id="rId3"/>
    <p:sldId id="278" r:id="rId4"/>
    <p:sldId id="257" r:id="rId5"/>
    <p:sldId id="276" r:id="rId6"/>
    <p:sldId id="262" r:id="rId7"/>
    <p:sldId id="264" r:id="rId8"/>
    <p:sldId id="265" r:id="rId9"/>
    <p:sldId id="267" r:id="rId10"/>
    <p:sldId id="268" r:id="rId11"/>
    <p:sldId id="266" r:id="rId12"/>
    <p:sldId id="279" r:id="rId13"/>
    <p:sldId id="281" r:id="rId14"/>
    <p:sldId id="272" r:id="rId1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747" autoAdjust="0"/>
  </p:normalViewPr>
  <p:slideViewPr>
    <p:cSldViewPr>
      <p:cViewPr>
        <p:scale>
          <a:sx n="60" d="100"/>
          <a:sy n="60" d="100"/>
        </p:scale>
        <p:origin x="-1656" y="-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37D87-1BAD-4826-8A7B-55B378631258}" type="datetimeFigureOut">
              <a:rPr lang="en-US"/>
              <a:pPr>
                <a:defRPr/>
              </a:pPr>
              <a:t>11/26/2021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D878D-984B-4388-9AA7-3A99A6DC0E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E48A3-2446-4D23-A4AB-7EA32B95EC2B}" type="datetimeFigureOut">
              <a:rPr lang="en-US"/>
              <a:pPr>
                <a:defRPr/>
              </a:pPr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79054A-C3F7-46AC-B1EF-CF263763B2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43DF90-9BE1-4193-8A20-D9A3D0199B5E}" type="datetimeFigureOut">
              <a:rPr lang="en-US"/>
              <a:pPr>
                <a:defRPr/>
              </a:pPr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7CE64-55A0-431F-B120-1465FEAC66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DA0EC-870B-4D72-AE0D-098C64417464}" type="datetimeFigureOut">
              <a:rPr lang="en-US"/>
              <a:pPr>
                <a:defRPr/>
              </a:pPr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25BF8C-DDF7-4FC0-BE1E-C95765DD83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A09D9-B8D5-4328-9107-1641CBC31C5E}" type="datetimeFigureOut">
              <a:rPr lang="en-US"/>
              <a:pPr>
                <a:defRPr/>
              </a:pPr>
              <a:t>11/26/2021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392DA3-A408-4EE1-84C8-B402AA3A4A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E9740-AEE6-4DE1-B7DD-42DA7DF72ED8}" type="datetimeFigureOut">
              <a:rPr lang="en-US"/>
              <a:pPr>
                <a:defRPr/>
              </a:pPr>
              <a:t>11/26/2021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5605E-BEF1-4F69-83CD-287242A0EB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2DABF6-CEE1-4F7F-A659-12C21488E913}" type="datetimeFigureOut">
              <a:rPr lang="en-US"/>
              <a:pPr>
                <a:defRPr/>
              </a:pPr>
              <a:t>11/26/2021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841C7-AD3E-476D-820F-EE5FE8F5BE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EACF8-E018-4BDB-888D-446D680A36AA}" type="datetimeFigureOut">
              <a:rPr lang="en-US"/>
              <a:pPr>
                <a:defRPr/>
              </a:pPr>
              <a:t>11/26/2021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A2957-D13F-4118-8DF9-E0D3E433B9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08C3A-9CBB-4591-995E-D7FA4D9F6A07}" type="datetimeFigureOut">
              <a:rPr lang="en-US"/>
              <a:pPr>
                <a:defRPr/>
              </a:pPr>
              <a:t>11/26/2021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D663FF-7A1A-469D-B35C-8C8FFC5A6D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276CC-BBCF-40DE-98DD-6D63DCD929A7}" type="datetimeFigureOut">
              <a:rPr lang="en-US"/>
              <a:pPr>
                <a:defRPr/>
              </a:pPr>
              <a:t>11/26/2021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98441-D9C5-442C-A923-8DC9BDC97D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D4B236-E62C-423B-8FB8-D9C452F113F8}" type="datetimeFigureOut">
              <a:rPr lang="en-US"/>
              <a:pPr>
                <a:defRPr/>
              </a:pPr>
              <a:t>11/26/2021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52301-1053-4DC5-B3EA-24062BA5DC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34BAB85-D080-4A5E-B0CF-0C2B39BFBEC3}" type="datetimeFigureOut">
              <a:rPr lang="en-US"/>
              <a:pPr>
                <a:defRPr/>
              </a:pPr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DD5F67E-51BA-4607-81AD-527514688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39" r:id="rId2"/>
    <p:sldLayoutId id="2147483841" r:id="rId3"/>
    <p:sldLayoutId id="2147483838" r:id="rId4"/>
    <p:sldLayoutId id="2147483837" r:id="rId5"/>
    <p:sldLayoutId id="2147483836" r:id="rId6"/>
    <p:sldLayoutId id="2147483835" r:id="rId7"/>
    <p:sldLayoutId id="2147483834" r:id="rId8"/>
    <p:sldLayoutId id="2147483842" r:id="rId9"/>
    <p:sldLayoutId id="2147483833" r:id="rId10"/>
    <p:sldLayoutId id="2147483832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f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png"/><Relationship Id="rId9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38800" y="5334000"/>
            <a:ext cx="3300413" cy="990600"/>
          </a:xfrm>
        </p:spPr>
        <p:txBody>
          <a:bodyPr>
            <a:normAutofit lnSpcReduction="10000"/>
          </a:bodyPr>
          <a:lstStyle/>
          <a:p>
            <a:pPr algn="r"/>
            <a:r>
              <a:rPr lang="ru-RU" sz="1600" smtClean="0"/>
              <a:t>Выполнил воспитатель МАДОУ </a:t>
            </a:r>
          </a:p>
          <a:p>
            <a:pPr algn="r"/>
            <a:r>
              <a:rPr lang="ru-RU" sz="1600" smtClean="0"/>
              <a:t>«Детский сад» №322</a:t>
            </a:r>
          </a:p>
          <a:p>
            <a:pPr algn="r"/>
            <a:r>
              <a:rPr lang="ru-RU" sz="1600" smtClean="0"/>
              <a:t>Харитонова О.С.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6800" y="685800"/>
            <a:ext cx="7175351" cy="2209800"/>
          </a:xfrm>
        </p:spPr>
        <p:txBody>
          <a:bodyPr/>
          <a:lstStyle/>
          <a:p>
            <a:pPr marL="18288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800" dirty="0">
                <a:effectLst/>
              </a:rPr>
              <a:t>Использование игрового пособия «Кубик «Здоровый малыш»» для формирования </a:t>
            </a:r>
            <a:r>
              <a:rPr lang="ru-RU" sz="2800" dirty="0" smtClean="0">
                <a:effectLst/>
              </a:rPr>
              <a:t>понятия здорового образа жизни </a:t>
            </a:r>
            <a:r>
              <a:rPr lang="ru-RU" sz="2800" dirty="0">
                <a:effectLst/>
              </a:rPr>
              <a:t>у детей младшего дошкольного возраста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47" y="3212976"/>
            <a:ext cx="4362450" cy="348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828800" y="228600"/>
            <a:ext cx="5637213" cy="882650"/>
          </a:xfrm>
        </p:spPr>
        <p:txBody>
          <a:bodyPr/>
          <a:lstStyle/>
          <a:p>
            <a:pPr algn="ctr"/>
            <a:r>
              <a:rPr lang="ru-RU" sz="2000" b="1" u="sng" dirty="0" smtClean="0">
                <a:solidFill>
                  <a:srgbClr val="990000"/>
                </a:solidFill>
                <a:cs typeface="Arial" charset="0"/>
              </a:rPr>
              <a:t>Знакомство с гигиеной тела</a:t>
            </a: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323528" y="737536"/>
            <a:ext cx="3672408" cy="2462213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«Вымоем куклу»</a:t>
            </a:r>
          </a:p>
          <a:p>
            <a:pPr algn="just"/>
            <a:r>
              <a:rPr lang="ru-RU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культурно-гигиенических навыков при купании.</a:t>
            </a:r>
          </a:p>
          <a:p>
            <a:r>
              <a:rPr lang="ru-RU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ормирование простейших навыков поведения во время купания;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ормирование ценности здорового образа жизни;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ознакомление с частями тела человека;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богащение словарного запаса.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4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9" r="29269" b="4536"/>
          <a:stretch/>
        </p:blipFill>
        <p:spPr>
          <a:xfrm>
            <a:off x="5042002" y="737536"/>
            <a:ext cx="3090633" cy="29788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493" y="3927490"/>
            <a:ext cx="4249653" cy="25414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5" t="33275" r="31894"/>
          <a:stretch/>
        </p:blipFill>
        <p:spPr>
          <a:xfrm>
            <a:off x="611560" y="4061523"/>
            <a:ext cx="3761474" cy="24417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835150" y="260350"/>
            <a:ext cx="5637213" cy="882650"/>
          </a:xfrm>
        </p:spPr>
        <p:txBody>
          <a:bodyPr/>
          <a:lstStyle/>
          <a:p>
            <a:pPr algn="ctr"/>
            <a:r>
              <a:rPr lang="ru-RU" sz="2000" b="1" u="sng" dirty="0" smtClean="0">
                <a:solidFill>
                  <a:srgbClr val="990000"/>
                </a:solidFill>
                <a:cs typeface="Arial" charset="0"/>
              </a:rPr>
              <a:t>Предметы личной гигиены</a:t>
            </a: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219989" y="802696"/>
            <a:ext cx="2940687" cy="2462213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«Волшебный мешочек»</a:t>
            </a:r>
          </a:p>
          <a:p>
            <a:pPr algn="just"/>
            <a:r>
              <a:rPr lang="ru-RU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умения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различать и называть предметы личной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гигиены.</a:t>
            </a:r>
          </a:p>
          <a:p>
            <a:r>
              <a:rPr lang="ru-RU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 важности заботы о собственном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аккуратность, гигиенические навыки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активизировать словарный запас по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7" t="374" r="29305" b="2376"/>
          <a:stretch/>
        </p:blipFill>
        <p:spPr>
          <a:xfrm>
            <a:off x="3192207" y="765175"/>
            <a:ext cx="2893853" cy="26803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0" t="3645" r="23620" b="6514"/>
          <a:stretch/>
        </p:blipFill>
        <p:spPr>
          <a:xfrm>
            <a:off x="6223893" y="4545093"/>
            <a:ext cx="2856972" cy="20239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0" r="16468" b="7094"/>
          <a:stretch/>
        </p:blipFill>
        <p:spPr>
          <a:xfrm>
            <a:off x="3399946" y="3645024"/>
            <a:ext cx="2694179" cy="171020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1" t="13976" r="26902" b="3266"/>
          <a:stretch/>
        </p:blipFill>
        <p:spPr>
          <a:xfrm>
            <a:off x="210688" y="3515984"/>
            <a:ext cx="2959288" cy="3026546"/>
          </a:xfrm>
          <a:prstGeom prst="rect">
            <a:avLst/>
          </a:prstGeom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6258068" y="805412"/>
            <a:ext cx="2822798" cy="2246769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«Кому что нужно»</a:t>
            </a:r>
          </a:p>
          <a:p>
            <a:pPr algn="just"/>
            <a:r>
              <a:rPr lang="ru-RU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упражнять детей в назывании предметов личной гигиены и их применении.</a:t>
            </a:r>
          </a:p>
          <a:p>
            <a:r>
              <a:rPr lang="ru-RU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зрительное внимание и логическое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мышление;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активизировать словарный запас по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4800" y="304800"/>
            <a:ext cx="86106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u="sng" dirty="0" smtClean="0">
                <a:solidFill>
                  <a:schemeClr val="tx2"/>
                </a:solidFill>
                <a:latin typeface="+mn-lt"/>
                <a:cs typeface="+mn-cs"/>
              </a:rPr>
              <a:t>РЕЗУЛЬТАТ</a:t>
            </a:r>
          </a:p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2"/>
                </a:solidFill>
                <a:latin typeface="+mn-lt"/>
                <a:cs typeface="+mn-cs"/>
              </a:rPr>
              <a:t>	</a:t>
            </a:r>
            <a:r>
              <a:rPr lang="ru-RU" dirty="0" smtClean="0">
                <a:solidFill>
                  <a:schemeClr val="tx2"/>
                </a:solidFill>
                <a:latin typeface="+mn-lt"/>
                <a:cs typeface="+mn-cs"/>
              </a:rPr>
              <a:t>Как </a:t>
            </a:r>
            <a:r>
              <a:rPr lang="ru-RU" dirty="0">
                <a:solidFill>
                  <a:schemeClr val="tx2"/>
                </a:solidFill>
                <a:latin typeface="+mn-lt"/>
                <a:cs typeface="+mn-cs"/>
              </a:rPr>
              <a:t>показала практика, игровое пособие «Кубик «Здоровый малыш»» помогает весело и интересно в игровой форме </a:t>
            </a:r>
            <a:r>
              <a:rPr lang="ru-RU" dirty="0" smtClean="0">
                <a:solidFill>
                  <a:schemeClr val="tx2"/>
                </a:solidFill>
                <a:latin typeface="+mn-lt"/>
                <a:cs typeface="+mn-cs"/>
              </a:rPr>
              <a:t>формировать понятие </a:t>
            </a:r>
            <a:r>
              <a:rPr lang="ru-RU" dirty="0" smtClean="0">
                <a:solidFill>
                  <a:schemeClr val="tx2"/>
                </a:solidFill>
                <a:latin typeface="+mn-lt"/>
                <a:cs typeface="+mn-cs"/>
              </a:rPr>
              <a:t>здорового образа жизни </a:t>
            </a:r>
            <a:r>
              <a:rPr lang="ru-RU" dirty="0">
                <a:solidFill>
                  <a:schemeClr val="tx2"/>
                </a:solidFill>
                <a:latin typeface="+mn-lt"/>
                <a:cs typeface="+mn-cs"/>
              </a:rPr>
              <a:t>у дошкольников</a:t>
            </a:r>
            <a:r>
              <a:rPr lang="ru-RU" dirty="0" smtClean="0">
                <a:solidFill>
                  <a:schemeClr val="tx2"/>
                </a:solidFill>
                <a:latin typeface="+mn-lt"/>
                <a:cs typeface="+mn-cs"/>
              </a:rPr>
              <a:t>.</a:t>
            </a:r>
            <a:endParaRPr lang="ru-RU" dirty="0">
              <a:latin typeface="+mn-lt"/>
              <a:cs typeface="+mn-cs"/>
            </a:endParaRPr>
          </a:p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  <a:cs typeface="+mn-cs"/>
              </a:rPr>
              <a:t>	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60"/>
          <a:stretch/>
        </p:blipFill>
        <p:spPr>
          <a:xfrm rot="5400000">
            <a:off x="5001865" y="2917933"/>
            <a:ext cx="4727680" cy="28694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54"/>
          <a:stretch/>
        </p:blipFill>
        <p:spPr>
          <a:xfrm>
            <a:off x="278843" y="2893413"/>
            <a:ext cx="5574127" cy="291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49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0"/>
            <a:ext cx="8964488" cy="6874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</a:pPr>
            <a:r>
              <a:rPr lang="ru-RU" sz="2000" b="1" u="sng" dirty="0" smtClean="0">
                <a:solidFill>
                  <a:schemeClr val="bg2">
                    <a:lumMod val="25000"/>
                  </a:schemeClr>
                </a:solidFill>
              </a:rPr>
              <a:t>Список литературы</a:t>
            </a:r>
            <a:r>
              <a:rPr lang="ru-RU" sz="2000" b="1" u="sng" dirty="0" smtClean="0">
                <a:solidFill>
                  <a:schemeClr val="bg2">
                    <a:lumMod val="25000"/>
                  </a:schemeClr>
                </a:solidFill>
              </a:rPr>
              <a:t>:</a:t>
            </a:r>
            <a:endParaRPr lang="ru-RU" dirty="0" smtClean="0">
              <a:solidFill>
                <a:schemeClr val="tx2"/>
              </a:solidFill>
              <a:latin typeface="+mn-lt"/>
            </a:endParaRPr>
          </a:p>
          <a:p>
            <a:pPr marL="342900" indent="-342900" algn="just">
              <a:lnSpc>
                <a:spcPct val="150000"/>
              </a:lnSpc>
              <a:spcBef>
                <a:spcPct val="20000"/>
              </a:spcBef>
              <a:spcAft>
                <a:spcPts val="300"/>
              </a:spcAft>
              <a:buSzPct val="130000"/>
              <a:buAutoNum type="arabicPeriod"/>
            </a:pPr>
            <a:r>
              <a:rPr lang="ru-RU" dirty="0" smtClean="0">
                <a:solidFill>
                  <a:schemeClr val="tx2"/>
                </a:solidFill>
                <a:latin typeface="+mn-lt"/>
              </a:rPr>
              <a:t>Анохина И.А. Модель формирования у дошкольников культуры здоровья в ДОУ: методические рекомендации/ И.А Анохина - Ульяновск: УИПКПРО, 2008.</a:t>
            </a:r>
          </a:p>
          <a:p>
            <a:pPr marL="342900" indent="-342900" algn="just">
              <a:lnSpc>
                <a:spcPct val="150000"/>
              </a:lnSpc>
              <a:spcBef>
                <a:spcPct val="20000"/>
              </a:spcBef>
              <a:spcAft>
                <a:spcPts val="300"/>
              </a:spcAft>
              <a:buSzPct val="130000"/>
              <a:buAutoNum type="arabicPeriod"/>
            </a:pPr>
            <a:r>
              <a:rPr lang="ru-RU" dirty="0" smtClean="0">
                <a:solidFill>
                  <a:schemeClr val="tx2"/>
                </a:solidFill>
                <a:latin typeface="+mn-lt"/>
              </a:rPr>
              <a:t>Анохина И.А. Приобщение дошкольников к здоровому образу жизни: методические рекомендации/ И.А Анохина - Ульяновск: УИПКПРО, 2007.</a:t>
            </a:r>
          </a:p>
          <a:p>
            <a:pPr marL="342900" indent="-342900" algn="just">
              <a:lnSpc>
                <a:spcPct val="150000"/>
              </a:lnSpc>
              <a:spcBef>
                <a:spcPct val="20000"/>
              </a:spcBef>
              <a:spcAft>
                <a:spcPts val="300"/>
              </a:spcAft>
              <a:buSzPct val="130000"/>
              <a:buAutoNum type="arabicPeriod"/>
            </a:pPr>
            <a:r>
              <a:rPr lang="ru-RU" dirty="0" smtClean="0">
                <a:solidFill>
                  <a:schemeClr val="tx2"/>
                </a:solidFill>
                <a:latin typeface="+mn-lt"/>
              </a:rPr>
              <a:t>Антонов Ю.Е. Здоровый дошкольник: социально-оздоровительная технология XXI века / сост. Ю.Е. Антонов, М.Н. Кузнецова и др. - М.: </a:t>
            </a:r>
            <a:r>
              <a:rPr lang="ru-RU" dirty="0" err="1" smtClean="0">
                <a:solidFill>
                  <a:schemeClr val="tx2"/>
                </a:solidFill>
                <a:latin typeface="+mn-lt"/>
              </a:rPr>
              <a:t>Гардарики</a:t>
            </a:r>
            <a:r>
              <a:rPr lang="ru-RU" dirty="0" smtClean="0">
                <a:solidFill>
                  <a:schemeClr val="tx2"/>
                </a:solidFill>
                <a:latin typeface="+mn-lt"/>
              </a:rPr>
              <a:t>, 2018. </a:t>
            </a:r>
          </a:p>
          <a:p>
            <a:pPr marL="342900" indent="-342900" algn="just">
              <a:lnSpc>
                <a:spcPct val="150000"/>
              </a:lnSpc>
              <a:spcBef>
                <a:spcPct val="20000"/>
              </a:spcBef>
              <a:spcAft>
                <a:spcPts val="300"/>
              </a:spcAft>
              <a:buSzPct val="130000"/>
              <a:buAutoNum type="arabicPeriod"/>
            </a:pPr>
            <a:r>
              <a:rPr lang="ru-RU" dirty="0" smtClean="0">
                <a:solidFill>
                  <a:schemeClr val="tx2"/>
                </a:solidFill>
                <a:latin typeface="+mn-lt"/>
              </a:rPr>
              <a:t>Белкина А.В. Адаптация детей раннего возраста к условиям ДОУ/ А.В. Белкина - </a:t>
            </a:r>
            <a:r>
              <a:rPr lang="ru-RU" dirty="0" err="1" smtClean="0">
                <a:solidFill>
                  <a:schemeClr val="tx2"/>
                </a:solidFill>
                <a:latin typeface="+mn-lt"/>
              </a:rPr>
              <a:t>Воронеж.:ТЦ</a:t>
            </a:r>
            <a:r>
              <a:rPr lang="ru-RU" dirty="0" smtClean="0">
                <a:solidFill>
                  <a:schemeClr val="tx2"/>
                </a:solidFill>
                <a:latin typeface="+mn-lt"/>
              </a:rPr>
              <a:t> «Учитель», 2004.</a:t>
            </a:r>
          </a:p>
          <a:p>
            <a:pPr marL="342900" indent="-342900" algn="just">
              <a:lnSpc>
                <a:spcPct val="150000"/>
              </a:lnSpc>
              <a:spcBef>
                <a:spcPct val="20000"/>
              </a:spcBef>
              <a:spcAft>
                <a:spcPts val="300"/>
              </a:spcAft>
              <a:buSzPct val="130000"/>
              <a:buAutoNum type="arabicPeriod"/>
            </a:pPr>
            <a:r>
              <a:rPr lang="ru-RU" dirty="0" err="1" smtClean="0">
                <a:solidFill>
                  <a:schemeClr val="tx2"/>
                </a:solidFill>
                <a:latin typeface="+mn-lt"/>
              </a:rPr>
              <a:t>Богина</a:t>
            </a:r>
            <a:r>
              <a:rPr lang="ru-RU" dirty="0" smtClean="0">
                <a:solidFill>
                  <a:schemeClr val="tx2"/>
                </a:solidFill>
                <a:latin typeface="+mn-lt"/>
              </a:rPr>
              <a:t> Т.Л. Охрана здоровья детей в дошкольных учреждениях. Методическое пособие. - М.: Мозаика - Синтез, 2015. </a:t>
            </a:r>
            <a:endParaRPr lang="ru-RU" dirty="0" smtClean="0">
              <a:solidFill>
                <a:schemeClr val="tx2"/>
              </a:solidFill>
              <a:latin typeface="+mn-lt"/>
            </a:endParaRPr>
          </a:p>
          <a:p>
            <a:pPr marL="342900" indent="-342900" algn="just">
              <a:lnSpc>
                <a:spcPct val="150000"/>
              </a:lnSpc>
              <a:spcBef>
                <a:spcPct val="20000"/>
              </a:spcBef>
              <a:spcAft>
                <a:spcPts val="300"/>
              </a:spcAft>
              <a:buSzPct val="130000"/>
              <a:buFontTx/>
              <a:buAutoNum type="arabicPeriod"/>
            </a:pPr>
            <a:r>
              <a:rPr lang="ru-RU" dirty="0" err="1">
                <a:solidFill>
                  <a:schemeClr val="tx2"/>
                </a:solidFill>
              </a:rPr>
              <a:t>Галигузова</a:t>
            </a:r>
            <a:r>
              <a:rPr lang="ru-RU" dirty="0">
                <a:solidFill>
                  <a:schemeClr val="tx2"/>
                </a:solidFill>
              </a:rPr>
              <a:t> Н.Л., Голубева Г.Л., </a:t>
            </a:r>
            <a:r>
              <a:rPr lang="ru-RU" dirty="0" err="1">
                <a:solidFill>
                  <a:schemeClr val="tx2"/>
                </a:solidFill>
              </a:rPr>
              <a:t>Гризик</a:t>
            </a:r>
            <a:r>
              <a:rPr lang="ru-RU" dirty="0">
                <a:solidFill>
                  <a:schemeClr val="tx2"/>
                </a:solidFill>
              </a:rPr>
              <a:t> Т.И. и др. Воспитание и развитие детей от 2 до 3 лет: метод. пособие для педагогов </a:t>
            </a:r>
            <a:r>
              <a:rPr lang="ru-RU" dirty="0" err="1">
                <a:solidFill>
                  <a:schemeClr val="tx2"/>
                </a:solidFill>
              </a:rPr>
              <a:t>дошк</a:t>
            </a:r>
            <a:r>
              <a:rPr lang="ru-RU" dirty="0">
                <a:solidFill>
                  <a:schemeClr val="tx2"/>
                </a:solidFill>
              </a:rPr>
              <a:t>. </a:t>
            </a:r>
            <a:r>
              <a:rPr lang="ru-RU" dirty="0" err="1">
                <a:solidFill>
                  <a:schemeClr val="tx2"/>
                </a:solidFill>
              </a:rPr>
              <a:t>образоват</a:t>
            </a:r>
            <a:r>
              <a:rPr lang="ru-RU" dirty="0">
                <a:solidFill>
                  <a:schemeClr val="tx2"/>
                </a:solidFill>
              </a:rPr>
              <a:t>. учреждений / (</a:t>
            </a:r>
            <a:r>
              <a:rPr lang="ru-RU" dirty="0" err="1">
                <a:solidFill>
                  <a:schemeClr val="tx2"/>
                </a:solidFill>
              </a:rPr>
              <a:t>Галигузова</a:t>
            </a:r>
            <a:r>
              <a:rPr lang="ru-RU" dirty="0">
                <a:solidFill>
                  <a:schemeClr val="tx2"/>
                </a:solidFill>
              </a:rPr>
              <a:t> Н.Л., Голубева Г.Л., </a:t>
            </a:r>
            <a:r>
              <a:rPr lang="ru-RU" dirty="0" err="1">
                <a:solidFill>
                  <a:schemeClr val="tx2"/>
                </a:solidFill>
              </a:rPr>
              <a:t>Гризик</a:t>
            </a:r>
            <a:r>
              <a:rPr lang="ru-RU" dirty="0">
                <a:solidFill>
                  <a:schemeClr val="tx2"/>
                </a:solidFill>
              </a:rPr>
              <a:t> Т.И. и др.). – М.: Просвещение, 2007</a:t>
            </a:r>
            <a:r>
              <a:rPr lang="ru-RU" dirty="0" smtClean="0">
                <a:solidFill>
                  <a:schemeClr val="tx2"/>
                </a:solidFill>
              </a:rPr>
              <a:t>.</a:t>
            </a:r>
            <a:endParaRPr lang="ru-RU" dirty="0" smtClean="0">
              <a:solidFill>
                <a:schemeClr val="tx2"/>
              </a:solidFill>
              <a:latin typeface="+mn-lt"/>
            </a:endParaRPr>
          </a:p>
          <a:p>
            <a:pPr marL="342900" indent="-342900" algn="just">
              <a:lnSpc>
                <a:spcPct val="150000"/>
              </a:lnSpc>
              <a:spcBef>
                <a:spcPct val="20000"/>
              </a:spcBef>
              <a:spcAft>
                <a:spcPts val="300"/>
              </a:spcAft>
              <a:buSzPct val="130000"/>
              <a:buAutoNum type="arabicPeriod"/>
            </a:pPr>
            <a:endParaRPr lang="ru-RU" dirty="0" smtClean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0616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14438" y="928688"/>
            <a:ext cx="7000875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defRPr/>
            </a:pPr>
            <a:r>
              <a:rPr lang="ru-RU" sz="3200" b="1" u="sng" dirty="0">
                <a:solidFill>
                  <a:schemeClr val="tx2"/>
                </a:solidFill>
                <a:latin typeface="+mn-lt"/>
                <a:cs typeface="+mn-cs"/>
              </a:rPr>
              <a:t>СПАСИБО ЗА ВНИМАНИЕ!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44823"/>
            <a:ext cx="8067675" cy="4314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sz="quarter" idx="4294967295"/>
          </p:nvPr>
        </p:nvSpPr>
        <p:spPr bwMode="auto">
          <a:xfrm>
            <a:off x="4067175" y="333375"/>
            <a:ext cx="4835525" cy="1295400"/>
          </a:xfrm>
          <a:noFill/>
        </p:spPr>
        <p:txBody>
          <a:bodyPr wrap="square" numCol="1" anchor="ctr" compatLnSpc="1">
            <a:prstTxWarp prst="textNoShape">
              <a:avLst/>
            </a:prstTxWarp>
          </a:bodyPr>
          <a:lstStyle/>
          <a:p>
            <a:pPr algn="ctr">
              <a:buFont typeface="Georgia" pitchFamily="18" charset="0"/>
              <a:buNone/>
            </a:pPr>
            <a:r>
              <a:rPr lang="ru-RU" altLang="ru-RU" sz="3100" b="0" smtClean="0">
                <a:solidFill>
                  <a:srgbClr val="006600"/>
                </a:solidFill>
                <a:effectLst/>
                <a:latin typeface="Times New Roman" pitchFamily="18" charset="0"/>
              </a:rPr>
              <a:t>Актуальность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211960" y="2420888"/>
            <a:ext cx="4608512" cy="5040312"/>
          </a:xfrm>
        </p:spPr>
        <p:txBody>
          <a:bodyPr/>
          <a:lstStyle/>
          <a:p>
            <a:pPr algn="ctr"/>
            <a:r>
              <a:rPr lang="ru-RU" altLang="ru-RU" sz="1800" b="1" dirty="0" smtClean="0">
                <a:solidFill>
                  <a:schemeClr val="tx1"/>
                </a:solidFill>
                <a:latin typeface="Times New Roman" pitchFamily="18" charset="0"/>
              </a:rPr>
              <a:t>Увеличение количества детей с ослабленным здоровьем;</a:t>
            </a:r>
          </a:p>
          <a:p>
            <a:pPr algn="ctr"/>
            <a:r>
              <a:rPr lang="ru-RU" altLang="ru-RU" sz="1800" b="1" dirty="0" smtClean="0">
                <a:solidFill>
                  <a:schemeClr val="tx1"/>
                </a:solidFill>
                <a:latin typeface="Times New Roman" pitchFamily="18" charset="0"/>
              </a:rPr>
              <a:t>Актуальность определена в Законе «Об образовании» (подраздел 2, ст.1, ч.1); </a:t>
            </a:r>
          </a:p>
          <a:p>
            <a:pPr algn="ctr"/>
            <a:r>
              <a:rPr lang="ru-RU" altLang="ru-RU" sz="1800" b="1" dirty="0" smtClean="0">
                <a:solidFill>
                  <a:schemeClr val="tx1"/>
                </a:solidFill>
                <a:latin typeface="Times New Roman" pitchFamily="18" charset="0"/>
              </a:rPr>
              <a:t>Задача №1 ФГОС  ДО – охрана и укрепление физического и психического здоровья детей, в том числе их благополучия;</a:t>
            </a:r>
          </a:p>
          <a:p>
            <a:endParaRPr lang="ru-RU" altLang="ru-RU" sz="1800" b="1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endParaRPr lang="ru-RU" altLang="ru-RU" sz="1800" dirty="0" smtClean="0">
              <a:solidFill>
                <a:schemeClr val="tx1"/>
              </a:solidFill>
            </a:endParaRPr>
          </a:p>
          <a:p>
            <a:endParaRPr lang="ru-RU" altLang="ru-RU" dirty="0" smtClean="0"/>
          </a:p>
        </p:txBody>
      </p:sp>
      <p:pic>
        <p:nvPicPr>
          <p:cNvPr id="33797" name="Picture 5" descr="IMG_9728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3716338"/>
            <a:ext cx="3816350" cy="2862262"/>
          </a:xfrm>
        </p:spPr>
      </p:pic>
      <p:pic>
        <p:nvPicPr>
          <p:cNvPr id="33798" name="Picture 6" descr="IMG_974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404813"/>
            <a:ext cx="3816350" cy="28622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718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611188" y="115888"/>
            <a:ext cx="8064500" cy="1152525"/>
          </a:xfrm>
        </p:spPr>
        <p:txBody>
          <a:bodyPr wrap="square" numCol="1" anchor="ctr" compatLnSpc="1">
            <a:prstTxWarp prst="textNoShape">
              <a:avLst/>
            </a:prstTxWarp>
            <a:normAutofit/>
          </a:bodyPr>
          <a:lstStyle/>
          <a:p>
            <a:pPr algn="ctr">
              <a:buFont typeface="Georgia" pitchFamily="18" charset="0"/>
              <a:buNone/>
            </a:pPr>
            <a:r>
              <a:rPr lang="ru-RU" sz="2100" b="0" dirty="0" smtClean="0">
                <a:solidFill>
                  <a:schemeClr val="tx1"/>
                </a:solidFill>
                <a:effectLst/>
              </a:rPr>
              <a:t>Весной </a:t>
            </a:r>
            <a:r>
              <a:rPr lang="ru-RU" sz="2100" b="0" dirty="0" smtClean="0">
                <a:solidFill>
                  <a:schemeClr val="tx1"/>
                </a:solidFill>
                <a:effectLst/>
              </a:rPr>
              <a:t>2021 </a:t>
            </a:r>
            <a:r>
              <a:rPr lang="ru-RU" sz="2100" b="0" dirty="0" smtClean="0">
                <a:solidFill>
                  <a:schemeClr val="tx1"/>
                </a:solidFill>
                <a:effectLst/>
              </a:rPr>
              <a:t>года родители учреждения принимали участие в опросе по сохранению здоровья детей.</a:t>
            </a:r>
            <a:r>
              <a:rPr lang="ru-RU" sz="1700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1700" dirty="0" smtClean="0">
                <a:solidFill>
                  <a:schemeClr val="tx1"/>
                </a:solidFill>
                <a:effectLst/>
              </a:rPr>
            </a:br>
            <a:endParaRPr lang="ru-RU" sz="1700" dirty="0" smtClean="0"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34819" name="Содержимое 5"/>
          <p:cNvGraphicFramePr>
            <a:graphicFrameLocks noGrp="1"/>
          </p:cNvGraphicFramePr>
          <p:nvPr>
            <p:ph idx="4294967295"/>
          </p:nvPr>
        </p:nvGraphicFramePr>
        <p:xfrm>
          <a:off x="323850" y="1052513"/>
          <a:ext cx="4173538" cy="224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r:id="rId3" imgW="4170025" imgH="2249619" progId="Excel.Chart.8">
                  <p:embed/>
                </p:oleObj>
              </mc:Choice>
              <mc:Fallback>
                <p:oleObj r:id="rId3" imgW="4170025" imgH="2249619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1052513"/>
                        <a:ext cx="4173538" cy="2244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20" name="Содержимое 5"/>
          <p:cNvGraphicFramePr>
            <a:graphicFrameLocks/>
          </p:cNvGraphicFramePr>
          <p:nvPr/>
        </p:nvGraphicFramePr>
        <p:xfrm>
          <a:off x="4356100" y="1052513"/>
          <a:ext cx="3887788" cy="210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r:id="rId5" imgW="3883489" imgH="2103302" progId="Excel.Chart.8">
                  <p:embed/>
                </p:oleObj>
              </mc:Choice>
              <mc:Fallback>
                <p:oleObj r:id="rId5" imgW="3883489" imgH="2103302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100" y="1052513"/>
                        <a:ext cx="3887788" cy="2101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21" name="Содержимое 5"/>
          <p:cNvGraphicFramePr>
            <a:graphicFrameLocks/>
          </p:cNvGraphicFramePr>
          <p:nvPr/>
        </p:nvGraphicFramePr>
        <p:xfrm>
          <a:off x="900113" y="3141663"/>
          <a:ext cx="5888037" cy="331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r:id="rId7" imgW="5883150" imgH="3316511" progId="Excel.Chart.8">
                  <p:embed/>
                </p:oleObj>
              </mc:Choice>
              <mc:Fallback>
                <p:oleObj r:id="rId7" imgW="5883150" imgH="3316511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3141663"/>
                        <a:ext cx="5888037" cy="3316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822" name="Picture 2" descr="C:\Users\Lesia\Downloads\Screenshot_20211012-115757_Yandex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854825" y="3068638"/>
            <a:ext cx="2289175" cy="362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717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Подзаголовок 1"/>
          <p:cNvSpPr>
            <a:spLocks noGrp="1"/>
          </p:cNvSpPr>
          <p:nvPr>
            <p:ph type="subTitle" idx="1"/>
          </p:nvPr>
        </p:nvSpPr>
        <p:spPr>
          <a:xfrm>
            <a:off x="533400" y="304800"/>
            <a:ext cx="8153400" cy="5356448"/>
          </a:xfrm>
        </p:spPr>
        <p:txBody>
          <a:bodyPr>
            <a:normAutofit fontScale="77500" lnSpcReduction="20000"/>
          </a:bodyPr>
          <a:lstStyle/>
          <a:p>
            <a:pPr algn="just">
              <a:lnSpc>
                <a:spcPct val="150000"/>
              </a:lnSpc>
            </a:pPr>
            <a:r>
              <a:rPr lang="ru-RU" sz="2400" b="1" u="sng" dirty="0" smtClean="0"/>
              <a:t>Цель:</a:t>
            </a:r>
            <a:r>
              <a:rPr lang="ru-RU" sz="2400" dirty="0" smtClean="0"/>
              <a:t> </a:t>
            </a:r>
            <a:r>
              <a:rPr lang="ru-RU" sz="2400" dirty="0"/>
              <a:t>формирование у детей раннего дошкольного возраста </a:t>
            </a:r>
            <a:r>
              <a:rPr lang="ru-RU" sz="2400" dirty="0" smtClean="0"/>
              <a:t>понятия здорового образа жизни посредством игрового пособия «Кубик «Здоровый малыш</a:t>
            </a:r>
            <a:r>
              <a:rPr lang="ru-RU" sz="2400" dirty="0"/>
              <a:t>»» </a:t>
            </a:r>
            <a:endParaRPr lang="ru-RU" sz="2400" dirty="0" smtClean="0"/>
          </a:p>
          <a:p>
            <a:pPr algn="just"/>
            <a:r>
              <a:rPr lang="ru-RU" sz="2400" b="1" u="sng" dirty="0" smtClean="0"/>
              <a:t>Задачи</a:t>
            </a:r>
            <a:r>
              <a:rPr lang="ru-RU" sz="2400" b="1" dirty="0" smtClean="0"/>
              <a:t>:</a:t>
            </a:r>
          </a:p>
          <a:p>
            <a:pPr algn="just"/>
            <a:r>
              <a:rPr lang="ru-RU" sz="2400" dirty="0" smtClean="0"/>
              <a:t>1. формировать представление о здоровом образе жизни;</a:t>
            </a:r>
          </a:p>
          <a:p>
            <a:pPr lvl="0" algn="just"/>
            <a:r>
              <a:rPr lang="ru-RU" sz="2400" dirty="0" smtClean="0">
                <a:latin typeface="Arial" charset="0"/>
              </a:rPr>
              <a:t>2</a:t>
            </a:r>
            <a:r>
              <a:rPr lang="ru-RU" sz="2400" dirty="0" smtClean="0"/>
              <a:t>. </a:t>
            </a:r>
            <a:r>
              <a:rPr lang="ru-RU" sz="2400" dirty="0"/>
              <a:t>обучать детей простейшим навыкам самообслуживания;</a:t>
            </a:r>
          </a:p>
          <a:p>
            <a:pPr lvl="0" algn="just"/>
            <a:r>
              <a:rPr lang="ru-RU" sz="2400" dirty="0" smtClean="0"/>
              <a:t>3. формировать </a:t>
            </a:r>
            <a:r>
              <a:rPr lang="ru-RU" sz="2400" dirty="0"/>
              <a:t>знания детей о предметах личной гигиены, </a:t>
            </a:r>
            <a:r>
              <a:rPr lang="ru-RU" sz="2400" dirty="0" smtClean="0"/>
              <a:t>их</a:t>
            </a:r>
          </a:p>
          <a:p>
            <a:pPr lvl="0" algn="just"/>
            <a:r>
              <a:rPr lang="ru-RU" sz="2400" dirty="0" smtClean="0"/>
              <a:t>назначении </a:t>
            </a:r>
            <a:r>
              <a:rPr lang="ru-RU" sz="2400" dirty="0"/>
              <a:t>и действиями с ними;</a:t>
            </a:r>
          </a:p>
          <a:p>
            <a:pPr lvl="0" algn="just"/>
            <a:r>
              <a:rPr lang="ru-RU" sz="2400" dirty="0" smtClean="0"/>
              <a:t>4. формировать </a:t>
            </a:r>
            <a:r>
              <a:rPr lang="ru-RU" sz="2400" dirty="0"/>
              <a:t>положительное отношение к личной гигиене</a:t>
            </a:r>
            <a:r>
              <a:rPr lang="ru-RU" sz="2400" dirty="0" smtClean="0"/>
              <a:t>,</a:t>
            </a:r>
          </a:p>
          <a:p>
            <a:pPr lvl="0" algn="just"/>
            <a:r>
              <a:rPr lang="ru-RU" sz="2400" dirty="0" smtClean="0"/>
              <a:t>чистоте;</a:t>
            </a:r>
            <a:endParaRPr lang="ru-RU" sz="2400" dirty="0"/>
          </a:p>
          <a:p>
            <a:pPr algn="just"/>
            <a:r>
              <a:rPr lang="ru-RU" sz="2400" dirty="0" smtClean="0">
                <a:latin typeface="Arial" charset="0"/>
              </a:rPr>
              <a:t>5</a:t>
            </a:r>
            <a:r>
              <a:rPr lang="ru-RU" sz="2400" dirty="0" smtClean="0"/>
              <a:t>. воспитывать интерес к здоровому образу жизни и желание</a:t>
            </a:r>
          </a:p>
          <a:p>
            <a:pPr algn="just"/>
            <a:r>
              <a:rPr lang="ru-RU" sz="2400" dirty="0" smtClean="0"/>
              <a:t>заботиться о собственном здоровье.</a:t>
            </a:r>
          </a:p>
          <a:p>
            <a:pPr>
              <a:lnSpc>
                <a:spcPct val="150000"/>
              </a:lnSpc>
            </a:pPr>
            <a:endParaRPr lang="ru-RU" sz="2400" dirty="0" smtClean="0"/>
          </a:p>
          <a:p>
            <a:pPr>
              <a:lnSpc>
                <a:spcPct val="150000"/>
              </a:lnSpc>
            </a:pPr>
            <a:r>
              <a:rPr lang="ru-RU" sz="2400" dirty="0" smtClean="0"/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44208" y="4221088"/>
            <a:ext cx="2376264" cy="2376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1"/>
          <p:cNvSpPr>
            <a:spLocks noChangeArrowheads="1"/>
          </p:cNvSpPr>
          <p:nvPr/>
        </p:nvSpPr>
        <p:spPr bwMode="auto">
          <a:xfrm>
            <a:off x="1929315" y="0"/>
            <a:ext cx="43924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dirty="0">
                <a:latin typeface="Trebuchet MS" pitchFamily="34" charset="0"/>
              </a:rPr>
              <a:t>	</a:t>
            </a:r>
            <a:r>
              <a:rPr lang="ru-RU" sz="2400" b="1" u="sng" dirty="0" smtClean="0">
                <a:solidFill>
                  <a:schemeClr val="tx2"/>
                </a:solidFill>
                <a:latin typeface="+mn-lt"/>
              </a:rPr>
              <a:t>«Здоровый малыш»</a:t>
            </a:r>
            <a:endParaRPr lang="ru-RU" sz="2400" b="1" u="sng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6" r="27706"/>
          <a:stretch/>
        </p:blipFill>
        <p:spPr>
          <a:xfrm>
            <a:off x="5093053" y="4562986"/>
            <a:ext cx="2227469" cy="21589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9" r="29269" b="4536"/>
          <a:stretch/>
        </p:blipFill>
        <p:spPr>
          <a:xfrm>
            <a:off x="2011849" y="4562986"/>
            <a:ext cx="2239981" cy="21589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7" t="374" r="29305" b="2376"/>
          <a:stretch/>
        </p:blipFill>
        <p:spPr>
          <a:xfrm>
            <a:off x="223254" y="305302"/>
            <a:ext cx="2143098" cy="19849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0" r="27708" b="2784"/>
          <a:stretch/>
        </p:blipFill>
        <p:spPr>
          <a:xfrm>
            <a:off x="482307" y="2527879"/>
            <a:ext cx="2016224" cy="18521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0" r="27848" b="3012"/>
          <a:stretch/>
        </p:blipFill>
        <p:spPr>
          <a:xfrm>
            <a:off x="6619213" y="2501004"/>
            <a:ext cx="2083488" cy="18790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4" r="27202" b="2988"/>
          <a:stretch/>
        </p:blipFill>
        <p:spPr>
          <a:xfrm>
            <a:off x="6864329" y="305301"/>
            <a:ext cx="2078622" cy="19849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6" t="3646" r="30485" b="5905"/>
          <a:stretch/>
        </p:blipFill>
        <p:spPr>
          <a:xfrm rot="5400000">
            <a:off x="3297565" y="896492"/>
            <a:ext cx="2938172" cy="281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09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828800" y="228600"/>
            <a:ext cx="5637213" cy="882650"/>
          </a:xfrm>
        </p:spPr>
        <p:txBody>
          <a:bodyPr/>
          <a:lstStyle/>
          <a:p>
            <a:pPr algn="ctr"/>
            <a:r>
              <a:rPr lang="ru-RU" sz="2000" b="1" u="sng" dirty="0" smtClean="0">
                <a:solidFill>
                  <a:srgbClr val="990000"/>
                </a:solidFill>
                <a:cs typeface="Arial" charset="0"/>
              </a:rPr>
              <a:t>Знакомство с мылом</a:t>
            </a:r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3037286" y="3734321"/>
            <a:ext cx="3816350" cy="3108543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b="1" u="sng" dirty="0" smtClean="0">
                <a:latin typeface="Times New Roman" pitchFamily="18" charset="0"/>
              </a:rPr>
              <a:t>«Моем ручки»</a:t>
            </a:r>
          </a:p>
          <a:p>
            <a:pPr algn="just">
              <a:spcBef>
                <a:spcPct val="50000"/>
              </a:spcBef>
            </a:pPr>
            <a:r>
              <a:rPr lang="ru-RU" sz="1400" b="1" u="sng" dirty="0" smtClean="0">
                <a:latin typeface="Times New Roman" pitchFamily="18" charset="0"/>
              </a:rPr>
              <a:t>Цель</a:t>
            </a:r>
            <a:r>
              <a:rPr lang="ru-RU" sz="1400" b="1" dirty="0" smtClean="0">
                <a:latin typeface="Times New Roman" pitchFamily="18" charset="0"/>
              </a:rPr>
              <a:t>:</a:t>
            </a:r>
            <a:r>
              <a:rPr lang="ru-RU" sz="1400" dirty="0" smtClean="0">
                <a:latin typeface="Times New Roman" pitchFamily="18" charset="0"/>
              </a:rPr>
              <a:t> формирование представлений о мыле и его назначении. </a:t>
            </a:r>
            <a:endParaRPr lang="ru-RU" sz="1400" dirty="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ru-RU" sz="1400" b="1" u="sng" dirty="0">
                <a:latin typeface="Times New Roman" pitchFamily="18" charset="0"/>
              </a:rPr>
              <a:t>Задачи:</a:t>
            </a:r>
            <a:r>
              <a:rPr lang="ru-RU" sz="1400" dirty="0">
                <a:latin typeface="Times New Roman" pitchFamily="18" charset="0"/>
              </a:rPr>
              <a:t> </a:t>
            </a:r>
          </a:p>
          <a:p>
            <a:pPr algn="just">
              <a:spcBef>
                <a:spcPct val="50000"/>
              </a:spcBef>
            </a:pPr>
            <a:r>
              <a:rPr lang="ru-RU" sz="1400" dirty="0" smtClean="0">
                <a:latin typeface="Times New Roman" pitchFamily="18" charset="0"/>
              </a:rPr>
              <a:t>- познакомить </a:t>
            </a:r>
            <a:r>
              <a:rPr lang="ru-RU" sz="1400" dirty="0">
                <a:latin typeface="Times New Roman" pitchFamily="18" charset="0"/>
              </a:rPr>
              <a:t>детей для чего нужно мыло людям; </a:t>
            </a:r>
          </a:p>
          <a:p>
            <a:pPr algn="just">
              <a:spcBef>
                <a:spcPct val="50000"/>
              </a:spcBef>
              <a:buFontTx/>
              <a:buChar char="-"/>
            </a:pPr>
            <a:r>
              <a:rPr lang="ru-RU" sz="1400" dirty="0" smtClean="0">
                <a:latin typeface="Times New Roman" pitchFamily="18" charset="0"/>
              </a:rPr>
              <a:t> закреплять </a:t>
            </a:r>
            <a:r>
              <a:rPr lang="ru-RU" sz="1400" dirty="0">
                <a:latin typeface="Times New Roman" pitchFamily="18" charset="0"/>
              </a:rPr>
              <a:t>навыки самообслуживания, формировать положительные привычки </a:t>
            </a:r>
            <a:r>
              <a:rPr lang="ru-RU" sz="1400" dirty="0" smtClean="0">
                <a:latin typeface="Times New Roman" pitchFamily="18" charset="0"/>
              </a:rPr>
              <a:t>(мытье </a:t>
            </a:r>
            <a:r>
              <a:rPr lang="ru-RU" sz="1400" dirty="0">
                <a:latin typeface="Times New Roman" pitchFamily="18" charset="0"/>
              </a:rPr>
              <a:t>рук); </a:t>
            </a:r>
          </a:p>
          <a:p>
            <a:pPr algn="just">
              <a:spcBef>
                <a:spcPct val="50000"/>
              </a:spcBef>
              <a:buFontTx/>
              <a:buChar char="-"/>
            </a:pPr>
            <a:r>
              <a:rPr lang="ru-RU" sz="1400" dirty="0">
                <a:latin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</a:rPr>
              <a:t>развитие мелкой моторики;</a:t>
            </a:r>
          </a:p>
          <a:p>
            <a:pPr algn="just">
              <a:spcBef>
                <a:spcPct val="50000"/>
              </a:spcBef>
              <a:buFontTx/>
              <a:buChar char="-"/>
            </a:pPr>
            <a:r>
              <a:rPr lang="ru-RU" sz="1400" dirty="0">
                <a:latin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</a:rPr>
              <a:t>активировать  речь.</a:t>
            </a:r>
            <a:endParaRPr lang="ru-RU" sz="1400" dirty="0">
              <a:latin typeface="Times New Roman" pitchFamily="18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632944" y="631595"/>
            <a:ext cx="2350671" cy="1923604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i="1" dirty="0" smtClean="0">
                <a:latin typeface="Times New Roman" pitchFamily="18" charset="0"/>
              </a:rPr>
              <a:t>«Теплою </a:t>
            </a:r>
            <a:r>
              <a:rPr lang="ru-RU" sz="1400" i="1" dirty="0">
                <a:latin typeface="Times New Roman" pitchFamily="18" charset="0"/>
              </a:rPr>
              <a:t>водою</a:t>
            </a:r>
          </a:p>
          <a:p>
            <a:pPr algn="ctr">
              <a:spcBef>
                <a:spcPct val="50000"/>
              </a:spcBef>
            </a:pPr>
            <a:r>
              <a:rPr lang="ru-RU" sz="1400" i="1" dirty="0">
                <a:latin typeface="Times New Roman" pitchFamily="18" charset="0"/>
              </a:rPr>
              <a:t>Руки чисто мою.</a:t>
            </a:r>
          </a:p>
          <a:p>
            <a:pPr algn="ctr">
              <a:spcBef>
                <a:spcPct val="50000"/>
              </a:spcBef>
            </a:pPr>
            <a:r>
              <a:rPr lang="ru-RU" sz="1400" i="1" dirty="0">
                <a:latin typeface="Times New Roman" pitchFamily="18" charset="0"/>
              </a:rPr>
              <a:t>Кусочек мыла я возьму</a:t>
            </a:r>
          </a:p>
          <a:p>
            <a:pPr algn="ctr">
              <a:spcBef>
                <a:spcPct val="50000"/>
              </a:spcBef>
            </a:pPr>
            <a:r>
              <a:rPr lang="ru-RU" sz="1400" i="1" dirty="0">
                <a:latin typeface="Times New Roman" pitchFamily="18" charset="0"/>
              </a:rPr>
              <a:t>И ладошки им потру.</a:t>
            </a:r>
          </a:p>
          <a:p>
            <a:pPr algn="ctr">
              <a:spcBef>
                <a:spcPct val="50000"/>
              </a:spcBef>
            </a:pPr>
            <a:r>
              <a:rPr lang="ru-RU" sz="1400" i="1" dirty="0">
                <a:latin typeface="Times New Roman" pitchFamily="18" charset="0"/>
              </a:rPr>
              <a:t>Будет мыло пениться,</a:t>
            </a:r>
          </a:p>
          <a:p>
            <a:pPr algn="ctr">
              <a:spcBef>
                <a:spcPct val="50000"/>
              </a:spcBef>
            </a:pPr>
            <a:r>
              <a:rPr lang="ru-RU" sz="1400" i="1" dirty="0">
                <a:latin typeface="Times New Roman" pitchFamily="18" charset="0"/>
              </a:rPr>
              <a:t>Грязь куда-то </a:t>
            </a:r>
            <a:r>
              <a:rPr lang="ru-RU" sz="1400" i="1" dirty="0" smtClean="0">
                <a:latin typeface="Times New Roman" pitchFamily="18" charset="0"/>
              </a:rPr>
              <a:t>денется.»</a:t>
            </a:r>
            <a:endParaRPr lang="ru-RU" sz="1400" i="1" dirty="0">
              <a:latin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0" r="27708" b="2784"/>
          <a:stretch/>
        </p:blipFill>
        <p:spPr>
          <a:xfrm>
            <a:off x="3260196" y="766721"/>
            <a:ext cx="3055654" cy="280703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4" r="24963"/>
          <a:stretch/>
        </p:blipFill>
        <p:spPr>
          <a:xfrm rot="5400000">
            <a:off x="370965" y="3975386"/>
            <a:ext cx="2304254" cy="26516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" t="15174" r="22275"/>
          <a:stretch/>
        </p:blipFill>
        <p:spPr>
          <a:xfrm rot="5400000">
            <a:off x="-47635" y="1454844"/>
            <a:ext cx="3329820" cy="16833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4" r="21230"/>
          <a:stretch/>
        </p:blipFill>
        <p:spPr>
          <a:xfrm rot="5400000">
            <a:off x="6453771" y="4068253"/>
            <a:ext cx="3024336" cy="20353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476375" y="115888"/>
            <a:ext cx="6565900" cy="536575"/>
          </a:xfrm>
        </p:spPr>
        <p:txBody>
          <a:bodyPr/>
          <a:lstStyle/>
          <a:p>
            <a:pPr algn="ctr"/>
            <a:r>
              <a:rPr lang="ru-RU" sz="2000" b="1" u="sng" dirty="0" smtClean="0">
                <a:solidFill>
                  <a:srgbClr val="990000"/>
                </a:solidFill>
                <a:cs typeface="Arial" charset="0"/>
              </a:rPr>
              <a:t>Чистим зубы правильно</a:t>
            </a:r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3608894" y="3789040"/>
            <a:ext cx="3246535" cy="2677656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«Чистим зубки»</a:t>
            </a:r>
          </a:p>
          <a:p>
            <a:pPr algn="just"/>
            <a:r>
              <a:rPr lang="ru-RU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способствовать формированию у детей осознанного отношения к зубам, желанию ухаживать за полостью рта.</a:t>
            </a:r>
          </a:p>
          <a:p>
            <a:r>
              <a:rPr lang="ru-RU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 детей навыки чистки зубов с использованием зубной щетки (движения вверх – вниз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объяснить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почему необходимо беречь зубы с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детства;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словарный запас, мышление, воображение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6948264" y="620713"/>
            <a:ext cx="2128602" cy="2785378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i="1" dirty="0" smtClean="0">
                <a:latin typeface="Times New Roman" pitchFamily="18" charset="0"/>
              </a:rPr>
              <a:t>«Зайчики </a:t>
            </a:r>
            <a:r>
              <a:rPr lang="ru-RU" sz="1400" i="1" dirty="0">
                <a:latin typeface="Times New Roman" pitchFamily="18" charset="0"/>
              </a:rPr>
              <a:t>и белочки,</a:t>
            </a:r>
          </a:p>
          <a:p>
            <a:pPr algn="ctr">
              <a:spcBef>
                <a:spcPct val="50000"/>
              </a:spcBef>
            </a:pPr>
            <a:r>
              <a:rPr lang="ru-RU" sz="1400" i="1" dirty="0">
                <a:latin typeface="Times New Roman" pitchFamily="18" charset="0"/>
              </a:rPr>
              <a:t>Мальчики и девочки.</a:t>
            </a:r>
          </a:p>
          <a:p>
            <a:pPr algn="ctr">
              <a:spcBef>
                <a:spcPct val="50000"/>
              </a:spcBef>
            </a:pPr>
            <a:r>
              <a:rPr lang="ru-RU" sz="1400" i="1" dirty="0">
                <a:latin typeface="Times New Roman" pitchFamily="18" charset="0"/>
              </a:rPr>
              <a:t>Утром 3 минутки</a:t>
            </a:r>
          </a:p>
          <a:p>
            <a:pPr algn="ctr">
              <a:spcBef>
                <a:spcPct val="50000"/>
              </a:spcBef>
            </a:pPr>
            <a:r>
              <a:rPr lang="ru-RU" sz="1400" i="1" dirty="0">
                <a:latin typeface="Times New Roman" pitchFamily="18" charset="0"/>
              </a:rPr>
              <a:t>Чистят себе зубки.</a:t>
            </a:r>
          </a:p>
          <a:p>
            <a:pPr algn="ctr">
              <a:spcBef>
                <a:spcPct val="50000"/>
              </a:spcBef>
            </a:pPr>
            <a:r>
              <a:rPr lang="ru-RU" sz="1400" i="1" dirty="0">
                <a:latin typeface="Times New Roman" pitchFamily="18" charset="0"/>
              </a:rPr>
              <a:t>Маленькие котики</a:t>
            </a:r>
          </a:p>
          <a:p>
            <a:pPr algn="ctr">
              <a:spcBef>
                <a:spcPct val="50000"/>
              </a:spcBef>
            </a:pPr>
            <a:r>
              <a:rPr lang="ru-RU" sz="1400" i="1" dirty="0">
                <a:latin typeface="Times New Roman" pitchFamily="18" charset="0"/>
              </a:rPr>
              <a:t>Открывают ротики –</a:t>
            </a:r>
          </a:p>
          <a:p>
            <a:pPr algn="ctr">
              <a:spcBef>
                <a:spcPct val="50000"/>
              </a:spcBef>
            </a:pPr>
            <a:r>
              <a:rPr lang="ru-RU" sz="1400" i="1" dirty="0">
                <a:latin typeface="Times New Roman" pitchFamily="18" charset="0"/>
              </a:rPr>
              <a:t>Зубки выстроились в ряд,</a:t>
            </a:r>
          </a:p>
          <a:p>
            <a:pPr algn="ctr">
              <a:spcBef>
                <a:spcPct val="50000"/>
              </a:spcBef>
            </a:pPr>
            <a:r>
              <a:rPr lang="ru-RU" sz="1400" i="1" dirty="0">
                <a:latin typeface="Times New Roman" pitchFamily="18" charset="0"/>
              </a:rPr>
              <a:t>Щетку с пастой ждут опять</a:t>
            </a:r>
            <a:r>
              <a:rPr lang="ru-RU" sz="1400" i="1" dirty="0" smtClean="0">
                <a:latin typeface="Times New Roman" pitchFamily="18" charset="0"/>
              </a:rPr>
              <a:t>!»</a:t>
            </a:r>
            <a:endParaRPr lang="ru-RU" sz="1400" i="1" dirty="0">
              <a:latin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6" r="27706"/>
          <a:stretch/>
        </p:blipFill>
        <p:spPr>
          <a:xfrm>
            <a:off x="3779912" y="620713"/>
            <a:ext cx="3075518" cy="298088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8" r="12931" b="2682"/>
          <a:stretch/>
        </p:blipFill>
        <p:spPr>
          <a:xfrm>
            <a:off x="261261" y="4149080"/>
            <a:ext cx="3128531" cy="18785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05" r="27758"/>
          <a:stretch/>
        </p:blipFill>
        <p:spPr>
          <a:xfrm rot="5400000">
            <a:off x="6349973" y="4254424"/>
            <a:ext cx="3276050" cy="15793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6" r="9054"/>
          <a:stretch/>
        </p:blipFill>
        <p:spPr>
          <a:xfrm>
            <a:off x="76258" y="1071156"/>
            <a:ext cx="3498539" cy="20799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828800" y="228600"/>
            <a:ext cx="5637213" cy="882650"/>
          </a:xfrm>
        </p:spPr>
        <p:txBody>
          <a:bodyPr/>
          <a:lstStyle/>
          <a:p>
            <a:pPr algn="ctr"/>
            <a:r>
              <a:rPr lang="ru-RU" sz="2000" b="1" u="sng" dirty="0" smtClean="0">
                <a:solidFill>
                  <a:srgbClr val="990000"/>
                </a:solidFill>
                <a:cs typeface="Arial" charset="0"/>
              </a:rPr>
              <a:t>Знакомство с расчёской</a:t>
            </a:r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248739" y="260648"/>
            <a:ext cx="2670296" cy="203132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«Причешем куклу»</a:t>
            </a:r>
          </a:p>
          <a:p>
            <a:r>
              <a:rPr lang="ru-RU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учить отображать часто производимые взрослыми действия (причесывание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оспитывать опрятность;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азвивать мелкую моторику;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активировать словарь детей;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24351" y="5396419"/>
            <a:ext cx="2260043" cy="1277273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i="1" dirty="0">
                <a:latin typeface="Times New Roman" pitchFamily="18" charset="0"/>
              </a:rPr>
              <a:t>Чешу, чешу </a:t>
            </a:r>
            <a:r>
              <a:rPr lang="ru-RU" sz="1400" i="1" dirty="0" err="1" smtClean="0">
                <a:latin typeface="Times New Roman" pitchFamily="18" charset="0"/>
              </a:rPr>
              <a:t>волосоньки</a:t>
            </a:r>
            <a:r>
              <a:rPr lang="ru-RU" sz="1400" i="1" dirty="0" smtClean="0">
                <a:latin typeface="Times New Roman" pitchFamily="18" charset="0"/>
              </a:rPr>
              <a:t>,</a:t>
            </a:r>
          </a:p>
          <a:p>
            <a:pPr algn="ctr">
              <a:spcBef>
                <a:spcPct val="50000"/>
              </a:spcBef>
            </a:pPr>
            <a:r>
              <a:rPr lang="ru-RU" sz="1400" i="1" dirty="0" smtClean="0">
                <a:latin typeface="Times New Roman" pitchFamily="18" charset="0"/>
              </a:rPr>
              <a:t>Расчесываю </a:t>
            </a:r>
            <a:r>
              <a:rPr lang="ru-RU" sz="1400" i="1" dirty="0" err="1">
                <a:latin typeface="Times New Roman" pitchFamily="18" charset="0"/>
              </a:rPr>
              <a:t>косоньки</a:t>
            </a:r>
            <a:r>
              <a:rPr lang="ru-RU" sz="1400" i="1" dirty="0">
                <a:latin typeface="Times New Roman" pitchFamily="18" charset="0"/>
              </a:rPr>
              <a:t>! </a:t>
            </a:r>
            <a:endParaRPr lang="ru-RU" sz="1400" i="1" dirty="0" smtClean="0"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ru-RU" sz="1400" i="1" dirty="0" smtClean="0">
                <a:latin typeface="Times New Roman" pitchFamily="18" charset="0"/>
              </a:rPr>
              <a:t>Что </a:t>
            </a:r>
            <a:r>
              <a:rPr lang="ru-RU" sz="1400" i="1" dirty="0">
                <a:latin typeface="Times New Roman" pitchFamily="18" charset="0"/>
              </a:rPr>
              <a:t>мы делаем расческой? </a:t>
            </a:r>
            <a:endParaRPr lang="ru-RU" sz="1400" i="1" dirty="0" smtClean="0"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ru-RU" sz="1400" i="1" dirty="0" smtClean="0">
                <a:latin typeface="Times New Roman" pitchFamily="18" charset="0"/>
              </a:rPr>
              <a:t>Тане </a:t>
            </a:r>
            <a:r>
              <a:rPr lang="ru-RU" sz="1400" i="1" dirty="0">
                <a:latin typeface="Times New Roman" pitchFamily="18" charset="0"/>
              </a:rPr>
              <a:t>делаем прическу.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4" r="27202" b="2988"/>
          <a:stretch/>
        </p:blipFill>
        <p:spPr>
          <a:xfrm>
            <a:off x="2992939" y="692150"/>
            <a:ext cx="3447572" cy="329227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2" t="1897" r="23621" b="5748"/>
          <a:stretch/>
        </p:blipFill>
        <p:spPr>
          <a:xfrm>
            <a:off x="3224052" y="4334254"/>
            <a:ext cx="3406490" cy="23394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1" r="11727"/>
          <a:stretch/>
        </p:blipFill>
        <p:spPr>
          <a:xfrm rot="5400000">
            <a:off x="6009379" y="3783555"/>
            <a:ext cx="3724890" cy="20553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6" t="3620" r="22160" b="8587"/>
          <a:stretch/>
        </p:blipFill>
        <p:spPr>
          <a:xfrm rot="5400000">
            <a:off x="94038" y="2757206"/>
            <a:ext cx="2979696" cy="2049229"/>
          </a:xfrm>
          <a:prstGeom prst="rect">
            <a:avLst/>
          </a:prstGeom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6440511" y="463489"/>
            <a:ext cx="2670296" cy="2246769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«Почини расчёску»</a:t>
            </a:r>
          </a:p>
          <a:p>
            <a:r>
              <a:rPr lang="ru-RU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координации действий обеих рук.</a:t>
            </a: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ормирование и развитие восприятия цвета;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азвивать мелкую моторику;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азвитие конструктивного мышления;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828800" y="228600"/>
            <a:ext cx="5637213" cy="882650"/>
          </a:xfrm>
        </p:spPr>
        <p:txBody>
          <a:bodyPr/>
          <a:lstStyle/>
          <a:p>
            <a:pPr algn="ctr"/>
            <a:r>
              <a:rPr lang="ru-RU" sz="2000" b="1" u="sng" dirty="0" smtClean="0">
                <a:solidFill>
                  <a:srgbClr val="990000"/>
                </a:solidFill>
                <a:cs typeface="Arial" charset="0"/>
              </a:rPr>
              <a:t>Знакомство с носовым платком</a:t>
            </a:r>
          </a:p>
        </p:txBody>
      </p:sp>
      <p:sp>
        <p:nvSpPr>
          <p:cNvPr id="24588" name="Text Box 12"/>
          <p:cNvSpPr txBox="1">
            <a:spLocks noChangeArrowheads="1"/>
          </p:cNvSpPr>
          <p:nvPr/>
        </p:nvSpPr>
        <p:spPr bwMode="auto">
          <a:xfrm>
            <a:off x="179512" y="823239"/>
            <a:ext cx="2592388" cy="3323987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«Носики-</a:t>
            </a:r>
            <a:r>
              <a:rPr lang="ru-RU" sz="14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курносики</a:t>
            </a:r>
            <a:r>
              <a:rPr lang="ru-RU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just"/>
            <a:r>
              <a:rPr lang="ru-RU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учить ребенка пользоваться индивидуальным носовым платком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пользоваться носовым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платком;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закреплять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 в процессе пользования носовым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платком;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корригировать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мелкую моторику пальцев кисти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культурно-гигиенические навыки.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6559715" y="5121274"/>
            <a:ext cx="2432365" cy="1277273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i="1" dirty="0">
                <a:latin typeface="Times New Roman" pitchFamily="18" charset="0"/>
              </a:rPr>
              <a:t>Носовой платок в </a:t>
            </a:r>
            <a:r>
              <a:rPr lang="ru-RU" sz="1400" i="1" dirty="0" smtClean="0">
                <a:latin typeface="Times New Roman" pitchFamily="18" charset="0"/>
              </a:rPr>
              <a:t>кармашке,</a:t>
            </a:r>
            <a:endParaRPr lang="ru-RU" sz="1400" i="1" dirty="0"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ru-RU" sz="1400" i="1" dirty="0">
                <a:latin typeface="Times New Roman" pitchFamily="18" charset="0"/>
              </a:rPr>
              <a:t>Будем нос им </a:t>
            </a:r>
            <a:r>
              <a:rPr lang="ru-RU" sz="1400" i="1" dirty="0" smtClean="0">
                <a:latin typeface="Times New Roman" pitchFamily="18" charset="0"/>
              </a:rPr>
              <a:t>вытирать,</a:t>
            </a:r>
            <a:endParaRPr lang="ru-RU" sz="1400" i="1" dirty="0"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ru-RU" sz="1400" i="1" dirty="0">
                <a:latin typeface="Times New Roman" pitchFamily="18" charset="0"/>
              </a:rPr>
              <a:t>Чтобы носик, наш </a:t>
            </a:r>
            <a:r>
              <a:rPr lang="ru-RU" sz="1400" i="1" dirty="0" err="1" smtClean="0">
                <a:latin typeface="Times New Roman" pitchFamily="18" charset="0"/>
              </a:rPr>
              <a:t>курносик</a:t>
            </a:r>
            <a:r>
              <a:rPr lang="ru-RU" sz="1400" i="1" dirty="0" smtClean="0">
                <a:latin typeface="Times New Roman" pitchFamily="18" charset="0"/>
              </a:rPr>
              <a:t>,</a:t>
            </a:r>
          </a:p>
          <a:p>
            <a:pPr algn="ctr">
              <a:spcBef>
                <a:spcPct val="50000"/>
              </a:spcBef>
            </a:pPr>
            <a:r>
              <a:rPr lang="ru-RU" sz="1400" i="1" dirty="0" smtClean="0">
                <a:latin typeface="Times New Roman" pitchFamily="18" charset="0"/>
              </a:rPr>
              <a:t>Снова </a:t>
            </a:r>
            <a:r>
              <a:rPr lang="ru-RU" sz="1400" i="1" dirty="0">
                <a:latin typeface="Times New Roman" pitchFamily="18" charset="0"/>
              </a:rPr>
              <a:t>чистым был </a:t>
            </a:r>
            <a:r>
              <a:rPr lang="ru-RU" sz="1400" i="1" dirty="0" smtClean="0">
                <a:latin typeface="Times New Roman" pitchFamily="18" charset="0"/>
              </a:rPr>
              <a:t>опять.</a:t>
            </a:r>
            <a:endParaRPr lang="ru-RU" sz="1400" i="1" dirty="0">
              <a:latin typeface="Times New Roman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0" r="27848" b="3012"/>
          <a:stretch/>
        </p:blipFill>
        <p:spPr>
          <a:xfrm>
            <a:off x="2972083" y="814242"/>
            <a:ext cx="3384376" cy="30522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51" t="9167" r="3165" b="4800"/>
          <a:stretch/>
        </p:blipFill>
        <p:spPr>
          <a:xfrm>
            <a:off x="580872" y="4165234"/>
            <a:ext cx="1789668" cy="25364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588" y="4525769"/>
            <a:ext cx="2842409" cy="18153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1" t="23003" r="48970" b="11234"/>
          <a:stretch/>
        </p:blipFill>
        <p:spPr>
          <a:xfrm>
            <a:off x="6616952" y="1511806"/>
            <a:ext cx="2317892" cy="3013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1897</TotalTime>
  <Words>591</Words>
  <Application>Microsoft Office PowerPoint</Application>
  <PresentationFormat>Экран (4:3)</PresentationFormat>
  <Paragraphs>114</Paragraphs>
  <Slides>14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6" baseType="lpstr">
      <vt:lpstr>Воздушный поток</vt:lpstr>
      <vt:lpstr>Диаграмма Microsoft Excel</vt:lpstr>
      <vt:lpstr>Использование игрового пособия «Кубик «Здоровый малыш»» для формирования понятия здорового образа жизни у детей младшего дошкольного возраста </vt:lpstr>
      <vt:lpstr>Актуальность</vt:lpstr>
      <vt:lpstr>Весной 2021 года родители учреждения принимали участие в опросе по сохранению здоровья детей.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игрового пособия «Кубик «Здоровый малыш»» для формирования понятия здорового образа жизни у детей младшего дошкольного возраста</dc:title>
  <dc:creator>Харитонова Ольга</dc:creator>
  <cp:lastModifiedBy>Харитонова Ольга</cp:lastModifiedBy>
  <cp:revision>72</cp:revision>
  <dcterms:created xsi:type="dcterms:W3CDTF">2006-08-16T00:00:00Z</dcterms:created>
  <dcterms:modified xsi:type="dcterms:W3CDTF">2021-11-26T13:12:19Z</dcterms:modified>
</cp:coreProperties>
</file>