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2" r:id="rId6"/>
    <p:sldId id="277" r:id="rId7"/>
    <p:sldId id="278" r:id="rId8"/>
    <p:sldId id="279" r:id="rId9"/>
    <p:sldId id="280" r:id="rId10"/>
    <p:sldId id="281" r:id="rId11"/>
    <p:sldId id="282" r:id="rId12"/>
    <p:sldId id="284" r:id="rId13"/>
    <p:sldId id="286" r:id="rId14"/>
    <p:sldId id="287" r:id="rId15"/>
    <p:sldId id="288" r:id="rId16"/>
    <p:sldId id="289" r:id="rId17"/>
    <p:sldId id="292" r:id="rId18"/>
    <p:sldId id="294" r:id="rId19"/>
    <p:sldId id="29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4" autoAdjust="0"/>
  </p:normalViewPr>
  <p:slideViewPr>
    <p:cSldViewPr>
      <p:cViewPr>
        <p:scale>
          <a:sx n="90" d="100"/>
          <a:sy n="90" d="100"/>
        </p:scale>
        <p:origin x="-732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F7E61-5747-40E9-9723-860D7F917B8D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8168F-17EC-4981-8ABD-1EA3FE94D9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7209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8168F-17EC-4981-8ABD-1EA3FE94D95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5049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8168F-17EC-4981-8ABD-1EA3FE94D95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040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EFAB085-4E18-4678-8AF8-C584195A15AA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D070AF2-753C-4E46-88D4-E9017A88A3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РОДИТЕЛЬСКОЕ   СОБРАНИЕ  </a:t>
            </a:r>
            <a:b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«БЕЗОПАСНОСТЬ  В  ВАШЕМ   ДОМЕ»</a:t>
            </a:r>
            <a:r>
              <a:rPr lang="ru-RU" sz="4000" b="1" dirty="0">
                <a:solidFill>
                  <a:schemeClr val="bg1"/>
                </a:solidFill>
              </a:rPr>
              <a:t/>
            </a:r>
            <a:br>
              <a:rPr lang="ru-RU" sz="4000" b="1" dirty="0">
                <a:solidFill>
                  <a:schemeClr val="bg1"/>
                </a:solidFill>
              </a:rPr>
            </a:b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3573016"/>
            <a:ext cx="1976264" cy="10801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Подготовила :</a:t>
            </a:r>
          </a:p>
          <a:p>
            <a:pPr algn="r"/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Махмудова</a:t>
            </a:r>
          </a:p>
          <a:p>
            <a:pPr algn="r"/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Мария </a:t>
            </a:r>
            <a:r>
              <a:rPr lang="ru-RU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Сагнгалиевна</a:t>
            </a:r>
            <a:endParaRPr lang="ru-RU" sz="1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bg1"/>
              </a:solidFill>
            </a:endParaRPr>
          </a:p>
          <a:p>
            <a:endParaRPr lang="ru-RU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48271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1625">
        <p:split orient="vert"/>
      </p:transition>
    </mc:Choice>
    <mc:Fallback>
      <p:transition spd="slow" advTm="11625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35785" y="2923524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«</a:t>
            </a:r>
            <a:r>
              <a:rPr lang="ru-RU" sz="3600" b="1" dirty="0">
                <a:solidFill>
                  <a:srgbClr val="C00000"/>
                </a:solidFill>
              </a:rPr>
              <a:t>ОПАСНЫЕ  СИТУАЦИИ  ДОМА».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4139952" y="4941168"/>
            <a:ext cx="72008" cy="4571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данные 5"/>
          <p:cNvSpPr/>
          <p:nvPr/>
        </p:nvSpPr>
        <p:spPr>
          <a:xfrm>
            <a:off x="899592" y="3068960"/>
            <a:ext cx="72008" cy="7200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сохраненные данные 6"/>
          <p:cNvSpPr/>
          <p:nvPr/>
        </p:nvSpPr>
        <p:spPr>
          <a:xfrm>
            <a:off x="683568" y="2923202"/>
            <a:ext cx="7704856" cy="334837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</a:rPr>
              <a:t>Беспокоясь о безопасности своего ребёнка , взрослые должны рассказывать ему о ситуациях , которые могут быть опасными ( открытое окно, балкон, включённая газовая или электрическая плита).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452237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Tm="15961">
        <p:circle/>
      </p:transition>
    </mc:Choice>
    <mc:Fallback>
      <p:transition spd="slow" advTm="15961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ПРАВИЛА  БЕЗОПАСНОГО ПОВЕДЕНИЯ  ДОМА </a:t>
            </a:r>
            <a:r>
              <a:rPr lang="ru-RU" sz="3200" dirty="0">
                <a:solidFill>
                  <a:srgbClr val="C00000"/>
                </a:solidFill>
              </a:rPr>
              <a:t>:</a:t>
            </a:r>
            <a:r>
              <a:rPr lang="ru-RU" sz="3200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0080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1.Если </a:t>
            </a:r>
            <a:r>
              <a:rPr lang="ru-RU" b="1" dirty="0">
                <a:solidFill>
                  <a:schemeClr val="bg1"/>
                </a:solidFill>
              </a:rPr>
              <a:t>в твою квартиру позвонил человек, якобы неправильно набравший номер, не называй незнакомцу своё имя и фамилию, просто скажи: «Вы ошиблись номером» - и повесь трубку.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22103" y="325885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2. Если в твою квартиру позвонил незнакомый человек, не отвечай на его вопросы , не говори , что ты находишься дома  один, не рассказывай о своей семье. Лучше попроси перезвонить позже или спроси , не нужно что-нибудь передать.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488" y="501317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C000"/>
                </a:solidFill>
              </a:rPr>
              <a:t>3. </a:t>
            </a:r>
            <a:r>
              <a:rPr lang="ru-RU" b="1" dirty="0">
                <a:solidFill>
                  <a:schemeClr val="bg1"/>
                </a:solidFill>
              </a:rPr>
              <a:t>Если ваш почтовый ящик находится в подъезде на первом этаже и тебе поручили забирать поступившую корреспонденцию , то лучше это делать днём или вместе со знакомыми взрослыми.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94855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Tm="46998">
        <p:circle/>
      </p:transition>
    </mc:Choice>
    <mc:Fallback>
      <p:transition spd="slow" advTm="46998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«О ПРАВИЛАХ  ПОЖАРНОЙ   БЕЗОПАСНОСТИ».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58008" y="263691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В современном мире никто не застрахован ни от социальных, ни от стихийных бедствий. Но предотвращение пожаров, нередко возникающих из-за шалостей детей , - часто в наших руках. Разрешение этой проблемы требует скоординированных действий педагогов  и  родителей.</a:t>
            </a: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683568" y="2564904"/>
            <a:ext cx="7992888" cy="33843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В современном мире никто не застрахован ни от социальных, ни от стихийных бедствий. Но предотвращение пожаров, нередко возникающих из-за шалостей детей , - часто в наших руках. Разрешение этой проблемы требует скоординированных действий педагогов  и  родителей.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586552793"/>
      </p:ext>
    </p:extLst>
  </p:cSld>
  <p:clrMapOvr>
    <a:masterClrMapping/>
  </p:clrMapOvr>
  <p:transition spd="slow" advTm="2063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03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ПРАВИЛА ПОЛЬЗОВАНИЯ ЭЛЕКТРОПРИБОРАМИ :</a:t>
            </a:r>
          </a:p>
        </p:txBody>
      </p:sp>
      <p:sp>
        <p:nvSpPr>
          <p:cNvPr id="3" name="Прямоугольная выноска 2"/>
          <p:cNvSpPr/>
          <p:nvPr/>
        </p:nvSpPr>
        <p:spPr>
          <a:xfrm>
            <a:off x="467544" y="2708920"/>
            <a:ext cx="45719" cy="4571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7546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1.	Уходя из дома – выключай все электрические приборы.</a:t>
            </a:r>
          </a:p>
          <a:p>
            <a:r>
              <a:rPr lang="ru-RU" b="1" dirty="0">
                <a:solidFill>
                  <a:srgbClr val="FFFF00"/>
                </a:solidFill>
              </a:rPr>
              <a:t>2.	Никогда не тяни за провод , вынимая штепсель из розетки.</a:t>
            </a:r>
          </a:p>
          <a:p>
            <a:r>
              <a:rPr lang="ru-RU" b="1" dirty="0">
                <a:solidFill>
                  <a:srgbClr val="FFFF00"/>
                </a:solidFill>
              </a:rPr>
              <a:t>3.	Нельзя без разрешения включать </a:t>
            </a:r>
            <a:r>
              <a:rPr lang="ru-RU" b="1" dirty="0" err="1">
                <a:solidFill>
                  <a:srgbClr val="FFFF00"/>
                </a:solidFill>
              </a:rPr>
              <a:t>элетроприборы</a:t>
            </a:r>
            <a:r>
              <a:rPr lang="ru-RU" b="1" dirty="0">
                <a:solidFill>
                  <a:srgbClr val="FFFF00"/>
                </a:solidFill>
              </a:rPr>
              <a:t>.</a:t>
            </a:r>
          </a:p>
          <a:p>
            <a:r>
              <a:rPr lang="ru-RU" b="1" dirty="0">
                <a:solidFill>
                  <a:srgbClr val="FFFF00"/>
                </a:solidFill>
              </a:rPr>
              <a:t>4.	Не допускай , чтобы на электрические приборы попадала вода.</a:t>
            </a:r>
          </a:p>
          <a:p>
            <a:r>
              <a:rPr lang="ru-RU" b="1" dirty="0">
                <a:solidFill>
                  <a:srgbClr val="FFFF00"/>
                </a:solidFill>
              </a:rPr>
              <a:t>5.	Нельзя оставлять без присмотра </a:t>
            </a:r>
            <a:r>
              <a:rPr lang="ru-RU" b="1" dirty="0" err="1">
                <a:solidFill>
                  <a:srgbClr val="FFFF00"/>
                </a:solidFill>
              </a:rPr>
              <a:t>элетроприборы</a:t>
            </a:r>
            <a:r>
              <a:rPr lang="ru-RU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513263" y="2754639"/>
            <a:ext cx="7875161" cy="305062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	Уходя из дома – выключай все электрические приборы.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	Никогда не тяни за провод , вынимая штепсель из розетки.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	Нельзя без разрешения включать </a:t>
            </a:r>
            <a:r>
              <a:rPr lang="ru-RU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элетроприборы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	Не допускай , чтобы на электрические приборы попадала вода.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	Нельзя оставлять без присмотра </a:t>
            </a:r>
            <a:r>
              <a:rPr lang="ru-RU" sz="2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элетроприборы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218863866"/>
      </p:ext>
    </p:extLst>
  </p:cSld>
  <p:clrMapOvr>
    <a:masterClrMapping/>
  </p:clrMapOvr>
  <p:transition spd="slow" advTm="25773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412776"/>
            <a:ext cx="8568952" cy="4713387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	Не играй со спичками и зажигалками – это может стать причиной пожара.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	Нельзя играть с огнём.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	Нельзя без взрослых зажигать фейерверки и петарды.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	Нельзя без взрослых пользоваться легковоспламеняющимися </a:t>
            </a:r>
            <a:r>
              <a:rPr lang="ru-RU" sz="8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вешествами</a:t>
            </a:r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	Нельзя допускать прикосновения бумаги или ткани к электрическим лампам и ночникам.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	Нельзя прятаться от огня в шкафу , под кроватью и в других укромных местах.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	В случае крупного возгорания немедленно покинь помещение.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	Если не можешь выйти из квартиры – выходи на балкон.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9.	В задымлённом помещении нужно дышать через мокрую ткань.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10.	Нельзя выходить на задымлённую лестницу.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11.	Загоревшую одежду сорви или залей водой.</a:t>
            </a:r>
          </a:p>
          <a:p>
            <a:r>
              <a:rPr lang="ru-RU" sz="8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12.	В случае пожара вызови пожарных по телефону  01</a:t>
            </a:r>
            <a:r>
              <a:rPr lang="ru-RU" sz="6400" dirty="0">
                <a:solidFill>
                  <a:schemeClr val="bg1"/>
                </a:solidFill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ПРАВИЛА  ПОЖАРНОЙ  БЕЗОПАСНОСТИ </a:t>
            </a:r>
            <a:r>
              <a:rPr lang="ru-RU" sz="3600" b="1" dirty="0">
                <a:solidFill>
                  <a:srgbClr val="FFFF00"/>
                </a:solidFill>
              </a:rPr>
              <a:t>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5958319"/>
      </p:ext>
    </p:extLst>
  </p:cSld>
  <p:clrMapOvr>
    <a:masterClrMapping/>
  </p:clrMapOvr>
  <p:transition spd="slow" advTm="5519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Ребенок один в </a:t>
            </a:r>
            <a:r>
              <a:rPr lang="ru-RU" sz="4000" b="1" dirty="0" smtClean="0">
                <a:solidFill>
                  <a:srgbClr val="FF0000"/>
                </a:solidFill>
              </a:rPr>
              <a:t>квартире :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204864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какого возраста можно оставлять ребенка одного? Это зависит от многих обстоятельств: возраст вашего ребенка, его самостоятельность, и насколько вы ему доверяете. Необходимо постепенно приучать ребенка оставаться одного.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79730787"/>
      </p:ext>
    </p:extLst>
  </p:cSld>
  <p:clrMapOvr>
    <a:masterClrMapping/>
  </p:clrMapOvr>
  <p:transition spd="slow" advTm="21231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Основными правилами, если ребенок остается один дома, должны быть: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65017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видном месте напишите телефоны, по которым он может быстро связаться (ваша работа, мобильный, милиция, скорая помощь, пожарная охрана, соседи).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573016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Постоянно повторяйте правила поведения, устраивайте маленькие экзамены, разбирайте ошибки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653136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Сами неукоснительно выполняйте правила по безопасности. Будьте примером.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5517232"/>
            <a:ext cx="817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Выучите с ребенком, как его зовут, и как зовут его родителей, а также домашний адрес и телефон.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217369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Tm="31833">
        <p:fade/>
      </p:transition>
    </mc:Choice>
    <mc:Fallback>
      <p:transition spd="med" advTm="3183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484784"/>
            <a:ext cx="7634848" cy="250277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Используйте в быту защитные приспособления. Их сейчас продается великое множество. Некоторые можно с успехом сделать и самим. Ниже представлен перечень защитных устройств, которые помогают обезопасить ваш дом, а малышу избежать серьезных травм. Конечно, список не полный, но все же…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9672" y="332656"/>
            <a:ext cx="6417734" cy="939801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КАК  </a:t>
            </a:r>
            <a:r>
              <a:rPr lang="ru-RU" sz="2800" b="1" dirty="0">
                <a:solidFill>
                  <a:srgbClr val="FF0000"/>
                </a:solidFill>
              </a:rPr>
              <a:t>ПРЕДОТВРАТИТЬ НЕСЧАСТНЫЙ СЛУЧАЙ 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165209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Tm="25307">
        <p:circle/>
      </p:transition>
    </mc:Choice>
    <mc:Fallback>
      <p:transition spd="slow" advTm="25307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 </a:t>
            </a:r>
            <a:r>
              <a:rPr lang="ru-RU" sz="4000" b="1" dirty="0">
                <a:solidFill>
                  <a:srgbClr val="FF0000"/>
                </a:solidFill>
              </a:rPr>
              <a:t>Подведение итогов собрания.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41333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Подводя итоги собрания, хочется подчеркнуть, что задача взрослых ( педагогов и  родителей) состоит не только в том, чтобы оберегать и защищать ребенка, но и в том, чтобы подготовить его к встрече с различными сложными, а порой и опасными жизненными ситуациями.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52305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5120">
        <p:split orient="vert"/>
      </p:transition>
    </mc:Choice>
    <mc:Fallback>
      <p:transition spd="slow" advTm="2512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Уважаемые </a:t>
            </a:r>
            <a:r>
              <a:rPr lang="ru-RU" sz="5400" b="1" dirty="0" smtClean="0">
                <a:solidFill>
                  <a:srgbClr val="FF0000"/>
                </a:solidFill>
              </a:rPr>
              <a:t>родители!!!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539552" y="2636912"/>
            <a:ext cx="7272808" cy="367240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хотелось бы обратиться к вам с просьбой, найдите время рассмотреть книгу, побеседовать с ребенком, обсудить ту или иную ситуацию, ведь безопасность наших детей находится в наших руках и от того как мы подготовим его к встрече с возможными трудностями,  зависит, возможно не только здоровье, но и жизнь вашего ребенка.</a:t>
            </a:r>
          </a:p>
        </p:txBody>
      </p:sp>
    </p:spTree>
    <p:extLst>
      <p:ext uri="{BB962C8B-B14F-4D97-AF65-F5344CB8AC3E}">
        <p14:creationId xmlns:p14="http://schemas.microsoft.com/office/powerpoint/2010/main" xmlns="" val="939969339"/>
      </p:ext>
    </p:extLst>
  </p:cSld>
  <p:clrMapOvr>
    <a:masterClrMapping/>
  </p:clrMapOvr>
  <p:transition spd="slow" advTm="1885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3799"/>
            <a:ext cx="4572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ЦЕЛЬ </a:t>
            </a:r>
            <a:r>
              <a:rPr lang="ru-RU" sz="28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b="1" dirty="0" smtClean="0"/>
              <a:t> </a:t>
            </a:r>
            <a:r>
              <a:rPr lang="ru-RU" b="1" i="1" dirty="0">
                <a:solidFill>
                  <a:schemeClr val="bg1"/>
                </a:solidFill>
              </a:rPr>
              <a:t>1.	</a:t>
            </a:r>
            <a:r>
              <a:rPr lang="ru-RU" sz="2000" b="1" i="1" dirty="0">
                <a:solidFill>
                  <a:schemeClr val="bg1"/>
                </a:solidFill>
              </a:rPr>
              <a:t>Познакомить родителей с работой детского сада по теме «Безопасность жизнедеятельности детей».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2</a:t>
            </a:r>
            <a:r>
              <a:rPr lang="ru-RU" sz="2000" b="1" i="1" dirty="0">
                <a:solidFill>
                  <a:schemeClr val="bg1"/>
                </a:solidFill>
              </a:rPr>
              <a:t>.	Активизировать знания родителей об особенностях обучения детей правилам безопасного поведения.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3</a:t>
            </a:r>
            <a:r>
              <a:rPr lang="ru-RU" sz="2000" b="1" i="1" dirty="0">
                <a:solidFill>
                  <a:schemeClr val="bg1"/>
                </a:solidFill>
              </a:rPr>
              <a:t>.	Формировать готовность родителей к сотрудничеству с педагогами детского сада по проблемам развития у детей навыков безопасного поведения.</a:t>
            </a:r>
          </a:p>
          <a:p>
            <a:endParaRPr lang="ru-RU" sz="2000" i="1" dirty="0"/>
          </a:p>
          <a:p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xmlns="" val="2235525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26545">
        <p:split orient="vert"/>
      </p:transition>
    </mc:Choice>
    <mc:Fallback>
      <p:transition spd="slow" advTm="2654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Основные – работа с детьми, родителями, педагогическим коллективом и персоналом</a:t>
            </a:r>
            <a:r>
              <a:rPr lang="ru-RU" dirty="0">
                <a:solidFill>
                  <a:srgbClr val="C00000"/>
                </a:solidFill>
              </a:rPr>
              <a:t>.</a:t>
            </a:r>
            <a:r>
              <a:rPr lang="ru-RU" dirty="0">
                <a:solidFill>
                  <a:srgbClr val="FFC000"/>
                </a:solidFill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978376374"/>
      </p:ext>
    </p:extLst>
  </p:cSld>
  <p:clrMapOvr>
    <a:masterClrMapping/>
  </p:clrMapOvr>
  <p:transition spd="slow" advTm="17611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1030777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У нас наработан обширный материал по данной проблеме:</a:t>
            </a:r>
          </a:p>
          <a:p>
            <a:r>
              <a:rPr lang="ru-RU" b="1" dirty="0">
                <a:solidFill>
                  <a:schemeClr val="bg1"/>
                </a:solidFill>
              </a:rPr>
              <a:t>- разработана план-программа  по ознакомлению детей всех возрастных групп с ПДД; </a:t>
            </a:r>
          </a:p>
          <a:p>
            <a:r>
              <a:rPr lang="ru-RU" b="1" dirty="0">
                <a:solidFill>
                  <a:schemeClr val="bg1"/>
                </a:solidFill>
              </a:rPr>
              <a:t>-составлена картотека игр по формированию основ безопасности жизнедеятельности. </a:t>
            </a:r>
          </a:p>
          <a:p>
            <a:r>
              <a:rPr lang="ru-RU" b="1" dirty="0">
                <a:solidFill>
                  <a:schemeClr val="bg1"/>
                </a:solidFill>
              </a:rPr>
              <a:t>- разработаны конспекты бесед, занятий, развлечений, досугов.</a:t>
            </a:r>
          </a:p>
          <a:p>
            <a:r>
              <a:rPr lang="ru-RU" b="1" dirty="0">
                <a:solidFill>
                  <a:schemeClr val="bg1"/>
                </a:solidFill>
              </a:rPr>
              <a:t>- в группах оборудованы специальные уголки ОБЖ ( где находятся макеты для ознакомления дошкольников с ПДД,  плакаты, альбомы,  художественная и методическая  литература, </a:t>
            </a:r>
            <a:r>
              <a:rPr lang="ru-RU" b="1" dirty="0" err="1">
                <a:solidFill>
                  <a:schemeClr val="bg1"/>
                </a:solidFill>
              </a:rPr>
              <a:t>медиатека</a:t>
            </a:r>
            <a:r>
              <a:rPr lang="ru-RU" b="1" dirty="0">
                <a:solidFill>
                  <a:schemeClr val="bg1"/>
                </a:solidFill>
              </a:rPr>
              <a:t>,  дидактические игры, необходимая атрибутика для сюжетно-ролевых игр). 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209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Tm="40944">
        <p:circle/>
      </p:transition>
    </mc:Choice>
    <mc:Fallback>
      <p:transition spd="slow" advTm="40944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8008" y="148478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Вся работа ведется через:</a:t>
            </a:r>
          </a:p>
          <a:p>
            <a:r>
              <a:rPr lang="ru-RU" b="1" dirty="0">
                <a:solidFill>
                  <a:srgbClr val="FFFF00"/>
                </a:solidFill>
              </a:rPr>
              <a:t>—</a:t>
            </a:r>
            <a:r>
              <a:rPr lang="ru-RU" sz="2000" b="1" dirty="0">
                <a:solidFill>
                  <a:schemeClr val="bg1"/>
                </a:solidFill>
              </a:rPr>
              <a:t>	организованную деятельность детей — занятия, экскурсии, тренинги;</a:t>
            </a:r>
          </a:p>
          <a:p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—</a:t>
            </a:r>
            <a:r>
              <a:rPr lang="ru-RU" sz="2000" b="1" dirty="0">
                <a:solidFill>
                  <a:schemeClr val="bg1"/>
                </a:solidFill>
              </a:rPr>
              <a:t>	совместную деятельность взрослых и детей — драматизация сказок, беседы воспитателя и ребенка, наблюдения, труд, чтение художественной литературы, просмотр мультфильмов;</a:t>
            </a:r>
          </a:p>
          <a:p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—</a:t>
            </a:r>
            <a:r>
              <a:rPr lang="ru-RU" sz="2000" b="1" dirty="0">
                <a:solidFill>
                  <a:schemeClr val="bg1"/>
                </a:solidFill>
              </a:rPr>
              <a:t>	свободную самостоятельную деятельность детей — сюжетно-ролевые игры.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0482400"/>
      </p:ext>
    </p:extLst>
  </p:cSld>
  <p:clrMapOvr>
    <a:masterClrMapping/>
  </p:clrMapOvr>
  <p:transition spd="slow" advTm="23797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12776"/>
            <a:ext cx="4572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Важно не только оберегать ребенка от опасности, но и готовить его встрече с возможными трудностями, формировать представление о наиболее опасных ситуациях, о необходимости соблюдения мер предосторожности, прививать ему навыки безопасного поведения в быту совместно с родителями, которые выступают для ребенка примером для подражания.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57830345"/>
      </p:ext>
    </p:extLst>
  </p:cSld>
  <p:clrMapOvr>
    <a:masterClrMapping/>
  </p:clrMapOvr>
  <p:transition spd="slow" advTm="2432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- опасные предметы;</a:t>
            </a:r>
            <a:br>
              <a:rPr lang="ru-RU" sz="3200" b="1" dirty="0">
                <a:solidFill>
                  <a:schemeClr val="bg1"/>
                </a:solidFill>
              </a:rPr>
            </a:br>
            <a:r>
              <a:rPr lang="ru-RU" sz="3200" b="1" dirty="0">
                <a:solidFill>
                  <a:schemeClr val="bg1"/>
                </a:solidFill>
              </a:rPr>
              <a:t>- опасные ситуации дома .</a:t>
            </a:r>
            <a:br>
              <a:rPr lang="ru-RU" sz="3200" b="1" dirty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ОСНОВНЫЕ  ИСТОЧНИКИ  ОПАСНОСТИ ДЛЯ РЕБЁНКА-ДОШКОЛЬНИКА, С КОТОРЫМИ ОН  МОЖЕТ СТОЛКНУТЬСЯ  ДОМА :</a:t>
            </a:r>
          </a:p>
        </p:txBody>
      </p:sp>
    </p:spTree>
    <p:extLst>
      <p:ext uri="{BB962C8B-B14F-4D97-AF65-F5344CB8AC3E}">
        <p14:creationId xmlns:p14="http://schemas.microsoft.com/office/powerpoint/2010/main" xmlns="" val="3987499184"/>
      </p:ext>
    </p:extLst>
  </p:cSld>
  <p:clrMapOvr>
    <a:masterClrMapping/>
  </p:clrMapOvr>
  <p:transition spd="slow" advTm="9765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 «ОПАСНЫЕ  ПРЕДМЕТЫ»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70080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Необходимо сформировать у дошкольника представления об опасных для жизни и здоровья предметах, которые встречаются в быту, научить его соблюдать определённые правила , разбирая различные ситуации, объясняя  причины категорических запретов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8264" y="3068960"/>
            <a:ext cx="7674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беседе с ребёнком на эту тему выделите две группы предметов быта: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861048"/>
            <a:ext cx="78488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1.	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Предметы, которыми ребёнку категорически запрещается пользоваться (спички, зажигалки, кухонная плита, электроприборы и др.);</a:t>
            </a:r>
          </a:p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	Предметы, которыми ребёнка следует научить пользоваться( нож, иголка, ножницы).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15185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Tm="40155">
        <p:circle/>
      </p:transition>
    </mc:Choice>
    <mc:Fallback>
      <p:transition spd="slow" advTm="40155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7030A0"/>
                </a:solidFill>
              </a:rPr>
              <a:t>ПРАВИЛА  БЕЗОПАСНОГО  ПОВЕДЕНИЯ В ДОМЕ: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480737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	Порядок в доме поддерживают не только для красоты , но и для безопасности, поэтому игрушки и предметы надо класть на место.</a:t>
            </a:r>
          </a:p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	Нельзя пользоваться острыми предметами без взрослых.</a:t>
            </a:r>
          </a:p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	Утюг, пылесос ,телевизор, лампы и другие электроприборы нельзя включать без разрешения взрослых, трогать руками провода, вставлять мелкие предметы в розетку.</a:t>
            </a:r>
          </a:p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	Нельзя играть со спичками и зажигалками.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200935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30223">
        <p:split orient="vert"/>
      </p:transition>
    </mc:Choice>
    <mc:Fallback>
      <p:transition spd="slow" advTm="3022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4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5|1.8|1.8|2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376</TotalTime>
  <Words>780</Words>
  <Application>Microsoft Office PowerPoint</Application>
  <PresentationFormat>Экран (4:3)</PresentationFormat>
  <Paragraphs>85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 РОДИТЕЛЬСКОЕ   СОБРАНИЕ   «БЕЗОПАСНОСТЬ  В  ВАШЕМ   ДОМЕ» </vt:lpstr>
      <vt:lpstr>Слайд 2</vt:lpstr>
      <vt:lpstr>Основные – работа с детьми, родителями, педагогическим коллективом и персоналом. </vt:lpstr>
      <vt:lpstr>Слайд 4</vt:lpstr>
      <vt:lpstr>Слайд 5</vt:lpstr>
      <vt:lpstr>Слайд 6</vt:lpstr>
      <vt:lpstr>- опасные предметы; - опасные ситуации дома . </vt:lpstr>
      <vt:lpstr> «ОПАСНЫЕ  ПРЕДМЕТЫ»</vt:lpstr>
      <vt:lpstr>ПРАВИЛА  БЕЗОПАСНОГО  ПОВЕДЕНИЯ В ДОМЕ:</vt:lpstr>
      <vt:lpstr> «ОПАСНЫЕ  СИТУАЦИИ  ДОМА».</vt:lpstr>
      <vt:lpstr> ПРАВИЛА  БЕЗОПАСНОГО ПОВЕДЕНИЯ  ДОМА : </vt:lpstr>
      <vt:lpstr>«О ПРАВИЛАХ  ПОЖАРНОЙ   БЕЗОПАСНОСТИ».</vt:lpstr>
      <vt:lpstr>ПРАВИЛА ПОЛЬЗОВАНИЯ ЭЛЕКТРОПРИБОРАМИ :</vt:lpstr>
      <vt:lpstr>ПРАВИЛА  ПОЖАРНОЙ  БЕЗОПАСНОСТИ :</vt:lpstr>
      <vt:lpstr>Ребенок один в квартире :</vt:lpstr>
      <vt:lpstr>Основными правилами, если ребенок остается один дома, должны быть:</vt:lpstr>
      <vt:lpstr>Используйте в быту защитные приспособления. Их сейчас продается великое множество. Некоторые можно с успехом сделать и самим. Ниже представлен перечень защитных устройств, которые помогают обезопасить ваш дом, а малышу избежать серьезных травм. Конечно, список не полный, но все же…</vt:lpstr>
      <vt:lpstr> Подведение итогов собрания.</vt:lpstr>
      <vt:lpstr>Уважаемые родители!!!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РОДИТЕЛЬСКОЕ   СОБРАНИЕ   «БЕЗОПАСНОСТЬ  В  ВАШЕМ   ДОМЕ» ( мастер – класс )</dc:title>
  <dc:creator>UserXP</dc:creator>
  <cp:lastModifiedBy>марина</cp:lastModifiedBy>
  <cp:revision>60</cp:revision>
  <dcterms:created xsi:type="dcterms:W3CDTF">2012-02-04T19:11:27Z</dcterms:created>
  <dcterms:modified xsi:type="dcterms:W3CDTF">2021-04-10T16:27:20Z</dcterms:modified>
</cp:coreProperties>
</file>