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4" r:id="rId3"/>
    <p:sldId id="257" r:id="rId4"/>
    <p:sldId id="258" r:id="rId5"/>
    <p:sldId id="260" r:id="rId6"/>
    <p:sldId id="261" r:id="rId7"/>
    <p:sldId id="265" r:id="rId8"/>
    <p:sldId id="266" r:id="rId9"/>
    <p:sldId id="259" r:id="rId10"/>
    <p:sldId id="267" r:id="rId11"/>
    <p:sldId id="268" r:id="rId12"/>
    <p:sldId id="269" r:id="rId13"/>
    <p:sldId id="262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387736"/>
            <a:ext cx="7272807" cy="1825240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«Мы в ответе за свои поступки»</a:t>
            </a:r>
            <a:endParaRPr lang="ru-RU" sz="3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/>
              <a:t>Социальный педагог </a:t>
            </a:r>
          </a:p>
          <a:p>
            <a:r>
              <a:rPr lang="ru-RU" i="1" dirty="0" smtClean="0"/>
              <a:t>МБОУ «СОШ №2» г. Тарко-Сале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90200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/>
              <a:t>В соответствии </a:t>
            </a:r>
            <a:r>
              <a:rPr lang="ru-RU" i="1" dirty="0"/>
              <a:t>с КоАП РФ </a:t>
            </a:r>
            <a:r>
              <a:rPr lang="ru-RU" i="1" dirty="0" smtClean="0"/>
              <a:t>субъектом административной </a:t>
            </a:r>
            <a:r>
              <a:rPr lang="ru-RU" i="1" dirty="0"/>
              <a:t>ответственности может </a:t>
            </a:r>
            <a:r>
              <a:rPr lang="ru-RU" i="1" dirty="0" smtClean="0"/>
              <a:t>выступать лишь лицо</a:t>
            </a:r>
            <a:r>
              <a:rPr lang="ru-RU" i="1" dirty="0"/>
              <a:t>, которое достигло </a:t>
            </a:r>
            <a:r>
              <a:rPr lang="ru-RU" i="1" dirty="0" smtClean="0"/>
              <a:t>определённого </a:t>
            </a:r>
            <a:r>
              <a:rPr lang="ru-RU" i="1" dirty="0"/>
              <a:t>возраста и отвечает </a:t>
            </a:r>
            <a:r>
              <a:rPr lang="ru-RU" i="1" dirty="0" smtClean="0"/>
              <a:t>определённым </a:t>
            </a:r>
            <a:r>
              <a:rPr lang="ru-RU" i="1" dirty="0"/>
              <a:t>условиям. Так, в соответствии со ст. 2.3 КоАП РФ </a:t>
            </a:r>
            <a:r>
              <a:rPr lang="ru-RU" i="1" dirty="0" smtClean="0"/>
              <a:t>к административной ответственности </a:t>
            </a:r>
            <a:r>
              <a:rPr lang="ru-RU" i="1" dirty="0"/>
              <a:t>может быть привлечено лицо, которому к моменту </a:t>
            </a:r>
            <a:r>
              <a:rPr lang="ru-RU" i="1" dirty="0" smtClean="0"/>
              <a:t>совершения правонарушения </a:t>
            </a:r>
            <a:r>
              <a:rPr lang="ru-RU" i="1" dirty="0"/>
              <a:t>исполнилось </a:t>
            </a:r>
            <a:r>
              <a:rPr lang="ru-RU" i="1" u="sng" dirty="0" smtClean="0"/>
              <a:t>16 лет</a:t>
            </a:r>
            <a:r>
              <a:rPr lang="ru-RU" i="1" dirty="0"/>
              <a:t>. Из всех видов административных наказаний, указанных в КоАП РФ, к несовершеннолетним чаще всего </a:t>
            </a:r>
            <a:r>
              <a:rPr lang="ru-RU" i="1" dirty="0" smtClean="0"/>
              <a:t>применяются только два </a:t>
            </a:r>
            <a:r>
              <a:rPr lang="ru-RU" i="1" dirty="0"/>
              <a:t>- это </a:t>
            </a:r>
            <a:r>
              <a:rPr lang="ru-RU" i="1" u="sng" dirty="0"/>
              <a:t>предупреждение</a:t>
            </a:r>
            <a:r>
              <a:rPr lang="ru-RU" i="1" dirty="0"/>
              <a:t> и </a:t>
            </a:r>
            <a:r>
              <a:rPr lang="ru-RU" i="1" u="sng" dirty="0"/>
              <a:t>административный штраф.</a:t>
            </a:r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 dirty="0" smtClean="0"/>
              <a:t>Административная ответственность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xmlns="" val="270691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/>
              <a:t>За </a:t>
            </a:r>
            <a:r>
              <a:rPr lang="ru-RU" i="1" dirty="0"/>
              <a:t>вред, </a:t>
            </a:r>
            <a:r>
              <a:rPr lang="ru-RU" i="1" dirty="0" smtClean="0"/>
              <a:t>причинённый </a:t>
            </a:r>
            <a:r>
              <a:rPr lang="ru-RU" i="1" dirty="0"/>
              <a:t>несовершеннолетним в возрасте </a:t>
            </a:r>
            <a:r>
              <a:rPr lang="ru-RU" i="1" u="sng" dirty="0"/>
              <a:t>до</a:t>
            </a:r>
            <a:r>
              <a:rPr lang="ru-RU" i="1" dirty="0"/>
              <a:t> </a:t>
            </a:r>
            <a:r>
              <a:rPr lang="ru-RU" i="1" u="sng" dirty="0"/>
              <a:t>14 лет </a:t>
            </a:r>
            <a:r>
              <a:rPr lang="ru-RU" i="1" dirty="0"/>
              <a:t>(малолетним), </a:t>
            </a:r>
            <a:r>
              <a:rPr lang="ru-RU" i="1" u="sng" dirty="0"/>
              <a:t>отвечают его родители </a:t>
            </a:r>
            <a:r>
              <a:rPr lang="ru-RU" i="1" dirty="0"/>
              <a:t>(</a:t>
            </a:r>
            <a:r>
              <a:rPr lang="ru-RU" i="1" u="sng" dirty="0"/>
              <a:t>усыновители</a:t>
            </a:r>
            <a:r>
              <a:rPr lang="ru-RU" i="1" dirty="0"/>
              <a:t>) или </a:t>
            </a:r>
            <a:r>
              <a:rPr lang="ru-RU" i="1" u="sng" dirty="0"/>
              <a:t>опекуны</a:t>
            </a:r>
            <a:r>
              <a:rPr lang="ru-RU" i="1" dirty="0"/>
              <a:t>, если с их стороны имело место безответственное отношение к его воспитанию и неосуществление должного надзора за ним, например попустительство или поощрение озорства, хулиганских и иных противоправных действий, отсутствие к нему внимания и т.п. (п. 1 ст. 1073 ГК РФ; </a:t>
            </a:r>
            <a:r>
              <a:rPr lang="ru-RU" i="1" dirty="0" err="1"/>
              <a:t>пп</a:t>
            </a:r>
            <a:r>
              <a:rPr lang="ru-RU" i="1" dirty="0"/>
              <a:t>. «а» п. 16 Постановления Пленума Верховного Суда РФ от 26.01.2010 </a:t>
            </a:r>
            <a:r>
              <a:rPr lang="ru-RU" i="1" dirty="0" smtClean="0"/>
              <a:t>№1</a:t>
            </a:r>
            <a:r>
              <a:rPr lang="ru-RU" i="1" dirty="0"/>
              <a:t>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 dirty="0" smtClean="0"/>
              <a:t>Ответственность за вред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xmlns="" val="3558827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Таким образом, законодатель считает, что лица, достигшие шестнадцати лет, уже способны осознавать социальное значение своего поведения, обязаны понимать и уважать права и свободы иных лиц, правильно оценивать возможные последствия своих действий и отвечать за них.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 dirty="0" smtClean="0"/>
              <a:t>Вывод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xmlns="" val="158860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Учись управлять своими эмоциями!</a:t>
            </a:r>
          </a:p>
          <a:p>
            <a:r>
              <a:rPr lang="ru-RU" i="1" dirty="0" smtClean="0"/>
              <a:t>Представь, как твой поступок подействует на других.</a:t>
            </a:r>
          </a:p>
          <a:p>
            <a:r>
              <a:rPr lang="ru-RU" i="1" dirty="0" smtClean="0"/>
              <a:t>Делай то, за что не будешь испытывать чувство вины!!!</a:t>
            </a:r>
          </a:p>
          <a:p>
            <a:r>
              <a:rPr lang="ru-RU" i="1" dirty="0" smtClean="0"/>
              <a:t>Не </a:t>
            </a:r>
            <a:r>
              <a:rPr lang="ru-RU" i="1" dirty="0"/>
              <a:t>позволяй на себя «давить»!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Рекомендации учащимся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011509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2150580"/>
            <a:ext cx="5526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    </a:t>
            </a:r>
            <a:r>
              <a:rPr lang="ru-RU" sz="7200" i="1" dirty="0" smtClean="0">
                <a:solidFill>
                  <a:schemeClr val="tx2"/>
                </a:solidFill>
              </a:rPr>
              <a:t>Спасибо           за внимание!</a:t>
            </a:r>
            <a:endParaRPr lang="ru-RU" sz="7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28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581129"/>
            <a:ext cx="7767021" cy="432048"/>
          </a:xfrm>
        </p:spPr>
        <p:txBody>
          <a:bodyPr/>
          <a:lstStyle/>
          <a:p>
            <a:r>
              <a:rPr lang="ru-RU" sz="2400" i="1" dirty="0" smtClean="0"/>
              <a:t>ЭТО МЫ!</a:t>
            </a:r>
            <a:endParaRPr lang="ru-RU" sz="2400" i="1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5085184"/>
            <a:ext cx="8208912" cy="1152128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Человек должен научиться поступать нравственно без всяких проверок и контроля. Он должен чувствовать нужные вещи; </a:t>
            </a:r>
            <a:r>
              <a:rPr lang="ru-RU" sz="2400" b="1" i="1" dirty="0" smtClean="0">
                <a:solidFill>
                  <a:srgbClr val="C00000"/>
                </a:solidFill>
              </a:rPr>
              <a:t>МОЖНО, НЕЛЬЗЯ, НАДО </a:t>
            </a:r>
            <a:r>
              <a:rPr lang="ru-RU" sz="2400" i="1" dirty="0" smtClean="0"/>
              <a:t>(А.С. Макаренко)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372854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Шалость - это поступок ради забавы, весёлая проказа, проделка.</a:t>
            </a:r>
          </a:p>
          <a:p>
            <a:pPr marL="0" indent="0">
              <a:buNone/>
            </a:pPr>
            <a:r>
              <a:rPr lang="ru-RU" i="1" dirty="0" smtClean="0"/>
              <a:t>                                                                  (Словарь Ушакова)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 dirty="0" smtClean="0"/>
              <a:t>Что такое шалость?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xmlns="" val="226905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i="1" dirty="0" smtClean="0"/>
              <a:t>Что такое злонамеренный проступок?</a:t>
            </a:r>
            <a:endParaRPr lang="ru-RU" sz="48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i="1" dirty="0" smtClean="0"/>
              <a:t>Злонамеренный проступок </a:t>
            </a:r>
            <a:r>
              <a:rPr lang="ru-RU" i="1" dirty="0"/>
              <a:t>-</a:t>
            </a:r>
            <a:r>
              <a:rPr lang="ru-RU" i="1" dirty="0" smtClean="0"/>
              <a:t> это действие, цель которого причинение вреда людям и окружающей среде. </a:t>
            </a:r>
            <a:endParaRPr lang="ru-RU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503968"/>
            <a:ext cx="3018128" cy="36126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39817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 dirty="0" smtClean="0"/>
              <a:t>Почему возникают проступки?</a:t>
            </a:r>
            <a:endParaRPr lang="ru-RU" sz="4800" i="1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i="1" dirty="0" smtClean="0"/>
              <a:t>Гнев или раздражение.</a:t>
            </a:r>
          </a:p>
          <a:p>
            <a:r>
              <a:rPr lang="ru-RU" i="1" dirty="0" smtClean="0"/>
              <a:t>Зависть.</a:t>
            </a:r>
          </a:p>
          <a:p>
            <a:r>
              <a:rPr lang="ru-RU" i="1" dirty="0" smtClean="0"/>
              <a:t>Скука.</a:t>
            </a:r>
          </a:p>
          <a:p>
            <a:r>
              <a:rPr lang="ru-RU" i="1" dirty="0" smtClean="0"/>
              <a:t>Плохая компания.</a:t>
            </a:r>
          </a:p>
          <a:p>
            <a:r>
              <a:rPr lang="ru-RU" i="1" dirty="0" smtClean="0"/>
              <a:t>Повод выделиться.</a:t>
            </a:r>
          </a:p>
          <a:p>
            <a:r>
              <a:rPr lang="ru-RU" i="1" dirty="0" smtClean="0"/>
              <a:t>Давление старших.</a:t>
            </a:r>
          </a:p>
          <a:p>
            <a:r>
              <a:rPr lang="ru-RU" i="1" dirty="0" smtClean="0"/>
              <a:t>Низкая самооценка.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465962"/>
            <a:ext cx="2828668" cy="3650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9875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53952">
            <a:off x="4664932" y="2594738"/>
            <a:ext cx="3674533" cy="2882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 dirty="0" smtClean="0"/>
              <a:t>Примеры шалости</a:t>
            </a:r>
            <a:endParaRPr lang="ru-RU" sz="48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i="1" dirty="0" smtClean="0"/>
              <a:t>Спрятать ручку соседа.</a:t>
            </a:r>
          </a:p>
          <a:p>
            <a:r>
              <a:rPr lang="ru-RU" i="1" dirty="0" smtClean="0"/>
              <a:t>Отключить телефон и сказать, что не работает.</a:t>
            </a:r>
          </a:p>
          <a:p>
            <a:r>
              <a:rPr lang="ru-RU" i="1" dirty="0" smtClean="0"/>
              <a:t>Спрятать портфель соседа, друга.</a:t>
            </a:r>
          </a:p>
          <a:p>
            <a:r>
              <a:rPr lang="ru-RU" i="1" dirty="0" smtClean="0"/>
              <a:t>Напугать товарищей, выскочить из-за угла.</a:t>
            </a:r>
            <a:endParaRPr lang="ru-RU" i="1" dirty="0"/>
          </a:p>
        </p:txBody>
      </p:sp>
      <p:pic>
        <p:nvPicPr>
          <p:cNvPr id="1026" name="Picture 2" descr="C:\Users\79224\Desktop\89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47561" flipH="1">
            <a:off x="7850338" y="4323308"/>
            <a:ext cx="374578" cy="50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912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 dirty="0" smtClean="0"/>
              <a:t>Детские шалости</a:t>
            </a:r>
            <a:endParaRPr lang="ru-RU" sz="4800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636912"/>
            <a:ext cx="3816425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636912"/>
            <a:ext cx="352839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4976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 dirty="0" smtClean="0"/>
              <a:t>Детские шалости</a:t>
            </a:r>
            <a:endParaRPr lang="ru-RU" sz="4800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9" y="2636912"/>
            <a:ext cx="352839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852936"/>
            <a:ext cx="374441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0185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Драки.</a:t>
            </a:r>
          </a:p>
          <a:p>
            <a:r>
              <a:rPr lang="ru-RU" i="1" dirty="0" smtClean="0"/>
              <a:t>Воровство.</a:t>
            </a:r>
          </a:p>
          <a:p>
            <a:r>
              <a:rPr lang="ru-RU" i="1" dirty="0" smtClean="0"/>
              <a:t>Жестокое обращение с животными.</a:t>
            </a:r>
          </a:p>
          <a:p>
            <a:r>
              <a:rPr lang="ru-RU" i="1" dirty="0" smtClean="0"/>
              <a:t>Порча имущества (ломать парты и стулья, писать и рисовать на стенах).</a:t>
            </a:r>
          </a:p>
          <a:p>
            <a:r>
              <a:rPr lang="ru-RU" i="1" dirty="0" smtClean="0"/>
              <a:t>Отбирать деньги у одноклассников, у младших.</a:t>
            </a:r>
          </a:p>
          <a:p>
            <a:r>
              <a:rPr lang="ru-RU" i="1" dirty="0" smtClean="0"/>
              <a:t>Сквернословие (речь наполненная неприличными выражениями, непристойными словами, бранью).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 dirty="0" smtClean="0"/>
              <a:t>Злонамеренный поступок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xmlns="" val="582314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883</TotalTime>
  <Words>439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«Мы в ответе за свои поступки»</vt:lpstr>
      <vt:lpstr>ЭТО МЫ!</vt:lpstr>
      <vt:lpstr>Что такое шалость?</vt:lpstr>
      <vt:lpstr>Что такое злонамеренный проступок?</vt:lpstr>
      <vt:lpstr>Почему возникают проступки?</vt:lpstr>
      <vt:lpstr>Примеры шалости</vt:lpstr>
      <vt:lpstr>Детские шалости</vt:lpstr>
      <vt:lpstr>Детские шалости</vt:lpstr>
      <vt:lpstr>Злонамеренный поступок</vt:lpstr>
      <vt:lpstr>Административная ответственность</vt:lpstr>
      <vt:lpstr>Ответственность за вред</vt:lpstr>
      <vt:lpstr>Вывод</vt:lpstr>
      <vt:lpstr>Рекомендации учащимся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шалости до хулиганства «Ответственность за проступки»</dc:title>
  <dc:creator>79224</dc:creator>
  <cp:lastModifiedBy>PC</cp:lastModifiedBy>
  <cp:revision>43</cp:revision>
  <dcterms:created xsi:type="dcterms:W3CDTF">2021-10-28T09:10:29Z</dcterms:created>
  <dcterms:modified xsi:type="dcterms:W3CDTF">2022-02-23T08:31:31Z</dcterms:modified>
</cp:coreProperties>
</file>