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4" r:id="rId3"/>
    <p:sldId id="273" r:id="rId4"/>
    <p:sldId id="257" r:id="rId5"/>
    <p:sldId id="258" r:id="rId6"/>
    <p:sldId id="265" r:id="rId7"/>
    <p:sldId id="262" r:id="rId8"/>
    <p:sldId id="27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B25C-B502-47B9-B14E-346C876D2E22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88B6A0-79CE-4C40-837D-06861C7AE40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B25C-B502-47B9-B14E-346C876D2E22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B6A0-79CE-4C40-837D-06861C7AE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B25C-B502-47B9-B14E-346C876D2E22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B6A0-79CE-4C40-837D-06861C7AE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B25C-B502-47B9-B14E-346C876D2E22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B6A0-79CE-4C40-837D-06861C7AE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B25C-B502-47B9-B14E-346C876D2E22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B6A0-79CE-4C40-837D-06861C7AE40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B25C-B502-47B9-B14E-346C876D2E22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B6A0-79CE-4C40-837D-06861C7AE40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B25C-B502-47B9-B14E-346C876D2E22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B6A0-79CE-4C40-837D-06861C7AE40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B25C-B502-47B9-B14E-346C876D2E22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B6A0-79CE-4C40-837D-06861C7AE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B25C-B502-47B9-B14E-346C876D2E22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B6A0-79CE-4C40-837D-06861C7AE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B25C-B502-47B9-B14E-346C876D2E22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B6A0-79CE-4C40-837D-06861C7AE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B25C-B502-47B9-B14E-346C876D2E22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B6A0-79CE-4C40-837D-06861C7AE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75FB25C-B502-47B9-B14E-346C876D2E22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88B6A0-79CE-4C40-837D-06861C7AE40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1844824"/>
            <a:ext cx="53655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Экологизация</a:t>
            </a: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рабочих программ</a:t>
            </a:r>
            <a:endParaRPr lang="ru-RU" sz="48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05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27784" y="533871"/>
            <a:ext cx="4184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Экспериментальные классы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123209"/>
              </p:ext>
            </p:extLst>
          </p:nvPr>
        </p:nvGraphicFramePr>
        <p:xfrm>
          <a:off x="1187625" y="1397000"/>
          <a:ext cx="6696744" cy="4552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232248"/>
                <a:gridCol w="2232248"/>
              </a:tblGrid>
              <a:tr h="7325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2019-2020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2020-2021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2021-2022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2441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2в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3в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4в</a:t>
                      </a:r>
                      <a:endParaRPr lang="ru-RU" b="1" dirty="0"/>
                    </a:p>
                  </a:txBody>
                  <a:tcPr/>
                </a:tc>
              </a:tr>
              <a:tr h="42441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2е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3е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4е</a:t>
                      </a:r>
                      <a:endParaRPr lang="ru-RU" b="1" dirty="0"/>
                    </a:p>
                  </a:txBody>
                  <a:tcPr/>
                </a:tc>
              </a:tr>
              <a:tr h="42441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2д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3д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4д</a:t>
                      </a:r>
                      <a:endParaRPr lang="ru-RU" b="1" dirty="0"/>
                    </a:p>
                  </a:txBody>
                  <a:tcPr/>
                </a:tc>
              </a:tr>
              <a:tr h="42441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5б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6б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7б</a:t>
                      </a:r>
                      <a:endParaRPr lang="ru-RU" b="1" dirty="0"/>
                    </a:p>
                  </a:txBody>
                  <a:tcPr/>
                </a:tc>
              </a:tr>
              <a:tr h="42441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5в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6в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7в</a:t>
                      </a:r>
                      <a:endParaRPr lang="ru-RU" b="1" dirty="0"/>
                    </a:p>
                  </a:txBody>
                  <a:tcPr/>
                </a:tc>
              </a:tr>
              <a:tr h="42441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5г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6г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7г</a:t>
                      </a:r>
                      <a:endParaRPr lang="ru-RU" b="1" dirty="0"/>
                    </a:p>
                  </a:txBody>
                  <a:tcPr/>
                </a:tc>
              </a:tr>
              <a:tr h="42441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7б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8б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9б</a:t>
                      </a:r>
                      <a:endParaRPr lang="ru-RU" b="1" dirty="0"/>
                    </a:p>
                  </a:txBody>
                  <a:tcPr/>
                </a:tc>
              </a:tr>
              <a:tr h="42441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7в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8в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9в</a:t>
                      </a:r>
                      <a:endParaRPr lang="ru-RU" b="1" dirty="0"/>
                    </a:p>
                  </a:txBody>
                  <a:tcPr/>
                </a:tc>
              </a:tr>
              <a:tr h="42441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7г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8г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9г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3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7" y="116632"/>
            <a:ext cx="8417273" cy="7571303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ctr"/>
            <a:r>
              <a:rPr lang="ru-RU" sz="1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математика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dirty="0" err="1">
                <a:solidFill>
                  <a:srgbClr val="002060"/>
                </a:solidFill>
              </a:rPr>
              <a:t>Расшивалина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О.Н.(5-6 </a:t>
            </a:r>
            <a:r>
              <a:rPr lang="ru-RU" sz="1400" dirty="0">
                <a:solidFill>
                  <a:srgbClr val="002060"/>
                </a:solidFill>
              </a:rPr>
              <a:t>классы)</a:t>
            </a:r>
          </a:p>
          <a:p>
            <a:pPr algn="ctr"/>
            <a:r>
              <a:rPr lang="ru-RU" sz="1400" dirty="0" err="1">
                <a:solidFill>
                  <a:srgbClr val="002060"/>
                </a:solidFill>
              </a:rPr>
              <a:t>Глинкина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Н.И.(</a:t>
            </a:r>
            <a:r>
              <a:rPr lang="ru-RU" sz="1400" dirty="0" smtClean="0">
                <a:solidFill>
                  <a:srgbClr val="002060"/>
                </a:solidFill>
              </a:rPr>
              <a:t>7-9 </a:t>
            </a:r>
            <a:r>
              <a:rPr lang="ru-RU" sz="1400" dirty="0">
                <a:solidFill>
                  <a:srgbClr val="002060"/>
                </a:solidFill>
              </a:rPr>
              <a:t>классы</a:t>
            </a:r>
            <a:r>
              <a:rPr lang="ru-RU" sz="1400" dirty="0" smtClean="0">
                <a:solidFill>
                  <a:srgbClr val="002060"/>
                </a:solidFill>
              </a:rPr>
              <a:t>)</a:t>
            </a:r>
            <a:endParaRPr lang="ru-RU" sz="1400" dirty="0">
              <a:solidFill>
                <a:srgbClr val="002060"/>
              </a:solidFill>
            </a:endParaRPr>
          </a:p>
          <a:p>
            <a:pPr algn="ctr"/>
            <a:r>
              <a:rPr lang="ru-RU" sz="1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русский язык, </a:t>
            </a:r>
            <a:r>
              <a:rPr lang="ru-RU" sz="1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 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Головина </a:t>
            </a:r>
            <a:r>
              <a:rPr lang="ru-RU" sz="1400" dirty="0" smtClean="0">
                <a:solidFill>
                  <a:srgbClr val="002060"/>
                </a:solidFill>
              </a:rPr>
              <a:t>Л.А</a:t>
            </a:r>
            <a:r>
              <a:rPr lang="ru-RU" sz="1400" dirty="0" smtClean="0">
                <a:solidFill>
                  <a:srgbClr val="002060"/>
                </a:solidFill>
              </a:rPr>
              <a:t>. (5-6 классы)</a:t>
            </a:r>
            <a:endParaRPr lang="ru-RU" sz="1400" dirty="0">
              <a:solidFill>
                <a:srgbClr val="002060"/>
              </a:solidFill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</a:rPr>
              <a:t>Танцюра </a:t>
            </a:r>
            <a:r>
              <a:rPr lang="ru-RU" sz="1400" dirty="0" smtClean="0">
                <a:solidFill>
                  <a:srgbClr val="002060"/>
                </a:solidFill>
              </a:rPr>
              <a:t>И.Ф</a:t>
            </a:r>
            <a:r>
              <a:rPr lang="ru-RU" sz="1400" dirty="0" smtClean="0">
                <a:solidFill>
                  <a:srgbClr val="002060"/>
                </a:solidFill>
              </a:rPr>
              <a:t>. (7-9 классы)</a:t>
            </a:r>
            <a:endParaRPr lang="ru-RU" sz="1400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биология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dirty="0">
                <a:solidFill>
                  <a:srgbClr val="FF0000"/>
                </a:solidFill>
              </a:rPr>
              <a:t>Морозова </a:t>
            </a:r>
            <a:r>
              <a:rPr lang="ru-RU" sz="1400" dirty="0" smtClean="0">
                <a:solidFill>
                  <a:srgbClr val="FF0000"/>
                </a:solidFill>
              </a:rPr>
              <a:t>Д.Н.(6) 7 </a:t>
            </a:r>
            <a:r>
              <a:rPr lang="ru-RU" sz="1400" dirty="0" err="1" smtClean="0">
                <a:solidFill>
                  <a:srgbClr val="FF0000"/>
                </a:solidFill>
              </a:rPr>
              <a:t>проф</a:t>
            </a:r>
            <a:endParaRPr lang="ru-RU" sz="1400" dirty="0">
              <a:solidFill>
                <a:srgbClr val="FF0000"/>
              </a:solidFill>
            </a:endParaRPr>
          </a:p>
          <a:p>
            <a:pPr algn="ctr"/>
            <a:r>
              <a:rPr lang="ru-RU" sz="1400" dirty="0" err="1">
                <a:solidFill>
                  <a:srgbClr val="002060"/>
                </a:solidFill>
              </a:rPr>
              <a:t>Олейникова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Е.А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  <a:r>
              <a:rPr lang="ru-RU" sz="1400" b="1" dirty="0">
                <a:solidFill>
                  <a:srgbClr val="FF0000"/>
                </a:solidFill>
              </a:rPr>
              <a:t>(</a:t>
            </a:r>
            <a:r>
              <a:rPr lang="ru-RU" sz="1400" b="1" dirty="0" smtClean="0">
                <a:solidFill>
                  <a:srgbClr val="002060"/>
                </a:solidFill>
              </a:rPr>
              <a:t>5-8)</a:t>
            </a:r>
            <a:endParaRPr lang="ru-RU" sz="1400" b="1" dirty="0">
              <a:solidFill>
                <a:srgbClr val="002060"/>
              </a:solidFill>
            </a:endParaRPr>
          </a:p>
          <a:p>
            <a:pPr algn="ctr"/>
            <a:r>
              <a:rPr lang="ru-RU" sz="1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география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</a:rPr>
              <a:t>Юрина </a:t>
            </a:r>
            <a:r>
              <a:rPr lang="ru-RU" sz="1400" dirty="0" smtClean="0">
                <a:solidFill>
                  <a:srgbClr val="002060"/>
                </a:solidFill>
              </a:rPr>
              <a:t>Л.Н</a:t>
            </a:r>
            <a:r>
              <a:rPr lang="ru-RU" sz="1400" b="1" dirty="0" smtClean="0">
                <a:solidFill>
                  <a:srgbClr val="002060"/>
                </a:solidFill>
              </a:rPr>
              <a:t>.(5-6</a:t>
            </a:r>
            <a:r>
              <a:rPr lang="ru-RU" sz="1400" b="1" dirty="0">
                <a:solidFill>
                  <a:srgbClr val="002060"/>
                </a:solidFill>
              </a:rPr>
              <a:t>)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Петросова Г.Ю. </a:t>
            </a:r>
            <a:r>
              <a:rPr lang="ru-RU" sz="1400" b="1" dirty="0">
                <a:solidFill>
                  <a:srgbClr val="FF0000"/>
                </a:solidFill>
              </a:rPr>
              <a:t>(7-8</a:t>
            </a:r>
            <a:r>
              <a:rPr lang="ru-RU" sz="1400" b="1" dirty="0" smtClean="0">
                <a:solidFill>
                  <a:srgbClr val="FF0000"/>
                </a:solidFill>
              </a:rPr>
              <a:t>)</a:t>
            </a:r>
            <a:endParaRPr lang="ru-RU" sz="1400" b="1" dirty="0">
              <a:solidFill>
                <a:srgbClr val="FF0000"/>
              </a:solidFill>
            </a:endParaRPr>
          </a:p>
          <a:p>
            <a:pPr algn="ctr"/>
            <a:r>
              <a:rPr lang="ru-RU" sz="1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химия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</a:rPr>
              <a:t>Политова </a:t>
            </a:r>
            <a:r>
              <a:rPr lang="ru-RU" sz="1400" dirty="0" smtClean="0">
                <a:solidFill>
                  <a:srgbClr val="002060"/>
                </a:solidFill>
              </a:rPr>
              <a:t>Л.М</a:t>
            </a:r>
            <a:r>
              <a:rPr lang="ru-RU" sz="1400" b="1" dirty="0" smtClean="0">
                <a:solidFill>
                  <a:srgbClr val="002060"/>
                </a:solidFill>
              </a:rPr>
              <a:t>.(</a:t>
            </a:r>
            <a:r>
              <a:rPr lang="ru-RU" sz="1400" b="1" dirty="0" smtClean="0">
                <a:solidFill>
                  <a:srgbClr val="002060"/>
                </a:solidFill>
              </a:rPr>
              <a:t>7,8,9)</a:t>
            </a:r>
            <a:endParaRPr lang="ru-RU" sz="1400" b="1" u="sng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физика</a:t>
            </a:r>
            <a:r>
              <a:rPr lang="ru-RU" sz="1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dirty="0" err="1">
                <a:solidFill>
                  <a:srgbClr val="002060"/>
                </a:solidFill>
              </a:rPr>
              <a:t>Духленкова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Н.И. </a:t>
            </a:r>
            <a:r>
              <a:rPr lang="ru-RU" sz="1400" b="1" dirty="0">
                <a:solidFill>
                  <a:srgbClr val="002060"/>
                </a:solidFill>
              </a:rPr>
              <a:t>(</a:t>
            </a:r>
            <a:r>
              <a:rPr lang="ru-RU" sz="1400" b="1" dirty="0" smtClean="0">
                <a:solidFill>
                  <a:srgbClr val="002060"/>
                </a:solidFill>
              </a:rPr>
              <a:t>7,8,9)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1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ачальная школа </a:t>
            </a:r>
            <a:r>
              <a:rPr lang="ru-RU" sz="1400" b="1" u="sng" dirty="0" smtClean="0">
                <a:solidFill>
                  <a:srgbClr val="002060"/>
                </a:solidFill>
              </a:rPr>
              <a:t>(</a:t>
            </a:r>
            <a:r>
              <a:rPr lang="ru-RU" sz="1400" b="1" u="sng" dirty="0" smtClean="0">
                <a:solidFill>
                  <a:srgbClr val="002060"/>
                </a:solidFill>
              </a:rPr>
              <a:t>2,3,4)</a:t>
            </a:r>
            <a:endParaRPr lang="ru-RU" sz="1400" b="1" u="sng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Нестерова Л.Г.</a:t>
            </a:r>
            <a:r>
              <a:rPr lang="ru-RU" sz="1400" b="1" u="sng" dirty="0">
                <a:solidFill>
                  <a:srgbClr val="002060"/>
                </a:solidFill>
              </a:rPr>
              <a:t> </a:t>
            </a:r>
            <a:endParaRPr lang="ru-RU" sz="1400" b="1" u="sng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dirty="0" err="1" smtClean="0">
                <a:solidFill>
                  <a:srgbClr val="002060"/>
                </a:solidFill>
              </a:rPr>
              <a:t>Клопкова</a:t>
            </a:r>
            <a:r>
              <a:rPr lang="ru-RU" sz="1400" dirty="0" smtClean="0">
                <a:solidFill>
                  <a:srgbClr val="002060"/>
                </a:solidFill>
              </a:rPr>
              <a:t> И.И.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Пухова О.В.</a:t>
            </a:r>
          </a:p>
          <a:p>
            <a:pPr algn="ctr"/>
            <a:r>
              <a:rPr lang="ru-RU" sz="1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информатика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Пилипенко С.Г</a:t>
            </a:r>
            <a:r>
              <a:rPr lang="ru-RU" sz="1400" dirty="0" smtClean="0">
                <a:solidFill>
                  <a:srgbClr val="002060"/>
                </a:solidFill>
              </a:rPr>
              <a:t>.- (</a:t>
            </a:r>
            <a:r>
              <a:rPr lang="ru-RU" sz="1400" b="1" dirty="0" smtClean="0">
                <a:solidFill>
                  <a:srgbClr val="002060"/>
                </a:solidFill>
              </a:rPr>
              <a:t>7,8,9)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1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стория</a:t>
            </a:r>
            <a:endParaRPr lang="ru-RU" sz="14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dirty="0" err="1" smtClean="0">
                <a:solidFill>
                  <a:srgbClr val="002060"/>
                </a:solidFill>
              </a:rPr>
              <a:t>Лянкина</a:t>
            </a:r>
            <a:r>
              <a:rPr lang="ru-RU" sz="1400" dirty="0" smtClean="0">
                <a:solidFill>
                  <a:srgbClr val="002060"/>
                </a:solidFill>
              </a:rPr>
              <a:t> А.Л. </a:t>
            </a:r>
            <a:r>
              <a:rPr lang="ru-RU" sz="1400" b="1" dirty="0">
                <a:solidFill>
                  <a:srgbClr val="002060"/>
                </a:solidFill>
              </a:rPr>
              <a:t>(</a:t>
            </a:r>
            <a:r>
              <a:rPr lang="ru-RU" sz="1400" b="1" dirty="0" smtClean="0">
                <a:solidFill>
                  <a:srgbClr val="002060"/>
                </a:solidFill>
              </a:rPr>
              <a:t>5-7) </a:t>
            </a:r>
            <a:endParaRPr lang="ru-RU" sz="1400" dirty="0">
              <a:solidFill>
                <a:srgbClr val="002060"/>
              </a:solidFill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</a:rPr>
              <a:t>Андриянова </a:t>
            </a:r>
            <a:r>
              <a:rPr lang="ru-RU" sz="1400" dirty="0" smtClean="0">
                <a:solidFill>
                  <a:srgbClr val="002060"/>
                </a:solidFill>
              </a:rPr>
              <a:t>Т.А</a:t>
            </a:r>
            <a:r>
              <a:rPr lang="ru-RU" sz="1400" b="1" dirty="0" smtClean="0">
                <a:solidFill>
                  <a:srgbClr val="002060"/>
                </a:solidFill>
              </a:rPr>
              <a:t>.(</a:t>
            </a:r>
            <a:r>
              <a:rPr lang="ru-RU" sz="1400" b="1" dirty="0">
                <a:solidFill>
                  <a:srgbClr val="002060"/>
                </a:solidFill>
              </a:rPr>
              <a:t>8</a:t>
            </a:r>
            <a:r>
              <a:rPr lang="ru-RU" sz="1400" b="1" dirty="0" smtClean="0">
                <a:solidFill>
                  <a:srgbClr val="002060"/>
                </a:solidFill>
              </a:rPr>
              <a:t>-9) </a:t>
            </a:r>
            <a:endParaRPr lang="en-US" sz="1400" b="1" dirty="0">
              <a:solidFill>
                <a:srgbClr val="002060"/>
              </a:solidFill>
            </a:endParaRPr>
          </a:p>
          <a:p>
            <a:pPr algn="ctr"/>
            <a:endParaRPr lang="ru-RU" sz="14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4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4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4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4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Общество</a:t>
            </a:r>
            <a:endParaRPr lang="ru-RU" sz="1400" dirty="0" smtClean="0">
              <a:solidFill>
                <a:srgbClr val="FF0000"/>
              </a:solidFill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Андриянова </a:t>
            </a:r>
            <a:r>
              <a:rPr lang="ru-RU" sz="1400" dirty="0">
                <a:solidFill>
                  <a:srgbClr val="002060"/>
                </a:solidFill>
              </a:rPr>
              <a:t>Т.А</a:t>
            </a:r>
            <a:r>
              <a:rPr lang="ru-RU" sz="1400" b="1" dirty="0" smtClean="0">
                <a:solidFill>
                  <a:srgbClr val="002060"/>
                </a:solidFill>
              </a:rPr>
              <a:t>.(6-7)</a:t>
            </a:r>
            <a:endParaRPr lang="en-US" sz="1400" dirty="0">
              <a:solidFill>
                <a:srgbClr val="002060"/>
              </a:solidFill>
            </a:endParaRPr>
          </a:p>
          <a:p>
            <a:pPr algn="ctr"/>
            <a:r>
              <a:rPr lang="ru-RU" sz="1400" dirty="0" err="1">
                <a:solidFill>
                  <a:srgbClr val="002060"/>
                </a:solidFill>
              </a:rPr>
              <a:t>Лянкина</a:t>
            </a:r>
            <a:r>
              <a:rPr lang="ru-RU" sz="1400" dirty="0">
                <a:solidFill>
                  <a:srgbClr val="002060"/>
                </a:solidFill>
              </a:rPr>
              <a:t> А.Л. </a:t>
            </a:r>
            <a:r>
              <a:rPr lang="ru-RU" sz="1400" b="1" dirty="0" smtClean="0">
                <a:solidFill>
                  <a:srgbClr val="002060"/>
                </a:solidFill>
              </a:rPr>
              <a:t>(8-9)</a:t>
            </a:r>
            <a:endParaRPr lang="ru-RU" sz="1400" dirty="0">
              <a:solidFill>
                <a:srgbClr val="002060"/>
              </a:solidFill>
            </a:endParaRPr>
          </a:p>
          <a:p>
            <a:pPr algn="ctr"/>
            <a:endParaRPr lang="ru-RU" sz="1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400" dirty="0">
              <a:solidFill>
                <a:srgbClr val="002060"/>
              </a:solidFill>
            </a:endParaRPr>
          </a:p>
          <a:p>
            <a:pPr algn="ctr"/>
            <a:r>
              <a:rPr lang="ru-RU" sz="1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английский </a:t>
            </a:r>
            <a:r>
              <a:rPr lang="ru-RU" sz="1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</a:rPr>
              <a:t>у</a:t>
            </a:r>
            <a:r>
              <a:rPr lang="ru-RU" sz="1400" dirty="0" smtClean="0">
                <a:solidFill>
                  <a:srgbClr val="002060"/>
                </a:solidFill>
              </a:rPr>
              <a:t>ч. </a:t>
            </a:r>
            <a:r>
              <a:rPr lang="ru-RU" sz="1400" dirty="0" err="1">
                <a:solidFill>
                  <a:srgbClr val="002060"/>
                </a:solidFill>
              </a:rPr>
              <a:t>н</a:t>
            </a:r>
            <a:r>
              <a:rPr lang="ru-RU" sz="1400" dirty="0" err="1" smtClean="0">
                <a:solidFill>
                  <a:srgbClr val="002060"/>
                </a:solidFill>
              </a:rPr>
              <a:t>ач.школы</a:t>
            </a:r>
            <a:r>
              <a:rPr lang="ru-RU" sz="1400" dirty="0" smtClean="0">
                <a:solidFill>
                  <a:srgbClr val="002060"/>
                </a:solidFill>
              </a:rPr>
              <a:t>-? </a:t>
            </a:r>
            <a:r>
              <a:rPr lang="ru-RU" sz="1400" b="1" dirty="0" smtClean="0">
                <a:solidFill>
                  <a:srgbClr val="002060"/>
                </a:solidFill>
              </a:rPr>
              <a:t>(2-4)</a:t>
            </a:r>
            <a:endParaRPr lang="ru-RU" sz="1400" b="1" dirty="0">
              <a:solidFill>
                <a:srgbClr val="002060"/>
              </a:solidFill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Сергеева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Г.И.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</a:rPr>
              <a:t>(5,9)</a:t>
            </a:r>
            <a:endParaRPr lang="ru-RU" sz="1400" b="1" dirty="0">
              <a:solidFill>
                <a:srgbClr val="002060"/>
              </a:solidFill>
            </a:endParaRPr>
          </a:p>
          <a:p>
            <a:pPr algn="ctr"/>
            <a:r>
              <a:rPr lang="ru-RU" sz="1400" dirty="0" err="1">
                <a:solidFill>
                  <a:srgbClr val="002060"/>
                </a:solidFill>
              </a:rPr>
              <a:t>Умурзакова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Е.В</a:t>
            </a:r>
            <a:r>
              <a:rPr lang="ru-RU" sz="1400" b="1" dirty="0" smtClean="0">
                <a:solidFill>
                  <a:srgbClr val="002060"/>
                </a:solidFill>
              </a:rPr>
              <a:t>.(7-8)</a:t>
            </a:r>
          </a:p>
          <a:p>
            <a:pPr algn="ctr"/>
            <a:endParaRPr lang="ru-RU" sz="1400" dirty="0">
              <a:solidFill>
                <a:srgbClr val="002060"/>
              </a:solidFill>
            </a:endParaRPr>
          </a:p>
          <a:p>
            <a:pPr algn="ctr"/>
            <a:r>
              <a:rPr lang="ru-RU" sz="1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физическая </a:t>
            </a:r>
            <a:r>
              <a:rPr lang="ru-RU" sz="1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культура</a:t>
            </a:r>
          </a:p>
          <a:p>
            <a:pPr algn="ctr"/>
            <a:r>
              <a:rPr lang="ru-RU" sz="1400" dirty="0" err="1" smtClean="0">
                <a:solidFill>
                  <a:srgbClr val="002060"/>
                </a:solidFill>
              </a:rPr>
              <a:t>уч.нач.школы</a:t>
            </a:r>
            <a:r>
              <a:rPr lang="ru-RU" sz="1400" dirty="0" smtClean="0">
                <a:solidFill>
                  <a:srgbClr val="002060"/>
                </a:solidFill>
              </a:rPr>
              <a:t> -? </a:t>
            </a:r>
            <a:r>
              <a:rPr lang="ru-RU" sz="1400" b="1" dirty="0" smtClean="0">
                <a:solidFill>
                  <a:srgbClr val="002060"/>
                </a:solidFill>
              </a:rPr>
              <a:t>(2-4)</a:t>
            </a:r>
            <a:endParaRPr lang="ru-RU" sz="1400" b="1" dirty="0">
              <a:solidFill>
                <a:srgbClr val="002060"/>
              </a:solidFill>
            </a:endParaRPr>
          </a:p>
          <a:p>
            <a:pPr algn="ctr"/>
            <a:r>
              <a:rPr lang="ru-RU" sz="1400" dirty="0" err="1" smtClean="0">
                <a:solidFill>
                  <a:srgbClr val="002060"/>
                </a:solidFill>
              </a:rPr>
              <a:t>Луканова</a:t>
            </a:r>
            <a:r>
              <a:rPr lang="ru-RU" sz="1400" dirty="0" smtClean="0">
                <a:solidFill>
                  <a:srgbClr val="002060"/>
                </a:solidFill>
              </a:rPr>
              <a:t> О.В. </a:t>
            </a:r>
            <a:r>
              <a:rPr lang="ru-RU" sz="1400" dirty="0">
                <a:solidFill>
                  <a:srgbClr val="002060"/>
                </a:solidFill>
              </a:rPr>
              <a:t>(</a:t>
            </a:r>
            <a:r>
              <a:rPr lang="ru-RU" sz="1400" b="1" dirty="0">
                <a:solidFill>
                  <a:srgbClr val="002060"/>
                </a:solidFill>
              </a:rPr>
              <a:t>5</a:t>
            </a:r>
            <a:r>
              <a:rPr lang="ru-RU" sz="1400" dirty="0">
                <a:solidFill>
                  <a:srgbClr val="002060"/>
                </a:solidFill>
              </a:rPr>
              <a:t>-</a:t>
            </a:r>
            <a:r>
              <a:rPr lang="ru-RU" sz="1400" b="1" dirty="0">
                <a:solidFill>
                  <a:srgbClr val="002060"/>
                </a:solidFill>
              </a:rPr>
              <a:t>6</a:t>
            </a:r>
            <a:r>
              <a:rPr lang="ru-RU" sz="1400" dirty="0">
                <a:solidFill>
                  <a:srgbClr val="002060"/>
                </a:solidFill>
              </a:rPr>
              <a:t>)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</a:rPr>
              <a:t>Тряпкина </a:t>
            </a:r>
            <a:r>
              <a:rPr lang="ru-RU" sz="1400" dirty="0" smtClean="0">
                <a:solidFill>
                  <a:srgbClr val="002060"/>
                </a:solidFill>
              </a:rPr>
              <a:t>О.А.(</a:t>
            </a:r>
            <a:r>
              <a:rPr lang="ru-RU" sz="1400" b="1" dirty="0" smtClean="0">
                <a:solidFill>
                  <a:srgbClr val="002060"/>
                </a:solidFill>
              </a:rPr>
              <a:t>7-9</a:t>
            </a:r>
            <a:r>
              <a:rPr lang="ru-RU" sz="1400" dirty="0" smtClean="0">
                <a:solidFill>
                  <a:srgbClr val="002060"/>
                </a:solidFill>
              </a:rPr>
              <a:t>) </a:t>
            </a:r>
            <a:endParaRPr lang="ru-RU" sz="1400" dirty="0" smtClean="0">
              <a:solidFill>
                <a:srgbClr val="002060"/>
              </a:solidFill>
            </a:endParaRPr>
          </a:p>
          <a:p>
            <a:pPr algn="ctr"/>
            <a:endParaRPr lang="ru-RU" sz="1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dirty="0" err="1" smtClean="0">
                <a:solidFill>
                  <a:srgbClr val="002060"/>
                </a:solidFill>
              </a:rPr>
              <a:t>Гегельская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С.В. (</a:t>
            </a:r>
            <a:r>
              <a:rPr lang="ru-RU" sz="1400" b="1" dirty="0" smtClean="0">
                <a:solidFill>
                  <a:srgbClr val="002060"/>
                </a:solidFill>
              </a:rPr>
              <a:t>2,3,4)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dirty="0" err="1" smtClean="0">
                <a:solidFill>
                  <a:srgbClr val="002060"/>
                </a:solidFill>
              </a:rPr>
              <a:t>Каряева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А.Л</a:t>
            </a:r>
            <a:r>
              <a:rPr lang="ru-RU" sz="1400" b="1" dirty="0" smtClean="0">
                <a:solidFill>
                  <a:srgbClr val="002060"/>
                </a:solidFill>
              </a:rPr>
              <a:t>. (5-8)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endParaRPr lang="ru-RU" sz="1400" dirty="0">
              <a:solidFill>
                <a:srgbClr val="002060"/>
              </a:solidFill>
            </a:endParaRPr>
          </a:p>
          <a:p>
            <a:pPr algn="ctr"/>
            <a:r>
              <a:rPr lang="ru-RU" sz="1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1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ехнология</a:t>
            </a:r>
            <a:r>
              <a:rPr lang="ru-RU" sz="1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ctr"/>
            <a:r>
              <a:rPr lang="ru-RU" sz="1400" dirty="0" err="1" smtClean="0">
                <a:solidFill>
                  <a:srgbClr val="002060"/>
                </a:solidFill>
              </a:rPr>
              <a:t>Назметдинова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Г.Р. (</a:t>
            </a:r>
            <a:r>
              <a:rPr lang="ru-RU" sz="1400" b="1" dirty="0" smtClean="0">
                <a:solidFill>
                  <a:srgbClr val="002060"/>
                </a:solidFill>
              </a:rPr>
              <a:t>5,6)</a:t>
            </a:r>
            <a:endParaRPr lang="ru-RU" sz="1400" b="1" dirty="0">
              <a:solidFill>
                <a:srgbClr val="002060"/>
              </a:solidFill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Кривова </a:t>
            </a:r>
            <a:r>
              <a:rPr lang="ru-RU" sz="1400" dirty="0" smtClean="0">
                <a:solidFill>
                  <a:srgbClr val="002060"/>
                </a:solidFill>
              </a:rPr>
              <a:t>Л.И. </a:t>
            </a:r>
            <a:r>
              <a:rPr lang="ru-RU" sz="1400" dirty="0" smtClean="0">
                <a:solidFill>
                  <a:srgbClr val="002060"/>
                </a:solidFill>
              </a:rPr>
              <a:t>(</a:t>
            </a:r>
            <a:r>
              <a:rPr lang="ru-RU" sz="1400" b="1" dirty="0" smtClean="0">
                <a:solidFill>
                  <a:srgbClr val="002060"/>
                </a:solidFill>
              </a:rPr>
              <a:t>7,8)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endParaRPr lang="ru-RU" sz="1400" dirty="0">
              <a:solidFill>
                <a:srgbClr val="002060"/>
              </a:solidFill>
            </a:endParaRPr>
          </a:p>
          <a:p>
            <a:pPr algn="ctr"/>
            <a:r>
              <a:rPr lang="ru-RU" sz="1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изобразительное искусство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Набатова </a:t>
            </a:r>
            <a:r>
              <a:rPr lang="ru-RU" sz="1400" dirty="0" smtClean="0">
                <a:solidFill>
                  <a:srgbClr val="002060"/>
                </a:solidFill>
              </a:rPr>
              <a:t>Н.П. (</a:t>
            </a:r>
            <a:r>
              <a:rPr lang="ru-RU" sz="1400" b="1" dirty="0" smtClean="0">
                <a:solidFill>
                  <a:srgbClr val="002060"/>
                </a:solidFill>
              </a:rPr>
              <a:t>5,6,7</a:t>
            </a:r>
            <a:r>
              <a:rPr lang="ru-RU" sz="1400" dirty="0" smtClean="0">
                <a:solidFill>
                  <a:srgbClr val="002060"/>
                </a:solidFill>
              </a:rPr>
              <a:t>)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66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054693"/>
            <a:ext cx="65232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Пояснительная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записка</a:t>
            </a:r>
          </a:p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После всех документов, на которые мы опираемся при написании рабочих программ, вписываем строчку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Рабочая программа содержит экологический компонент</a:t>
            </a:r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41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616747"/>
              </p:ext>
            </p:extLst>
          </p:nvPr>
        </p:nvGraphicFramePr>
        <p:xfrm>
          <a:off x="395536" y="980728"/>
          <a:ext cx="8511671" cy="1872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973"/>
                <a:gridCol w="652618"/>
                <a:gridCol w="1364564"/>
                <a:gridCol w="1248648"/>
                <a:gridCol w="1379734"/>
                <a:gridCol w="1713251"/>
                <a:gridCol w="1713251"/>
                <a:gridCol w="83632"/>
              </a:tblGrid>
              <a:tr h="600115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2" marR="5823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Раздел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2" marR="5823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Предметные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результаты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32" marR="5823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</a:rPr>
                        <a:t>Личностные результаты</a:t>
                      </a:r>
                      <a:endParaRPr lang="ru-RU" sz="1800" dirty="0" smtClean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2" marR="58232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Метапредметные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результаты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2" marR="5823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20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endParaRPr lang="ru-RU" sz="1800" dirty="0" smtClean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Регулятивные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УУД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32" marR="58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endParaRPr lang="ru-RU" sz="1800" b="1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</a:rPr>
                        <a:t>Познавательные </a:t>
                      </a:r>
                      <a:r>
                        <a:rPr lang="ru-RU" sz="1800" b="1" dirty="0">
                          <a:effectLst/>
                          <a:latin typeface="+mn-lt"/>
                        </a:rPr>
                        <a:t>УУД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32" marR="58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endParaRPr lang="ru-RU" sz="18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Коммуникативные УУД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32" marR="582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43608" y="3244334"/>
            <a:ext cx="744152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cs typeface="Times New Roman"/>
              </a:rPr>
              <a:t>Дополняем столбец </a:t>
            </a:r>
            <a:r>
              <a:rPr lang="ru-RU" dirty="0" smtClean="0">
                <a:solidFill>
                  <a:srgbClr val="FF0000"/>
                </a:solidFill>
                <a:cs typeface="Times New Roman"/>
              </a:rPr>
              <a:t>личностные результаты </a:t>
            </a:r>
            <a:r>
              <a:rPr lang="ru-RU" dirty="0" smtClean="0">
                <a:cs typeface="Times New Roman"/>
              </a:rPr>
              <a:t>экологическим воспитанием </a:t>
            </a:r>
          </a:p>
          <a:p>
            <a:r>
              <a:rPr lang="ru-RU" dirty="0" smtClean="0">
                <a:cs typeface="Times New Roman"/>
              </a:rPr>
              <a:t>(воспитание бережного отношения к животным, знакомство с правилами </a:t>
            </a:r>
          </a:p>
          <a:p>
            <a:r>
              <a:rPr lang="ru-RU" dirty="0" smtClean="0">
                <a:cs typeface="Times New Roman"/>
              </a:rPr>
              <a:t>поведения в лесу, правилами раздельного сбора мусора,  </a:t>
            </a:r>
          </a:p>
          <a:p>
            <a:r>
              <a:rPr lang="ru-RU" dirty="0" smtClean="0">
                <a:cs typeface="Times New Roman"/>
              </a:rPr>
              <a:t>организации волонтерского движения и т.п.)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41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582991"/>
              </p:ext>
            </p:extLst>
          </p:nvPr>
        </p:nvGraphicFramePr>
        <p:xfrm>
          <a:off x="537285" y="764704"/>
          <a:ext cx="8229599" cy="2099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420"/>
                <a:gridCol w="660020"/>
                <a:gridCol w="6004472"/>
                <a:gridCol w="1350687"/>
              </a:tblGrid>
              <a:tr h="5040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800"/>
                        </a:spcAft>
                        <a:tabLst>
                          <a:tab pos="-70485" algn="l"/>
                        </a:tabLst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800"/>
                        </a:spcAft>
                        <a:tabLst>
                          <a:tab pos="-70485" algn="l"/>
                        </a:tabLs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№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800"/>
                        </a:spcAft>
                        <a:tabLst>
                          <a:tab pos="-70485" algn="l"/>
                        </a:tabLs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Раздел (тема)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800"/>
                        </a:spcAft>
                        <a:tabLst>
                          <a:tab pos="-70485" algn="l"/>
                        </a:tabLs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Количество часов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/>
                </a:tc>
              </a:tr>
              <a:tr h="5040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800"/>
                        </a:spcAft>
                        <a:tabLst>
                          <a:tab pos="-70485" algn="l"/>
                        </a:tabLst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800"/>
                        </a:spcAft>
                        <a:tabLst>
                          <a:tab pos="-70485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800"/>
                        </a:spcAft>
                        <a:tabLst>
                          <a:tab pos="-70485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Повторение изученного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800"/>
                        </a:spcAft>
                        <a:tabLst>
                          <a:tab pos="-70485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/>
                </a:tc>
              </a:tr>
              <a:tr h="5040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800"/>
                        </a:spcAft>
                        <a:tabLst>
                          <a:tab pos="-70485" algn="l"/>
                        </a:tabLst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800"/>
                        </a:spcAft>
                        <a:tabLst>
                          <a:tab pos="-70485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э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800"/>
                        </a:spcAft>
                        <a:tabLst>
                          <a:tab pos="-70485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Обыкновенны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дроби.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800"/>
                        </a:spcAft>
                        <a:tabLst>
                          <a:tab pos="-70485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/>
                </a:tc>
              </a:tr>
              <a:tr h="5040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800"/>
                        </a:spcAft>
                        <a:tabLst>
                          <a:tab pos="-70485" algn="l"/>
                        </a:tabLst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800"/>
                        </a:spcAft>
                        <a:tabLst>
                          <a:tab pos="-70485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800"/>
                        </a:spcAft>
                        <a:tabLst>
                          <a:tab pos="-70485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,,,,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800"/>
                        </a:spcAft>
                        <a:tabLst>
                          <a:tab pos="-70485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11760" y="188640"/>
            <a:ext cx="4480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Календарно-т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ематическое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планирование</a:t>
            </a:r>
            <a:endParaRPr lang="ru-RU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2691" y="3212976"/>
            <a:ext cx="7978787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Рядом с номером урока ( 30% уроков должны содержать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экол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компонент), </a:t>
            </a: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который Вы планируете включить </a:t>
            </a: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экологический компонент, пишем букву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</a:t>
            </a:r>
          </a:p>
          <a:p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этом изменения в рабочей программе заканчиваются</a:t>
            </a:r>
          </a:p>
          <a:p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</a:t>
            </a:r>
          </a:p>
          <a:p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пишем к программе приложение, </a:t>
            </a: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котором этот экологический компонент расписываем подробно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41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58708"/>
            <a:ext cx="4981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Приложение к рабочей программе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34375"/>
              </p:ext>
            </p:extLst>
          </p:nvPr>
        </p:nvGraphicFramePr>
        <p:xfrm>
          <a:off x="323528" y="720373"/>
          <a:ext cx="8640959" cy="59055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15844"/>
                <a:gridCol w="660779"/>
                <a:gridCol w="1143657"/>
                <a:gridCol w="1296144"/>
                <a:gridCol w="4824535"/>
              </a:tblGrid>
              <a:tr h="1002592"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Раздел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Тема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Вопросы экологии </a:t>
                      </a:r>
                    </a:p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 охраны природы 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Формы, методы и приемы работы 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Содержание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задания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725" marR="58725" marT="0" marB="0"/>
                </a:tc>
              </a:tr>
              <a:tr h="4396914">
                <a:tc>
                  <a:txBody>
                    <a:bodyPr/>
                    <a:lstStyle/>
                    <a:p>
                      <a:pPr marL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 marL="36195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«Измерение физических величин»</a:t>
                      </a:r>
                    </a:p>
                    <a:p>
                      <a:pPr marL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 marL="36195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Загрязнение лесов, правила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поведения в лесном массиве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прописываем форму задания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напр.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задача эколог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содержания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дискуссия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эколог </a:t>
                      </a:r>
                      <a:r>
                        <a:rPr lang="ru-RU" sz="1800" kern="1200" baseline="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квест</a:t>
                      </a:r>
                      <a:endParaRPr lang="ru-RU" sz="1800" kern="1200" baseline="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baseline="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вирт</a:t>
                      </a:r>
                      <a:r>
                        <a:rPr lang="ru-RU" sz="180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экскурсия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и т п</a:t>
                      </a:r>
                      <a:endParaRPr lang="ru-RU" sz="1800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 marL="36195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 Заволжском районе города Ульяновска живёт около 219 900 человек. Представим, что каждый двадцатый из них, побывав в соседнем лесу, бросит там пакетик из-под чипсов и пластиковую бутылку. Сколько всего пакетов и бутылок будет под каждым деревом, если в лесу 100 елей, 100 берёз, 100 осин и 100 клёнов.  </a:t>
                      </a:r>
                      <a:endParaRPr lang="ru-RU" sz="1800" dirty="0" smtClean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25" marR="587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41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262054"/>
              </p:ext>
            </p:extLst>
          </p:nvPr>
        </p:nvGraphicFramePr>
        <p:xfrm>
          <a:off x="395536" y="548680"/>
          <a:ext cx="8229600" cy="4126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2853"/>
                <a:gridCol w="1230534"/>
                <a:gridCol w="1768756"/>
                <a:gridCol w="1384079"/>
                <a:gridCol w="3153378"/>
              </a:tblGrid>
              <a:tr h="663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Раздел</a:t>
                      </a:r>
                      <a:endParaRPr lang="ru-RU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Тема</a:t>
                      </a:r>
                      <a:endParaRPr lang="ru-RU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Вопросы экологии и охраны природы</a:t>
                      </a:r>
                      <a:endParaRPr lang="ru-RU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Формы, методы и приёмы работы</a:t>
                      </a:r>
                      <a:endParaRPr lang="ru-RU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Содержание</a:t>
                      </a:r>
                      <a:endParaRPr lang="ru-RU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58597" marR="58597" marT="0" marB="0"/>
                </a:tc>
              </a:tr>
              <a:tr h="1403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Повторение курса 5 класса</a:t>
                      </a:r>
                      <a:endParaRPr lang="ru-RU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Обыкновенные дроби. Различные представления дроби.</a:t>
                      </a:r>
                      <a:endParaRPr lang="ru-RU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Растения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Задачи с экологическим содержанием</a:t>
                      </a:r>
                      <a:endParaRPr lang="ru-RU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58597" marR="58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Задача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Из 250 000 видов растений Земли 1/10 часть находится на грани исчезновения. Сколько видов растений на Земле на грани исчезновения?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58597" marR="585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28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225</TotalTime>
  <Words>361</Words>
  <Application>Microsoft Office PowerPoint</Application>
  <PresentationFormat>Экран (4:3)</PresentationFormat>
  <Paragraphs>171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Слава</dc:creator>
  <cp:lastModifiedBy>733</cp:lastModifiedBy>
  <cp:revision>21</cp:revision>
  <dcterms:created xsi:type="dcterms:W3CDTF">2020-05-14T21:44:21Z</dcterms:created>
  <dcterms:modified xsi:type="dcterms:W3CDTF">2021-09-01T12:04:53Z</dcterms:modified>
</cp:coreProperties>
</file>