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6797" autoAdjust="0"/>
  </p:normalViewPr>
  <p:slideViewPr>
    <p:cSldViewPr>
      <p:cViewPr>
        <p:scale>
          <a:sx n="71" d="100"/>
          <a:sy n="71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CB629-B8D3-4C56-B483-3A4B19A165F5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1B5EA-A6B3-4B1A-827F-546F08761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766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31B5EA-A6B3-4B1A-827F-546F087610A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223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rot="20320628">
            <a:off x="506914" y="2294708"/>
            <a:ext cx="7408333" cy="2341279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Monotype Corsiva" panose="03010101010201010101" pitchFamily="66" charset="0"/>
              </a:rPr>
              <a:t>ВОЛШЕБНИЦА         </a:t>
            </a:r>
          </a:p>
          <a:p>
            <a:r>
              <a:rPr lang="ru-RU" sz="8000" dirty="0">
                <a:latin typeface="Monotype Corsiva" panose="03010101010201010101" pitchFamily="66" charset="0"/>
              </a:rPr>
              <a:t> </a:t>
            </a:r>
            <a:r>
              <a:rPr lang="ru-RU" sz="8000" dirty="0" smtClean="0">
                <a:latin typeface="Monotype Corsiva" panose="03010101010201010101" pitchFamily="66" charset="0"/>
              </a:rPr>
              <a:t>  </a:t>
            </a:r>
            <a:r>
              <a:rPr lang="ru-RU" sz="8000" b="1" dirty="0" smtClean="0">
                <a:latin typeface="Monotype Corsiva" panose="03010101010201010101" pitchFamily="66" charset="0"/>
              </a:rPr>
              <a:t>– ВОДА !</a:t>
            </a:r>
          </a:p>
          <a:p>
            <a:endParaRPr lang="ru-RU" sz="8000" b="1" dirty="0">
              <a:latin typeface="Monotype Corsiva" panose="03010101010201010101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дошкольное образовательное учреждение детский сад № 3 а. Башанта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949280"/>
            <a:ext cx="6264696" cy="38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Джуманаева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Имсындык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Оразовна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4077072"/>
            <a:ext cx="1728192" cy="151777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0392" y="2780928"/>
            <a:ext cx="864096" cy="869702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407" y="2993232"/>
            <a:ext cx="865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09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332657"/>
            <a:ext cx="24272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917432"/>
            <a:ext cx="568863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  <a:latin typeface="Calibri"/>
              </a:rPr>
              <a:t>В воде одни вещества растворяются, другие не растворяются</a:t>
            </a:r>
            <a:endParaRPr lang="ru-RU" sz="2800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 </a:t>
            </a:r>
            <a:r>
              <a:rPr lang="ru-RU" b="1" i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</a:t>
            </a:r>
            <a:r>
              <a:rPr lang="ru-RU" b="1" i="1" dirty="0">
                <a:solidFill>
                  <a:srgbClr val="002060"/>
                </a:solidFill>
                <a:latin typeface="Calibri"/>
              </a:rPr>
              <a:t>: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 закрепить понимание того, что вещества в воде не исчезают, а растворяются.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Материалы:</a:t>
            </a:r>
            <a:r>
              <a:rPr lang="ru-RU" sz="24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стаканы с водой, песок, сахарный песок.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Я взял два стаканчика с водой. В один из них положил обычный песок и попробовал размешать его ложкой. Что получилось? Растворился песок или нет? Песок в воде не растворился. Взял другой стаканчик и насыпал в него ложечку сахарного песка, размешал его. Вода в стакане осталась прозрачной. Делаем вывод, что одни вещества в воде растворяются, а другие нет.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823">
            <a:off x="6469432" y="644860"/>
            <a:ext cx="2207024" cy="285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6240">
            <a:off x="6469432" y="3645023"/>
            <a:ext cx="2160240" cy="2808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57053">
            <a:off x="7948629" y="5440393"/>
            <a:ext cx="1388266" cy="1401124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57053">
            <a:off x="5246019" y="2525195"/>
            <a:ext cx="1388266" cy="1401124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10714" y="865731"/>
            <a:ext cx="864096" cy="869702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20384">
            <a:off x="2411760" y="5652218"/>
            <a:ext cx="864096" cy="86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40768"/>
            <a:ext cx="2880319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31840" y="332657"/>
            <a:ext cx="2139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17432"/>
            <a:ext cx="5184576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Лед – твердая вода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 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знакомиться со свойствами воды</a:t>
            </a:r>
            <a:endParaRPr lang="ru-RU" sz="2400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Материалы: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лёд, миски</a:t>
            </a:r>
            <a:endParaRPr lang="ru-RU" sz="2400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Я взял кубики льда и положил их в стакан. Со временем кубики стали уменьшаться. Что с ними происходит?  После того как лёд растаял в стакане осталась вода. </a:t>
            </a:r>
          </a:p>
          <a:p>
            <a:pPr lvl="0"/>
            <a:r>
              <a:rPr lang="ru-RU" sz="2000" b="1" i="1" dirty="0">
                <a:solidFill>
                  <a:srgbClr val="002060"/>
                </a:solidFill>
                <a:latin typeface="Calibri"/>
              </a:rPr>
              <a:t>Вывод: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лед, снег – это тоже вода. Лёд легче воды, поэтому он плавает. Снег тает быстрее, чем лёд.</a:t>
            </a:r>
          </a:p>
        </p:txBody>
      </p:sp>
      <p:pic>
        <p:nvPicPr>
          <p:cNvPr id="5" name="Picture 3" descr="C:\Users\1\Desktop\фото зима\P1240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933642"/>
            <a:ext cx="3168352" cy="2718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3287">
            <a:off x="7236296" y="4857944"/>
            <a:ext cx="864096" cy="86970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17200">
            <a:off x="5148064" y="1346148"/>
            <a:ext cx="864096" cy="86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0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3"/>
            <a:ext cx="88569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Заключение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Monotype Corsiva" pitchFamily="66" charset="0"/>
              </a:rPr>
              <a:t>      Таким образом я узнал очень много нового про свойства воды. Вода прозрачная, без запаха и вкуса, она превращается на морозе в лёд, в тепле снова становится водой.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Monotype Corsiva" pitchFamily="66" charset="0"/>
              </a:rPr>
              <a:t>      Мир огромен! Сколько интересного вокруг! Сколько предстоит мне узнать!</a:t>
            </a:r>
          </a:p>
          <a:p>
            <a:pPr lvl="0"/>
            <a:r>
              <a:rPr lang="ru-RU" sz="2400" dirty="0">
                <a:solidFill>
                  <a:srgbClr val="002060"/>
                </a:solidFill>
                <a:latin typeface="Monotype Corsiva" pitchFamily="66" charset="0"/>
              </a:rPr>
              <a:t>      Поэтому моё знакомство с водой ещё только начинается и я продолжу своё исследование!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284984"/>
            <a:ext cx="4522812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23557" y="4581128"/>
            <a:ext cx="876235" cy="1017389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84486" y="5301208"/>
            <a:ext cx="876235" cy="101738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0721" y="3068959"/>
            <a:ext cx="876235" cy="101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15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«</a:t>
            </a:r>
            <a:r>
              <a:rPr lang="ru-RU" sz="44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Нас окружает везде и всегда, </a:t>
            </a:r>
            <a:endParaRPr lang="ru-RU" sz="4400" b="1" dirty="0">
              <a:solidFill>
                <a:srgbClr val="C00000"/>
              </a:solidFill>
              <a:latin typeface="Calibri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4400" b="1" dirty="0">
                <a:solidFill>
                  <a:srgbClr val="C00000"/>
                </a:solidFill>
                <a:latin typeface="Calibri"/>
                <a:cs typeface="Times New Roman" pitchFamily="18" charset="0"/>
              </a:rPr>
              <a:t>Эта волшебница -   вода!»</a:t>
            </a:r>
            <a:endParaRPr lang="ru-RU" sz="44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916831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Спасибо   </a:t>
            </a:r>
          </a:p>
          <a:p>
            <a:pPr lvl="0" algn="ctr"/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За</a:t>
            </a:r>
          </a:p>
          <a:p>
            <a:pPr lvl="0" algn="ctr"/>
            <a:r>
              <a:rPr lang="ru-RU" sz="72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/>
              </a:rPr>
              <a:t>Внимание!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722" y="5477168"/>
            <a:ext cx="865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852936"/>
            <a:ext cx="865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45294"/>
            <a:ext cx="865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831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92696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Цель: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Закрепление и углубление знаний о свойствах  воды.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40768"/>
            <a:ext cx="2151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Задачи: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340769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1.Познакомиться со свойствами воды.</a:t>
            </a:r>
            <a:b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2.Научиться проводить простые опыты с водой.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294876"/>
            <a:ext cx="5671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Объект: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 вода в нашей жизни.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2818096"/>
            <a:ext cx="568863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Гипотеза: 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Я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предположила, 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что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без воды нельзя прожить.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Не умыться, не напиться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без воды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Листику не распуститься без воды.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 Без воды прожить не могут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Птица, зверь и человек.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И поэтому всегда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2060"/>
                </a:solidFill>
                <a:latin typeface="Monotype Corsiva" pitchFamily="66" charset="0"/>
                <a:ea typeface="Batang" pitchFamily="18" charset="-127"/>
                <a:cs typeface="Times New Roman" pitchFamily="18" charset="0"/>
              </a:rPr>
              <a:t>Всем везде нужна вода.</a:t>
            </a:r>
            <a:endParaRPr lang="ru-RU" sz="2800" dirty="0">
              <a:solidFill>
                <a:srgbClr val="002060"/>
              </a:solidFill>
              <a:latin typeface="Monotype Corsiva" pitchFamily="66" charset="0"/>
              <a:ea typeface="Batang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9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60032" y="582067"/>
            <a:ext cx="34563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Вы слыхали о воде?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Говорят она везде!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В луже, в море, в океане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И в водопроводном кране.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Как сосулька замерзает,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В лес туманом заползает,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Ледником в горах зовется.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Мы привыкли, что вода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Наша спутница всегда!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Без нее нам не умыться,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Не наесться, не напиться,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Смею вам я доложить:</a:t>
            </a:r>
          </a:p>
          <a:p>
            <a:pPr lvl="0" algn="ctr"/>
            <a:r>
              <a:rPr lang="ru-RU" sz="2800" b="1" i="1" dirty="0">
                <a:solidFill>
                  <a:srgbClr val="FF0000"/>
                </a:solidFill>
                <a:latin typeface="Gabriola" pitchFamily="82" charset="0"/>
              </a:rPr>
              <a:t> Без нее нам не прожить.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90" t="6949" r="33030" b="26507"/>
          <a:stretch/>
        </p:blipFill>
        <p:spPr>
          <a:xfrm>
            <a:off x="827584" y="980728"/>
            <a:ext cx="403244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2503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3691" y="116632"/>
            <a:ext cx="2541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Опыт 1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836712"/>
            <a:ext cx="691276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Вода прозрачная</a:t>
            </a:r>
            <a:endParaRPr lang="ru-RU" sz="3200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познакомиться с таким свойством воды как - прозрачность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стакан с водой, стакан с молоком.</a:t>
            </a:r>
            <a:endParaRPr lang="ru-RU" sz="2400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Передо мной молоко и вода, в стаканчике с водой я вижу палочку, а в стаканчике с молоком - нет. </a:t>
            </a:r>
          </a:p>
          <a:p>
            <a:pPr lvl="0"/>
            <a:r>
              <a:rPr lang="ru-RU" b="1" i="1" dirty="0">
                <a:solidFill>
                  <a:srgbClr val="002060"/>
                </a:solidFill>
                <a:latin typeface="Calibri"/>
              </a:rPr>
              <a:t>Вывод: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вода прозрачная, а молоко - нет.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8" r="6244" b="32856"/>
          <a:stretch/>
        </p:blipFill>
        <p:spPr>
          <a:xfrm>
            <a:off x="3059832" y="2991148"/>
            <a:ext cx="5040560" cy="3174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6376" y="1494686"/>
            <a:ext cx="1042011" cy="114222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7624" y="3396139"/>
            <a:ext cx="1152128" cy="1182085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0392" y="4005064"/>
            <a:ext cx="987036" cy="99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1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76673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061448"/>
            <a:ext cx="770485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У воды нет запаха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 </a:t>
            </a:r>
            <a:r>
              <a:rPr lang="ru-RU" sz="2000" dirty="0">
                <a:solidFill>
                  <a:srgbClr val="002060"/>
                </a:solidFill>
                <a:latin typeface="Calibri"/>
              </a:rPr>
              <a:t>узнать, есть ли запах у воды?</a:t>
            </a:r>
            <a:endParaRPr lang="ru-RU" sz="2400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Материалы: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стаканы с водопроводной водой</a:t>
            </a:r>
            <a:endParaRPr lang="ru-RU" sz="2400" i="1" dirty="0">
              <a:solidFill>
                <a:srgbClr val="002060"/>
              </a:solidFill>
              <a:latin typeface="Calibri"/>
            </a:endParaRPr>
          </a:p>
          <a:p>
            <a:pPr lvl="0" algn="just"/>
            <a:r>
              <a:rPr lang="ru-RU" dirty="0">
                <a:solidFill>
                  <a:srgbClr val="002060"/>
                </a:solidFill>
                <a:latin typeface="Calibri"/>
              </a:rPr>
              <a:t>Я понюхал воду чтобы определить она пахнет или не пахнет. Сначала мне показалось что вода очень приятно пахнет. Потом я убедился, что запаха нет. Однако  мне объяснили, что вода из водопроводного крана может иметь запах, так как ее очищают специальными веществами, чтобы она была безопасной для нашего здоровья.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69"/>
          <a:stretch/>
        </p:blipFill>
        <p:spPr>
          <a:xfrm>
            <a:off x="4572000" y="3861048"/>
            <a:ext cx="367240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379310">
            <a:off x="1403648" y="4149080"/>
            <a:ext cx="1656184" cy="15897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2407">
            <a:off x="6948264" y="1508560"/>
            <a:ext cx="865187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16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548681"/>
            <a:ext cx="19232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33456"/>
            <a:ext cx="5616624" cy="4228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У воды нет вкуса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 узнать есть ли у воды вкус?</a:t>
            </a:r>
            <a:endParaRPr lang="ru-RU" sz="2400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Материалы: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 стакан с водой, стакан с соком.</a:t>
            </a:r>
            <a:endParaRPr lang="ru-RU" sz="2400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Мне предложили попробовать через соломинку воду и спросили </a:t>
            </a:r>
            <a:r>
              <a:rPr lang="ru-RU" i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есть ли у нее вкус?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 Мне показалось, что вода очень вкусная. Для сравнения мне дали попробовать сок. Мне объяснили, что когда человек очень хочет пить, то с удовольствием пьет воду, и, чтобы выразить свое удовольствие, говорит: «Какая вкусная вода!», хотя на самом деле ее вкуса не чувствует.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А вот морская вода на вкус соленая, потому что в ней много разных солей. Ее человек не может пить.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7" t="-4306" r="19686" b="35880"/>
          <a:stretch/>
        </p:blipFill>
        <p:spPr>
          <a:xfrm rot="20728323">
            <a:off x="6444208" y="972091"/>
            <a:ext cx="2304255" cy="2564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4" b="18985"/>
          <a:stretch/>
        </p:blipFill>
        <p:spPr>
          <a:xfrm rot="407114">
            <a:off x="6012160" y="3784591"/>
            <a:ext cx="2808312" cy="2956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59949">
            <a:off x="1187624" y="5362188"/>
            <a:ext cx="864096" cy="960643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03705" y="3430847"/>
            <a:ext cx="864096" cy="869702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59949">
            <a:off x="1340024" y="5514588"/>
            <a:ext cx="864096" cy="960643"/>
          </a:xfrm>
          <a:prstGeom prst="rect">
            <a:avLst/>
          </a:prstGeom>
        </p:spPr>
      </p:pic>
      <p:pic>
        <p:nvPicPr>
          <p:cNvPr id="11" name="Рисунок 10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80112" y="2378120"/>
            <a:ext cx="864096" cy="86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38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332657"/>
            <a:ext cx="3456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625044"/>
            <a:ext cx="892899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Куда делась вода? 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</a:t>
            </a:r>
            <a:r>
              <a:rPr lang="ru-RU" sz="2400" i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выявить процесс испарения воды, зависимость скорости испарения от условий (открытая и закрытая поверхность воды). 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Материал:</a:t>
            </a:r>
            <a:r>
              <a:rPr lang="ru-RU" sz="2400" i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две мерные одинаковые ёмкости. 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        Мы налили равное количество воды в ёмкости; вместе с воспитателем сделали отметку уровня; одну банку закрыли плотно крышкой, другую - оставили открытой; обе банки поставили на подоконник. 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       В течение недели мы наблюдали процесс испарения, делая отметки на стенках ёмкостей. Количество воды изменилось(уровень воды стал ниже отметки), куда исчезла вода с открытой банки? (частицы воды поднялись с поверхности в воздух). Когда ёмкость закрыта, испарение слабое (частицы воды не могут испариться с закрытого сосуда).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094848"/>
            <a:ext cx="3960440" cy="2470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86489">
            <a:off x="6558682" y="5006266"/>
            <a:ext cx="1674619" cy="1534157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0806" y="4509125"/>
            <a:ext cx="755983" cy="70263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36096">
            <a:off x="1306677" y="4911745"/>
            <a:ext cx="1301750" cy="141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260649"/>
            <a:ext cx="21392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764704"/>
            <a:ext cx="835292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Calibri"/>
              </a:rPr>
              <a:t>Вода - жидкая, может течь и не имеет формы</a:t>
            </a: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Цель: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Доказать, что вода – жидкая, может течь, не имеет формы</a:t>
            </a:r>
            <a:endParaRPr lang="ru-RU" b="1" i="1" dirty="0">
              <a:solidFill>
                <a:srgbClr val="002060"/>
              </a:solidFill>
              <a:latin typeface="Calibri"/>
            </a:endParaRPr>
          </a:p>
          <a:p>
            <a:pPr lvl="0"/>
            <a:r>
              <a:rPr lang="ru-RU" sz="2400" b="1" i="1" dirty="0">
                <a:solidFill>
                  <a:srgbClr val="002060"/>
                </a:solidFill>
                <a:latin typeface="Calibri"/>
              </a:rPr>
              <a:t>Материалы: </a:t>
            </a:r>
            <a:r>
              <a:rPr lang="ru-RU" dirty="0">
                <a:solidFill>
                  <a:srgbClr val="002060"/>
                </a:solidFill>
                <a:latin typeface="Calibri"/>
              </a:rPr>
              <a:t>Пустой стакан, стакан с водой, сосуды различной формы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 Я взял два стаканчика - один с водой, другой - пустой, и аккуратно перелил воду из одного в другой. Льется вода? Почему? Потому что она жидкая. Если бы вода не была жидкой, то она не смогла бы течь в реках и ручейках, не текла бы из крана.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alibri"/>
              </a:rPr>
              <a:t>Поскольку вода жидкая, может течь, ее называют жидкостью. Я переливал воду в сосуды различных форм. Что происходит с водой, какую форму она принимает ? Вода принимает форму того сосуда, в который она налита.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19872" y="260649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5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59141">
            <a:off x="1644449" y="5285482"/>
            <a:ext cx="864096" cy="86970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14777">
            <a:off x="2735897" y="3693976"/>
            <a:ext cx="864096" cy="86970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4302375"/>
            <a:ext cx="864096" cy="8697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85236" y="2569948"/>
            <a:ext cx="3050889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712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9024" y="836712"/>
            <a:ext cx="8101408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libri"/>
              </a:rPr>
              <a:t>Окрашивание воды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Calibri"/>
              </a:rPr>
              <a:t>Цель: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Calibri"/>
              </a:rPr>
              <a:t>выявить свойства воды: вода может быть тёплой и холодной, некоторые вещества растворяются в воде. Чем больше этого вещества, тем интенсивнее цвет; чем теплее вода, тем быстрее растворяется вещество. 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Calibri"/>
              </a:rPr>
              <a:t>Материал:</a:t>
            </a:r>
            <a:r>
              <a:rPr lang="ru-RU" sz="2400" i="1" dirty="0" smtClean="0">
                <a:solidFill>
                  <a:srgbClr val="002060"/>
                </a:solidFill>
                <a:latin typeface="Calibri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Calibri"/>
              </a:rPr>
              <a:t>ёмкости с водой (холодной и тёплой), краска, палочки для размешивания, пробирки. </a:t>
            </a:r>
          </a:p>
          <a:p>
            <a:r>
              <a:rPr lang="ru-RU" dirty="0" smtClean="0">
                <a:solidFill>
                  <a:srgbClr val="002060"/>
                </a:solidFill>
                <a:latin typeface="Calibri"/>
              </a:rPr>
              <a:t>Я выяснил, как можно окрасить воду (добавить краску). Воспитатель предложил окрасить воду. В какой ёмкости краска быстрее растворится? (В ёмкости с тёплой водой). Как окрасится вода, если красителя будет больше? (Вода станет более окрашенной)</a:t>
            </a:r>
            <a:endParaRPr lang="ru-RU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404665"/>
            <a:ext cx="2067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002060"/>
                </a:solidFill>
                <a:latin typeface="Monotype Corsiva" pitchFamily="66" charset="0"/>
              </a:rPr>
              <a:t>Опыт 6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78182">
            <a:off x="7956376" y="2033077"/>
            <a:ext cx="864096" cy="86970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2" b="9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385433">
            <a:off x="1680451" y="4396736"/>
            <a:ext cx="1265234" cy="14457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789040"/>
            <a:ext cx="489654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8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168</TotalTime>
  <Words>772</Words>
  <Application>Microsoft Office PowerPoint</Application>
  <PresentationFormat>Экран (4:3)</PresentationFormat>
  <Paragraphs>85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Муниципальное казённое дошкольное образовательное учреждение детский сад № 3 а. Башанта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Волщебница вода</dc:title>
  <dc:creator>Lenovo-3</dc:creator>
  <cp:lastModifiedBy>Lenovo-3</cp:lastModifiedBy>
  <cp:revision>17</cp:revision>
  <dcterms:created xsi:type="dcterms:W3CDTF">2020-11-02T06:39:59Z</dcterms:created>
  <dcterms:modified xsi:type="dcterms:W3CDTF">2020-11-02T10:18:05Z</dcterms:modified>
</cp:coreProperties>
</file>