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9CCC-10C5-4657-A689-E1118816344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8CEEA-544C-4EC7-BB95-CE7B8738D1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8CEEA-544C-4EC7-BB95-CE7B8738D12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340768"/>
            <a:ext cx="687055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</a:rPr>
              <a:t>        « </a:t>
            </a:r>
            <a:r>
              <a:rPr lang="ru-RU" sz="5400" i="1" dirty="0" err="1" smtClean="0">
                <a:solidFill>
                  <a:srgbClr val="FFFF00"/>
                </a:solidFill>
              </a:rPr>
              <a:t>Изиг</a:t>
            </a:r>
            <a:r>
              <a:rPr lang="ru-RU" sz="5400" i="1" dirty="0" smtClean="0">
                <a:solidFill>
                  <a:srgbClr val="FFFF00"/>
                </a:solidFill>
              </a:rPr>
              <a:t> – Хан »  </a:t>
            </a:r>
          </a:p>
          <a:p>
            <a:endParaRPr lang="ru-RU" sz="3200" dirty="0" smtClean="0"/>
          </a:p>
          <a:p>
            <a:r>
              <a:rPr lang="ru-RU" sz="3200" dirty="0" smtClean="0"/>
              <a:t>       в переводе  «горячая кровь 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 algn="ctr"/>
            <a:r>
              <a:rPr lang="ru-RU" sz="2000" dirty="0" smtClean="0"/>
              <a:t>Республика Тыва </a:t>
            </a:r>
          </a:p>
          <a:p>
            <a:pPr algn="ctr"/>
            <a:r>
              <a:rPr lang="ru-RU" sz="2000" dirty="0" err="1" smtClean="0"/>
              <a:t>Сут</a:t>
            </a:r>
            <a:r>
              <a:rPr lang="ru-RU" sz="2000" dirty="0" smtClean="0"/>
              <a:t> – </a:t>
            </a:r>
            <a:r>
              <a:rPr lang="ru-RU" sz="2000" dirty="0" err="1" smtClean="0"/>
              <a:t>Хольский</a:t>
            </a:r>
            <a:r>
              <a:rPr lang="ru-RU" sz="2000" dirty="0" smtClean="0"/>
              <a:t> район </a:t>
            </a:r>
          </a:p>
          <a:p>
            <a:pPr algn="ctr"/>
            <a:r>
              <a:rPr lang="ru-RU" sz="2000" dirty="0" smtClean="0"/>
              <a:t>МБОУ Хор – </a:t>
            </a:r>
            <a:r>
              <a:rPr lang="ru-RU" sz="2000" dirty="0" err="1" smtClean="0"/>
              <a:t>Тайгинская</a:t>
            </a:r>
            <a:r>
              <a:rPr lang="ru-RU" sz="2000" dirty="0" smtClean="0"/>
              <a:t> СОШ</a:t>
            </a:r>
          </a:p>
          <a:p>
            <a:pPr algn="ctr"/>
            <a:r>
              <a:rPr lang="ru-RU" sz="2000" dirty="0" smtClean="0"/>
              <a:t>4 класс </a:t>
            </a:r>
          </a:p>
          <a:p>
            <a:pPr algn="ctr"/>
            <a:r>
              <a:rPr lang="ru-RU" sz="2000" dirty="0" smtClean="0"/>
              <a:t>Руководитель : </a:t>
            </a:r>
            <a:r>
              <a:rPr lang="ru-RU" sz="2000" dirty="0" err="1" smtClean="0"/>
              <a:t>Ооржак</a:t>
            </a:r>
            <a:r>
              <a:rPr lang="ru-RU" sz="2000" dirty="0" smtClean="0"/>
              <a:t> Марина </a:t>
            </a:r>
            <a:r>
              <a:rPr lang="ru-RU" sz="2000" dirty="0" err="1" smtClean="0"/>
              <a:t>Коошпалыковна</a:t>
            </a:r>
            <a:r>
              <a:rPr lang="ru-RU" sz="2000" dirty="0" smtClean="0"/>
              <a:t>  педагог дополнительного образования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Изиг-хан</a:t>
            </a:r>
            <a:r>
              <a:rPr lang="ru-RU" dirty="0" smtClean="0"/>
              <a:t> для тувинца значительно более широкое значение, чем просто горячая кровяная колбаса. Это особая атмосфера предвкушения, суета процесса. На </a:t>
            </a:r>
            <a:r>
              <a:rPr lang="ru-RU" dirty="0" err="1" smtClean="0"/>
              <a:t>изиг-хан</a:t>
            </a:r>
            <a:r>
              <a:rPr lang="ru-RU" dirty="0" smtClean="0"/>
              <a:t> приглашают родственников, соседей, гостей. Если кого-то нет, то обязательно откладывают для него в отдельное блюдо. Хозяйка следит за тем, чтобы каждый получил кусочек хана .</a:t>
            </a:r>
            <a:br>
              <a:rPr lang="ru-RU" dirty="0" smtClean="0"/>
            </a:br>
            <a:r>
              <a:rPr lang="ru-RU" dirty="0" err="1" smtClean="0"/>
              <a:t>Изиг-ханом</a:t>
            </a:r>
            <a:r>
              <a:rPr lang="ru-RU" dirty="0" smtClean="0"/>
              <a:t> встречают гостей, отмечают праздники и лечат.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Из-за уважительного отношения к домашнему скоту, во время забоя животных у тувинцев не было принято использовать такие выражения, как «</a:t>
            </a:r>
            <a:r>
              <a:rPr lang="ru-RU" dirty="0" err="1" smtClean="0"/>
              <a:t>өлүрер</a:t>
            </a:r>
            <a:r>
              <a:rPr lang="ru-RU" dirty="0" smtClean="0"/>
              <a:t>», что буквально означало «убить скот». Считалось, что это слово обладает охранной магией и может привлечь несчастье, болезни или рассердить духов местности.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Кровяную колбасу тувинцы называют </a:t>
            </a:r>
            <a:r>
              <a:rPr lang="ru-RU" dirty="0" err="1" smtClean="0"/>
              <a:t>изиг-хан</a:t>
            </a:r>
            <a:r>
              <a:rPr lang="ru-RU" dirty="0" smtClean="0"/>
              <a:t> в переводе «горячая кровь», это лакомство любят все.</a:t>
            </a:r>
          </a:p>
          <a:p>
            <a:r>
              <a:rPr lang="ru-RU" dirty="0" smtClean="0"/>
              <a:t> Ни одно богатое застолье не мыслимо без </a:t>
            </a:r>
            <a:r>
              <a:rPr lang="ru-RU" dirty="0" err="1" smtClean="0"/>
              <a:t>изиг</a:t>
            </a:r>
            <a:r>
              <a:rPr lang="ru-RU" dirty="0" smtClean="0"/>
              <a:t> хана. В тщательно вымытый бараний сычуг (отдел желудка) наливают подсоленную, нашинкованную репчатым луком сырую кровь. Сычуг нельзя наполнять до краев, при варке он может лопнуть. </a:t>
            </a:r>
          </a:p>
          <a:p>
            <a:r>
              <a:rPr lang="ru-RU" dirty="0" smtClean="0"/>
              <a:t>Сычужную колбасу из-за ее мягкости и сочности называют </a:t>
            </a:r>
            <a:r>
              <a:rPr lang="ru-RU" dirty="0" err="1" smtClean="0"/>
              <a:t>чымчак</a:t>
            </a:r>
            <a:r>
              <a:rPr lang="ru-RU" dirty="0" smtClean="0"/>
              <a:t> хан «мягкая колбаса». Для того, чтобы она быстро поспела, в кровь добавляют немного воды. У тувинцев не принято добавлять в кровь молоко, полагая, что «смешивать красное с белым» значит разминуться со счастьем. Хотя некоторые отступают от этого табу, считая, что молоко придает больше мягкости и нежности хану. Готовность кровяной колбасы проверяется путем прокалывания тонкой палочкой, иглой, зубочисткой. В случае готовности должна вытекать светлая жидкость. Согласно правилам угощения, кончик нижней части кровяной колбасы «отдается огню».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5007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Рецепт     блюд 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Баранья кровь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Вымытый бараний сычуг (отдел желудка )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Соль, лук , перец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Вода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>
                <a:solidFill>
                  <a:srgbClr val="FFFF00"/>
                </a:solidFill>
              </a:rPr>
              <a:t>Описание  приготовления блюда </a:t>
            </a:r>
          </a:p>
          <a:p>
            <a:pPr marL="342900" indent="-342900"/>
            <a:endParaRPr lang="ru-RU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ru-RU" dirty="0" smtClean="0"/>
              <a:t>1.Кровь , спущенную из туши  свежезарезанного баранина , смешивают  с солью  , перцем, зеленым или репчатым луком.</a:t>
            </a:r>
          </a:p>
          <a:p>
            <a:pPr marL="342900" indent="-342900"/>
            <a:r>
              <a:rPr lang="ru-RU" dirty="0" smtClean="0"/>
              <a:t>2.Полученной смесью  наполняют  обработанные   тонкие  кишки .</a:t>
            </a:r>
          </a:p>
          <a:p>
            <a:pPr marL="342900" indent="-342900"/>
            <a:r>
              <a:rPr lang="ru-RU" dirty="0" smtClean="0"/>
              <a:t>3.Завязывают   концы колбас  узлами .</a:t>
            </a:r>
          </a:p>
          <a:p>
            <a:pPr marL="342900" indent="-342900"/>
            <a:r>
              <a:rPr lang="ru-RU" dirty="0" smtClean="0"/>
              <a:t>4.Отваривают хан в  соленой воде.</a:t>
            </a:r>
          </a:p>
          <a:p>
            <a:pPr marL="342900" indent="-342900"/>
            <a:r>
              <a:rPr lang="ru-RU" dirty="0" smtClean="0"/>
              <a:t>5.Затем вынимают  </a:t>
            </a:r>
            <a:r>
              <a:rPr lang="ru-RU" smtClean="0"/>
              <a:t>, разрезают  и подают  </a:t>
            </a:r>
            <a:endParaRPr lang="ru-RU" dirty="0" smtClean="0"/>
          </a:p>
          <a:p>
            <a:pPr marL="342900" indent="-342900"/>
            <a:endParaRPr lang="ru-RU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итание .Конкурсы\DSC07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D:\Питание .Конкурсы\DSC07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038600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52536" y="2828836"/>
            <a:ext cx="117373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</a:t>
            </a:r>
          </a:p>
          <a:p>
            <a:endParaRPr lang="ru-RU" dirty="0" smtClean="0"/>
          </a:p>
          <a:p>
            <a:r>
              <a:rPr lang="ru-RU" dirty="0" smtClean="0"/>
              <a:t>         </a:t>
            </a:r>
          </a:p>
          <a:p>
            <a:endParaRPr lang="ru-RU" dirty="0" smtClean="0"/>
          </a:p>
          <a:p>
            <a:r>
              <a:rPr lang="ru-RU" sz="1400" dirty="0" smtClean="0"/>
              <a:t>         В тщательно вымытый бараний сычуг (отдел желудка) наливают подсоленную,   нашинкованную репчатым </a:t>
            </a:r>
          </a:p>
          <a:p>
            <a:r>
              <a:rPr lang="ru-RU" sz="1400" dirty="0" smtClean="0"/>
              <a:t>          луком сырую кровь.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924944"/>
            <a:ext cx="21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Баранья  кровь </a:t>
            </a:r>
            <a:endParaRPr lang="ru-RU" dirty="0"/>
          </a:p>
        </p:txBody>
      </p:sp>
      <p:pic>
        <p:nvPicPr>
          <p:cNvPr id="9" name="Picture 2" descr="D:\Питание .Конкурсы\DSC07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3888432" cy="3028950"/>
          </a:xfrm>
          <a:prstGeom prst="rect">
            <a:avLst/>
          </a:prstGeom>
          <a:noFill/>
        </p:spPr>
      </p:pic>
      <p:pic>
        <p:nvPicPr>
          <p:cNvPr id="11" name="Picture 2" descr="D:\Питание .Конкурсы\DSC07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4176464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Питание .Конкурсы\DSC07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059238" cy="3044429"/>
          </a:xfrm>
          <a:prstGeom prst="rect">
            <a:avLst/>
          </a:prstGeom>
          <a:noFill/>
        </p:spPr>
      </p:pic>
      <p:pic>
        <p:nvPicPr>
          <p:cNvPr id="2050" name="Picture 2" descr="E:\Питание .Конкурсы\DSC07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290"/>
            <a:ext cx="4059238" cy="3044429"/>
          </a:xfrm>
          <a:prstGeom prst="rect">
            <a:avLst/>
          </a:prstGeom>
          <a:noFill/>
        </p:spPr>
      </p:pic>
      <p:pic>
        <p:nvPicPr>
          <p:cNvPr id="2051" name="Picture 3" descr="E:\Питание .Конкурсы\DSC07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23398"/>
            <a:ext cx="3429024" cy="3048700"/>
          </a:xfrm>
          <a:prstGeom prst="rect">
            <a:avLst/>
          </a:prstGeom>
          <a:noFill/>
        </p:spPr>
      </p:pic>
      <p:pic>
        <p:nvPicPr>
          <p:cNvPr id="2052" name="Picture 4" descr="E:\Питание .Конкурсы\DSC075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71876"/>
            <a:ext cx="2428892" cy="2896839"/>
          </a:xfrm>
          <a:prstGeom prst="rect">
            <a:avLst/>
          </a:prstGeom>
          <a:noFill/>
        </p:spPr>
      </p:pic>
      <p:pic>
        <p:nvPicPr>
          <p:cNvPr id="2053" name="Picture 5" descr="E:\Питание .Конкурсы\DSC07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643702" y="3500438"/>
            <a:ext cx="2286016" cy="3143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3244334"/>
            <a:ext cx="1143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Края завязывают крепкой нитью</a:t>
            </a:r>
            <a:r>
              <a:rPr lang="ru-RU" dirty="0" smtClean="0"/>
              <a:t>.</a:t>
            </a:r>
            <a:r>
              <a:rPr lang="ru-RU" dirty="0" smtClean="0"/>
              <a:t> Колбаски отвариваются в подсоленной воде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98496"/>
            <a:ext cx="10929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Готовность </a:t>
            </a:r>
            <a:r>
              <a:rPr lang="ru-RU" sz="1600" dirty="0" smtClean="0">
                <a:solidFill>
                  <a:srgbClr val="FFFF00"/>
                </a:solidFill>
              </a:rPr>
              <a:t>«</a:t>
            </a:r>
            <a:r>
              <a:rPr lang="ru-RU" sz="1600" dirty="0" err="1" smtClean="0">
                <a:solidFill>
                  <a:srgbClr val="FFFF00"/>
                </a:solidFill>
              </a:rPr>
              <a:t>изиг</a:t>
            </a:r>
            <a:r>
              <a:rPr lang="ru-RU" sz="1600" dirty="0" smtClean="0">
                <a:solidFill>
                  <a:srgbClr val="FFFF00"/>
                </a:solidFill>
              </a:rPr>
              <a:t>  хан »также определяется </a:t>
            </a:r>
            <a:r>
              <a:rPr lang="ru-RU" sz="1600" dirty="0" err="1" smtClean="0">
                <a:solidFill>
                  <a:srgbClr val="FFFF00"/>
                </a:solidFill>
              </a:rPr>
              <a:t>протыканием.</a:t>
            </a:r>
            <a:r>
              <a:rPr lang="ru-RU" sz="1600" dirty="0" err="1" smtClean="0"/>
              <a:t>Вынимают</a:t>
            </a:r>
            <a:r>
              <a:rPr lang="ru-RU" sz="1600" dirty="0" smtClean="0"/>
              <a:t>  </a:t>
            </a:r>
            <a:r>
              <a:rPr lang="ru-RU" sz="1600" dirty="0" smtClean="0"/>
              <a:t>и разрезают  «</a:t>
            </a:r>
            <a:r>
              <a:rPr lang="ru-RU" sz="1600" dirty="0" err="1" smtClean="0"/>
              <a:t>изиг</a:t>
            </a:r>
            <a:r>
              <a:rPr lang="ru-RU" sz="1600" dirty="0" smtClean="0"/>
              <a:t> хан »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3074" name="Picture 2" descr="E:\Питание .Конкурсы\DSC07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059238" cy="3044429"/>
          </a:xfrm>
          <a:prstGeom prst="rect">
            <a:avLst/>
          </a:prstGeom>
          <a:noFill/>
        </p:spPr>
      </p:pic>
      <p:pic>
        <p:nvPicPr>
          <p:cNvPr id="3075" name="Picture 3" descr="E:\Питание .Конкурсы\DSC075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4059238" cy="3044429"/>
          </a:xfrm>
          <a:prstGeom prst="rect">
            <a:avLst/>
          </a:prstGeom>
          <a:noFill/>
        </p:spPr>
      </p:pic>
      <p:pic>
        <p:nvPicPr>
          <p:cNvPr id="3076" name="Picture 4" descr="E:\Питание .Конкурсы\DSC07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429000"/>
            <a:ext cx="3786214" cy="3071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105835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Вынимают  </a:t>
            </a:r>
            <a:r>
              <a:rPr lang="ru-RU" dirty="0" smtClean="0"/>
              <a:t>и </a:t>
            </a:r>
            <a:r>
              <a:rPr lang="ru-RU" dirty="0" smtClean="0"/>
              <a:t>разрезают</a:t>
            </a:r>
          </a:p>
          <a:p>
            <a:r>
              <a:rPr lang="ru-RU" dirty="0" smtClean="0"/>
              <a:t>        «</a:t>
            </a:r>
            <a:r>
              <a:rPr lang="ru-RU" dirty="0" err="1" smtClean="0"/>
              <a:t>изиг</a:t>
            </a:r>
            <a:r>
              <a:rPr lang="ru-RU" dirty="0" smtClean="0"/>
              <a:t> хан 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3244334"/>
            <a:ext cx="1857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</a:t>
            </a:r>
          </a:p>
          <a:p>
            <a:r>
              <a:rPr lang="ru-RU" dirty="0" smtClean="0"/>
              <a:t>Разрезают </a:t>
            </a:r>
            <a:r>
              <a:rPr lang="ru-RU" dirty="0" smtClean="0"/>
              <a:t>«</a:t>
            </a:r>
            <a:r>
              <a:rPr lang="ru-RU" dirty="0" err="1" smtClean="0"/>
              <a:t>изиг</a:t>
            </a:r>
            <a:r>
              <a:rPr lang="ru-RU" dirty="0" smtClean="0"/>
              <a:t> хан </a:t>
            </a:r>
            <a:r>
              <a:rPr lang="ru-RU" dirty="0" smtClean="0"/>
              <a:t>»                         </a:t>
            </a:r>
            <a:r>
              <a:rPr lang="ru-RU" dirty="0" smtClean="0"/>
              <a:t>и подают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458" y="2492896"/>
            <a:ext cx="7475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C000"/>
                </a:solidFill>
              </a:rPr>
              <a:t>         Спасибо 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386</Words>
  <PresentationFormat>Экран (4:3)</PresentationFormat>
  <Paragraphs>73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            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Аюш Ооржак</dc:creator>
  <cp:lastModifiedBy>Аюш Ооржак</cp:lastModifiedBy>
  <cp:revision>5</cp:revision>
  <dcterms:created xsi:type="dcterms:W3CDTF">2021-12-01T14:00:00Z</dcterms:created>
  <dcterms:modified xsi:type="dcterms:W3CDTF">2021-12-01T14:37:34Z</dcterms:modified>
</cp:coreProperties>
</file>