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B4B7B-6C12-4D84-821D-04D86715D207}" v="10" dt="2021-12-11T06:55:19.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алерия Косолапова" userId="59f994117067445f" providerId="LiveId" clId="{9C0B4B7B-6C12-4D84-821D-04D86715D207}"/>
    <pc:docChg chg="custSel addSld delSld modSld">
      <pc:chgData name="Валерия Косолапова" userId="59f994117067445f" providerId="LiveId" clId="{9C0B4B7B-6C12-4D84-821D-04D86715D207}" dt="2021-12-11T07:07:13.028" v="404" actId="113"/>
      <pc:docMkLst>
        <pc:docMk/>
      </pc:docMkLst>
      <pc:sldChg chg="modSp mod">
        <pc:chgData name="Валерия Косолапова" userId="59f994117067445f" providerId="LiveId" clId="{9C0B4B7B-6C12-4D84-821D-04D86715D207}" dt="2021-12-11T07:03:48.822" v="399" actId="20577"/>
        <pc:sldMkLst>
          <pc:docMk/>
          <pc:sldMk cId="326894047" sldId="257"/>
        </pc:sldMkLst>
        <pc:spChg chg="mod">
          <ac:chgData name="Валерия Косолапова" userId="59f994117067445f" providerId="LiveId" clId="{9C0B4B7B-6C12-4D84-821D-04D86715D207}" dt="2021-12-11T07:03:48.822" v="399" actId="20577"/>
          <ac:spMkLst>
            <pc:docMk/>
            <pc:sldMk cId="326894047" sldId="257"/>
            <ac:spMk id="3" creationId="{5A54006B-6DDE-46A6-8F4B-8256ACCB2C3A}"/>
          </ac:spMkLst>
        </pc:spChg>
      </pc:sldChg>
      <pc:sldChg chg="modSp mod">
        <pc:chgData name="Валерия Косолапова" userId="59f994117067445f" providerId="LiveId" clId="{9C0B4B7B-6C12-4D84-821D-04D86715D207}" dt="2021-12-11T05:55:40.627" v="35" actId="20577"/>
        <pc:sldMkLst>
          <pc:docMk/>
          <pc:sldMk cId="2918670191" sldId="259"/>
        </pc:sldMkLst>
        <pc:spChg chg="mod">
          <ac:chgData name="Валерия Косолапова" userId="59f994117067445f" providerId="LiveId" clId="{9C0B4B7B-6C12-4D84-821D-04D86715D207}" dt="2021-12-11T05:55:40.627" v="35" actId="20577"/>
          <ac:spMkLst>
            <pc:docMk/>
            <pc:sldMk cId="2918670191" sldId="259"/>
            <ac:spMk id="3" creationId="{0864D31A-DEE0-46D6-99ED-19D96EBE7C52}"/>
          </ac:spMkLst>
        </pc:spChg>
      </pc:sldChg>
      <pc:sldChg chg="modSp mod">
        <pc:chgData name="Валерия Косолапова" userId="59f994117067445f" providerId="LiveId" clId="{9C0B4B7B-6C12-4D84-821D-04D86715D207}" dt="2021-12-11T05:59:13.182" v="39" actId="20577"/>
        <pc:sldMkLst>
          <pc:docMk/>
          <pc:sldMk cId="2844234948" sldId="260"/>
        </pc:sldMkLst>
        <pc:spChg chg="mod">
          <ac:chgData name="Валерия Косолапова" userId="59f994117067445f" providerId="LiveId" clId="{9C0B4B7B-6C12-4D84-821D-04D86715D207}" dt="2021-12-11T05:59:13.182" v="39" actId="20577"/>
          <ac:spMkLst>
            <pc:docMk/>
            <pc:sldMk cId="2844234948" sldId="260"/>
            <ac:spMk id="3" creationId="{32F0EF41-498E-4B95-8E33-27C81344E4DE}"/>
          </ac:spMkLst>
        </pc:spChg>
      </pc:sldChg>
      <pc:sldChg chg="modSp mod">
        <pc:chgData name="Валерия Косолапова" userId="59f994117067445f" providerId="LiveId" clId="{9C0B4B7B-6C12-4D84-821D-04D86715D207}" dt="2021-12-11T06:00:05.853" v="45" actId="20577"/>
        <pc:sldMkLst>
          <pc:docMk/>
          <pc:sldMk cId="1662803654" sldId="261"/>
        </pc:sldMkLst>
        <pc:spChg chg="mod">
          <ac:chgData name="Валерия Косолапова" userId="59f994117067445f" providerId="LiveId" clId="{9C0B4B7B-6C12-4D84-821D-04D86715D207}" dt="2021-12-11T06:00:05.853" v="45" actId="20577"/>
          <ac:spMkLst>
            <pc:docMk/>
            <pc:sldMk cId="1662803654" sldId="261"/>
            <ac:spMk id="3" creationId="{2DF69617-1116-4095-9E5B-1FC8E7EE1F62}"/>
          </ac:spMkLst>
        </pc:spChg>
      </pc:sldChg>
      <pc:sldChg chg="modSp mod">
        <pc:chgData name="Валерия Косолапова" userId="59f994117067445f" providerId="LiveId" clId="{9C0B4B7B-6C12-4D84-821D-04D86715D207}" dt="2021-12-11T07:06:02.417" v="400" actId="14100"/>
        <pc:sldMkLst>
          <pc:docMk/>
          <pc:sldMk cId="626324955" sldId="262"/>
        </pc:sldMkLst>
        <pc:spChg chg="mod">
          <ac:chgData name="Валерия Косолапова" userId="59f994117067445f" providerId="LiveId" clId="{9C0B4B7B-6C12-4D84-821D-04D86715D207}" dt="2021-12-11T06:02:08.119" v="51" actId="20577"/>
          <ac:spMkLst>
            <pc:docMk/>
            <pc:sldMk cId="626324955" sldId="262"/>
            <ac:spMk id="2" creationId="{67F38F89-CA6F-44C6-8850-97BE37670A00}"/>
          </ac:spMkLst>
        </pc:spChg>
        <pc:spChg chg="mod">
          <ac:chgData name="Валерия Косолапова" userId="59f994117067445f" providerId="LiveId" clId="{9C0B4B7B-6C12-4D84-821D-04D86715D207}" dt="2021-12-11T07:06:02.417" v="400" actId="14100"/>
          <ac:spMkLst>
            <pc:docMk/>
            <pc:sldMk cId="626324955" sldId="262"/>
            <ac:spMk id="3" creationId="{0F8A0A0D-9454-428A-A733-33453F02CB46}"/>
          </ac:spMkLst>
        </pc:spChg>
      </pc:sldChg>
      <pc:sldChg chg="modSp mod">
        <pc:chgData name="Валерия Косолапова" userId="59f994117067445f" providerId="LiveId" clId="{9C0B4B7B-6C12-4D84-821D-04D86715D207}" dt="2021-12-11T06:05:55.606" v="60" actId="20577"/>
        <pc:sldMkLst>
          <pc:docMk/>
          <pc:sldMk cId="3351134371" sldId="263"/>
        </pc:sldMkLst>
        <pc:spChg chg="mod">
          <ac:chgData name="Валерия Косолапова" userId="59f994117067445f" providerId="LiveId" clId="{9C0B4B7B-6C12-4D84-821D-04D86715D207}" dt="2021-12-11T06:05:55.606" v="60" actId="20577"/>
          <ac:spMkLst>
            <pc:docMk/>
            <pc:sldMk cId="3351134371" sldId="263"/>
            <ac:spMk id="2" creationId="{858BCE1E-AB37-4D8F-B61E-2DAC61223C4B}"/>
          </ac:spMkLst>
        </pc:spChg>
        <pc:picChg chg="mod">
          <ac:chgData name="Валерия Косолапова" userId="59f994117067445f" providerId="LiveId" clId="{9C0B4B7B-6C12-4D84-821D-04D86715D207}" dt="2021-12-11T06:05:45.822" v="58" actId="14100"/>
          <ac:picMkLst>
            <pc:docMk/>
            <pc:sldMk cId="3351134371" sldId="263"/>
            <ac:picMk id="5" creationId="{320DC953-BDC8-474B-B473-8A8BA0533D80}"/>
          </ac:picMkLst>
        </pc:picChg>
      </pc:sldChg>
      <pc:sldChg chg="modSp mod">
        <pc:chgData name="Валерия Косолапова" userId="59f994117067445f" providerId="LiveId" clId="{9C0B4B7B-6C12-4D84-821D-04D86715D207}" dt="2021-12-11T06:08:32.685" v="64" actId="27636"/>
        <pc:sldMkLst>
          <pc:docMk/>
          <pc:sldMk cId="2534128003" sldId="264"/>
        </pc:sldMkLst>
        <pc:spChg chg="mod">
          <ac:chgData name="Валерия Косолапова" userId="59f994117067445f" providerId="LiveId" clId="{9C0B4B7B-6C12-4D84-821D-04D86715D207}" dt="2021-12-11T06:08:32.685" v="64" actId="27636"/>
          <ac:spMkLst>
            <pc:docMk/>
            <pc:sldMk cId="2534128003" sldId="264"/>
            <ac:spMk id="3" creationId="{C45AF554-A0D5-49B7-AF4A-E50AFBBAD302}"/>
          </ac:spMkLst>
        </pc:spChg>
      </pc:sldChg>
      <pc:sldChg chg="modSp mod">
        <pc:chgData name="Валерия Косолапова" userId="59f994117067445f" providerId="LiveId" clId="{9C0B4B7B-6C12-4D84-821D-04D86715D207}" dt="2021-12-11T06:09:02.176" v="65" actId="255"/>
        <pc:sldMkLst>
          <pc:docMk/>
          <pc:sldMk cId="1375966004" sldId="265"/>
        </pc:sldMkLst>
        <pc:spChg chg="mod">
          <ac:chgData name="Валерия Косолапова" userId="59f994117067445f" providerId="LiveId" clId="{9C0B4B7B-6C12-4D84-821D-04D86715D207}" dt="2021-12-11T06:09:02.176" v="65" actId="255"/>
          <ac:spMkLst>
            <pc:docMk/>
            <pc:sldMk cId="1375966004" sldId="265"/>
            <ac:spMk id="6" creationId="{5CF0191A-A1B4-4D06-86C4-0813842DED2A}"/>
          </ac:spMkLst>
        </pc:spChg>
      </pc:sldChg>
      <pc:sldChg chg="modSp mod">
        <pc:chgData name="Валерия Косолапова" userId="59f994117067445f" providerId="LiveId" clId="{9C0B4B7B-6C12-4D84-821D-04D86715D207}" dt="2021-12-11T07:07:13.028" v="404" actId="113"/>
        <pc:sldMkLst>
          <pc:docMk/>
          <pc:sldMk cId="1347230489" sldId="266"/>
        </pc:sldMkLst>
        <pc:spChg chg="mod">
          <ac:chgData name="Валерия Косолапова" userId="59f994117067445f" providerId="LiveId" clId="{9C0B4B7B-6C12-4D84-821D-04D86715D207}" dt="2021-12-11T07:07:13.028" v="404" actId="113"/>
          <ac:spMkLst>
            <pc:docMk/>
            <pc:sldMk cId="1347230489" sldId="266"/>
            <ac:spMk id="3" creationId="{9EE8A08C-34B4-47F5-91E3-8CDED5C4C39C}"/>
          </ac:spMkLst>
        </pc:spChg>
      </pc:sldChg>
      <pc:sldChg chg="modSp mod">
        <pc:chgData name="Валерия Косолапова" userId="59f994117067445f" providerId="LiveId" clId="{9C0B4B7B-6C12-4D84-821D-04D86715D207}" dt="2021-12-11T06:20:11.652" v="92" actId="255"/>
        <pc:sldMkLst>
          <pc:docMk/>
          <pc:sldMk cId="3965029491" sldId="268"/>
        </pc:sldMkLst>
        <pc:spChg chg="mod">
          <ac:chgData name="Валерия Косолапова" userId="59f994117067445f" providerId="LiveId" clId="{9C0B4B7B-6C12-4D84-821D-04D86715D207}" dt="2021-12-11T06:20:11.652" v="92" actId="255"/>
          <ac:spMkLst>
            <pc:docMk/>
            <pc:sldMk cId="3965029491" sldId="268"/>
            <ac:spMk id="3" creationId="{50D22CDE-7681-4AAD-B7B2-231A732DBAC9}"/>
          </ac:spMkLst>
        </pc:spChg>
      </pc:sldChg>
      <pc:sldChg chg="modSp mod">
        <pc:chgData name="Валерия Косолапова" userId="59f994117067445f" providerId="LiveId" clId="{9C0B4B7B-6C12-4D84-821D-04D86715D207}" dt="2021-12-11T06:24:09.950" v="113" actId="20577"/>
        <pc:sldMkLst>
          <pc:docMk/>
          <pc:sldMk cId="2852078440" sldId="269"/>
        </pc:sldMkLst>
        <pc:spChg chg="mod">
          <ac:chgData name="Валерия Косолапова" userId="59f994117067445f" providerId="LiveId" clId="{9C0B4B7B-6C12-4D84-821D-04D86715D207}" dt="2021-12-11T06:24:09.950" v="113" actId="20577"/>
          <ac:spMkLst>
            <pc:docMk/>
            <pc:sldMk cId="2852078440" sldId="269"/>
            <ac:spMk id="3" creationId="{3B23BF86-50E1-49FC-8410-52EE4945A2B3}"/>
          </ac:spMkLst>
        </pc:spChg>
      </pc:sldChg>
      <pc:sldChg chg="modSp mod">
        <pc:chgData name="Валерия Косолапова" userId="59f994117067445f" providerId="LiveId" clId="{9C0B4B7B-6C12-4D84-821D-04D86715D207}" dt="2021-12-11T06:25:25.653" v="117" actId="255"/>
        <pc:sldMkLst>
          <pc:docMk/>
          <pc:sldMk cId="1146657578" sldId="270"/>
        </pc:sldMkLst>
        <pc:spChg chg="mod">
          <ac:chgData name="Валерия Косолапова" userId="59f994117067445f" providerId="LiveId" clId="{9C0B4B7B-6C12-4D84-821D-04D86715D207}" dt="2021-12-11T06:25:25.653" v="117" actId="255"/>
          <ac:spMkLst>
            <pc:docMk/>
            <pc:sldMk cId="1146657578" sldId="270"/>
            <ac:spMk id="3" creationId="{CD87D424-175B-4669-A830-0E344C95A85B}"/>
          </ac:spMkLst>
        </pc:spChg>
      </pc:sldChg>
      <pc:sldChg chg="addSp delSp modSp mod">
        <pc:chgData name="Валерия Косолапова" userId="59f994117067445f" providerId="LiveId" clId="{9C0B4B7B-6C12-4D84-821D-04D86715D207}" dt="2021-12-11T06:55:58.087" v="376" actId="14100"/>
        <pc:sldMkLst>
          <pc:docMk/>
          <pc:sldMk cId="1731954714" sldId="271"/>
        </pc:sldMkLst>
        <pc:spChg chg="mod">
          <ac:chgData name="Валерия Косолапова" userId="59f994117067445f" providerId="LiveId" clId="{9C0B4B7B-6C12-4D84-821D-04D86715D207}" dt="2021-12-11T06:25:53.592" v="125" actId="1076"/>
          <ac:spMkLst>
            <pc:docMk/>
            <pc:sldMk cId="1731954714" sldId="271"/>
            <ac:spMk id="2" creationId="{52180CBE-1C1B-4AE2-AC07-5042E6A47E1A}"/>
          </ac:spMkLst>
        </pc:spChg>
        <pc:graphicFrameChg chg="add del mod">
          <ac:chgData name="Валерия Косолапова" userId="59f994117067445f" providerId="LiveId" clId="{9C0B4B7B-6C12-4D84-821D-04D86715D207}" dt="2021-12-11T06:29:45.526" v="154" actId="21"/>
          <ac:graphicFrameMkLst>
            <pc:docMk/>
            <pc:sldMk cId="1731954714" sldId="271"/>
            <ac:graphicFrameMk id="9" creationId="{D3DD21DA-6578-4AD2-845F-670D5DC6B1A0}"/>
          </ac:graphicFrameMkLst>
        </pc:graphicFrameChg>
        <pc:picChg chg="add del mod">
          <ac:chgData name="Валерия Косолапова" userId="59f994117067445f" providerId="LiveId" clId="{9C0B4B7B-6C12-4D84-821D-04D86715D207}" dt="2021-12-11T06:54:16.467" v="361" actId="21"/>
          <ac:picMkLst>
            <pc:docMk/>
            <pc:sldMk cId="1731954714" sldId="271"/>
            <ac:picMk id="3" creationId="{5F5134B7-7ABF-4A08-8959-FBF00E4AB007}"/>
          </ac:picMkLst>
        </pc:picChg>
        <pc:picChg chg="add del mod">
          <ac:chgData name="Валерия Косолапова" userId="59f994117067445f" providerId="LiveId" clId="{9C0B4B7B-6C12-4D84-821D-04D86715D207}" dt="2021-12-11T06:54:23.836" v="362" actId="21"/>
          <ac:picMkLst>
            <pc:docMk/>
            <pc:sldMk cId="1731954714" sldId="271"/>
            <ac:picMk id="4" creationId="{F7675759-FC4B-4078-B23F-A16F684233F9}"/>
          </ac:picMkLst>
        </pc:picChg>
        <pc:picChg chg="mod">
          <ac:chgData name="Валерия Косолапова" userId="59f994117067445f" providerId="LiveId" clId="{9C0B4B7B-6C12-4D84-821D-04D86715D207}" dt="2021-12-11T06:55:38.847" v="371" actId="14100"/>
          <ac:picMkLst>
            <pc:docMk/>
            <pc:sldMk cId="1731954714" sldId="271"/>
            <ac:picMk id="5" creationId="{DC7799D5-1A2F-410A-9AFF-B8B56EC882A1}"/>
          </ac:picMkLst>
        </pc:picChg>
        <pc:picChg chg="add mod">
          <ac:chgData name="Валерия Косолапова" userId="59f994117067445f" providerId="LiveId" clId="{9C0B4B7B-6C12-4D84-821D-04D86715D207}" dt="2021-12-11T06:55:50.126" v="374" actId="14100"/>
          <ac:picMkLst>
            <pc:docMk/>
            <pc:sldMk cId="1731954714" sldId="271"/>
            <ac:picMk id="6" creationId="{0322D63C-9A51-43F5-9E3C-B50987BB7F98}"/>
          </ac:picMkLst>
        </pc:picChg>
        <pc:picChg chg="mod">
          <ac:chgData name="Валерия Косолапова" userId="59f994117067445f" providerId="LiveId" clId="{9C0B4B7B-6C12-4D84-821D-04D86715D207}" dt="2021-12-11T06:26:43.615" v="133" actId="1076"/>
          <ac:picMkLst>
            <pc:docMk/>
            <pc:sldMk cId="1731954714" sldId="271"/>
            <ac:picMk id="7" creationId="{B84127E9-69EF-4D2B-A003-0273887E26C8}"/>
          </ac:picMkLst>
        </pc:picChg>
        <pc:picChg chg="add mod">
          <ac:chgData name="Валерия Косолапова" userId="59f994117067445f" providerId="LiveId" clId="{9C0B4B7B-6C12-4D84-821D-04D86715D207}" dt="2021-12-11T06:55:58.087" v="376" actId="14100"/>
          <ac:picMkLst>
            <pc:docMk/>
            <pc:sldMk cId="1731954714" sldId="271"/>
            <ac:picMk id="8" creationId="{2012B328-6AB3-4AEA-BF4D-BFD41A27148B}"/>
          </ac:picMkLst>
        </pc:picChg>
      </pc:sldChg>
      <pc:sldChg chg="del">
        <pc:chgData name="Валерия Косолапова" userId="59f994117067445f" providerId="LiveId" clId="{9C0B4B7B-6C12-4D84-821D-04D86715D207}" dt="2021-12-11T06:27:04.751" v="135" actId="2696"/>
        <pc:sldMkLst>
          <pc:docMk/>
          <pc:sldMk cId="3327640172" sldId="272"/>
        </pc:sldMkLst>
      </pc:sldChg>
      <pc:sldChg chg="addSp delSp modSp del mod">
        <pc:chgData name="Валерия Косолапова" userId="59f994117067445f" providerId="LiveId" clId="{9C0B4B7B-6C12-4D84-821D-04D86715D207}" dt="2021-12-11T06:56:07.299" v="377" actId="2696"/>
        <pc:sldMkLst>
          <pc:docMk/>
          <pc:sldMk cId="739590846" sldId="273"/>
        </pc:sldMkLst>
        <pc:spChg chg="mod">
          <ac:chgData name="Валерия Косолапова" userId="59f994117067445f" providerId="LiveId" clId="{9C0B4B7B-6C12-4D84-821D-04D86715D207}" dt="2021-12-11T06:27:27.035" v="140" actId="1076"/>
          <ac:spMkLst>
            <pc:docMk/>
            <pc:sldMk cId="739590846" sldId="273"/>
            <ac:spMk id="2" creationId="{20C8C430-F3A0-487C-9C2F-3441C4091EBF}"/>
          </ac:spMkLst>
        </pc:spChg>
        <pc:spChg chg="add mod">
          <ac:chgData name="Валерия Косолапова" userId="59f994117067445f" providerId="LiveId" clId="{9C0B4B7B-6C12-4D84-821D-04D86715D207}" dt="2021-12-11T06:54:51.841" v="364" actId="21"/>
          <ac:spMkLst>
            <pc:docMk/>
            <pc:sldMk cId="739590846" sldId="273"/>
            <ac:spMk id="8" creationId="{A0430267-3997-43CD-8861-4E0C7E3CD017}"/>
          </ac:spMkLst>
        </pc:spChg>
        <pc:picChg chg="add mod">
          <ac:chgData name="Валерия Косолапова" userId="59f994117067445f" providerId="LiveId" clId="{9C0B4B7B-6C12-4D84-821D-04D86715D207}" dt="2021-12-11T06:27:57.754" v="146" actId="1076"/>
          <ac:picMkLst>
            <pc:docMk/>
            <pc:sldMk cId="739590846" sldId="273"/>
            <ac:picMk id="3" creationId="{9A352278-6412-46FE-A3AD-D9D15EF72EA8}"/>
          </ac:picMkLst>
        </pc:picChg>
        <pc:picChg chg="add del mod">
          <ac:chgData name="Валерия Косолапова" userId="59f994117067445f" providerId="LiveId" clId="{9C0B4B7B-6C12-4D84-821D-04D86715D207}" dt="2021-12-11T06:54:35.365" v="363" actId="21"/>
          <ac:picMkLst>
            <pc:docMk/>
            <pc:sldMk cId="739590846" sldId="273"/>
            <ac:picMk id="4" creationId="{10460A93-301F-4E31-A3F8-7ED1710C9894}"/>
          </ac:picMkLst>
        </pc:picChg>
        <pc:picChg chg="del mod">
          <ac:chgData name="Валерия Косолапова" userId="59f994117067445f" providerId="LiveId" clId="{9C0B4B7B-6C12-4D84-821D-04D86715D207}" dt="2021-12-11T06:54:51.841" v="364" actId="21"/>
          <ac:picMkLst>
            <pc:docMk/>
            <pc:sldMk cId="739590846" sldId="273"/>
            <ac:picMk id="5" creationId="{FD5D8A6F-811E-4402-B7A1-5E66BB567408}"/>
          </ac:picMkLst>
        </pc:picChg>
        <pc:picChg chg="mod">
          <ac:chgData name="Валерия Косолапова" userId="59f994117067445f" providerId="LiveId" clId="{9C0B4B7B-6C12-4D84-821D-04D86715D207}" dt="2021-12-11T06:28:26.354" v="150" actId="14100"/>
          <ac:picMkLst>
            <pc:docMk/>
            <pc:sldMk cId="739590846" sldId="273"/>
            <ac:picMk id="6" creationId="{8C022BCE-6EA7-439D-B8AA-22830333606D}"/>
          </ac:picMkLst>
        </pc:picChg>
        <pc:picChg chg="add del">
          <ac:chgData name="Валерия Косолапова" userId="59f994117067445f" providerId="LiveId" clId="{9C0B4B7B-6C12-4D84-821D-04D86715D207}" dt="2021-12-11T06:29:58.525" v="157" actId="21"/>
          <ac:picMkLst>
            <pc:docMk/>
            <pc:sldMk cId="739590846" sldId="273"/>
            <ac:picMk id="7" creationId="{979CCC66-A871-4744-8D03-5011CC03E19D}"/>
          </ac:picMkLst>
        </pc:picChg>
      </pc:sldChg>
      <pc:sldChg chg="modSp new mod">
        <pc:chgData name="Валерия Косолапова" userId="59f994117067445f" providerId="LiveId" clId="{9C0B4B7B-6C12-4D84-821D-04D86715D207}" dt="2021-12-11T06:43:01.777" v="278" actId="255"/>
        <pc:sldMkLst>
          <pc:docMk/>
          <pc:sldMk cId="932568568" sldId="274"/>
        </pc:sldMkLst>
        <pc:spChg chg="mod">
          <ac:chgData name="Валерия Косолапова" userId="59f994117067445f" providerId="LiveId" clId="{9C0B4B7B-6C12-4D84-821D-04D86715D207}" dt="2021-12-11T06:30:19.030" v="172" actId="120"/>
          <ac:spMkLst>
            <pc:docMk/>
            <pc:sldMk cId="932568568" sldId="274"/>
            <ac:spMk id="2" creationId="{447A4440-E751-4C31-8281-17DA1BCBEC08}"/>
          </ac:spMkLst>
        </pc:spChg>
        <pc:spChg chg="mod">
          <ac:chgData name="Валерия Косолапова" userId="59f994117067445f" providerId="LiveId" clId="{9C0B4B7B-6C12-4D84-821D-04D86715D207}" dt="2021-12-11T06:43:01.777" v="278" actId="255"/>
          <ac:spMkLst>
            <pc:docMk/>
            <pc:sldMk cId="932568568" sldId="274"/>
            <ac:spMk id="3" creationId="{18A28FBB-5164-4379-A242-A5769CA7827A}"/>
          </ac:spMkLst>
        </pc:spChg>
      </pc:sldChg>
      <pc:sldChg chg="del">
        <pc:chgData name="Валерия Косолапова" userId="59f994117067445f" providerId="LiveId" clId="{9C0B4B7B-6C12-4D84-821D-04D86715D207}" dt="2021-12-11T06:29:49.245" v="155" actId="2696"/>
        <pc:sldMkLst>
          <pc:docMk/>
          <pc:sldMk cId="3296885439" sldId="274"/>
        </pc:sldMkLst>
      </pc:sldChg>
      <pc:sldChg chg="addSp delSp modSp new del mod">
        <pc:chgData name="Валерия Косолапова" userId="59f994117067445f" providerId="LiveId" clId="{9C0B4B7B-6C12-4D84-821D-04D86715D207}" dt="2021-12-11T06:53:51.038" v="360" actId="2696"/>
        <pc:sldMkLst>
          <pc:docMk/>
          <pc:sldMk cId="2423271735" sldId="275"/>
        </pc:sldMkLst>
        <pc:graphicFrameChg chg="add del">
          <ac:chgData name="Валерия Косолапова" userId="59f994117067445f" providerId="LiveId" clId="{9C0B4B7B-6C12-4D84-821D-04D86715D207}" dt="2021-12-11T06:50:12.530" v="289" actId="21"/>
          <ac:graphicFrameMkLst>
            <pc:docMk/>
            <pc:sldMk cId="2423271735" sldId="275"/>
            <ac:graphicFrameMk id="4" creationId="{4A93B406-F0AA-4A84-8236-C16B615E58B6}"/>
          </ac:graphicFrameMkLst>
        </pc:graphicFrameChg>
        <pc:graphicFrameChg chg="add mod">
          <ac:chgData name="Валерия Косолапова" userId="59f994117067445f" providerId="LiveId" clId="{9C0B4B7B-6C12-4D84-821D-04D86715D207}" dt="2021-12-11T06:53:40.309" v="359" actId="1076"/>
          <ac:graphicFrameMkLst>
            <pc:docMk/>
            <pc:sldMk cId="2423271735" sldId="275"/>
            <ac:graphicFrameMk id="7" creationId="{8E411887-67D3-45D3-9CEF-1C9CCD05A8B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C2E4C82-5AE0-4ADE-86C9-7944BB97E8B1}"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221863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20021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203042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1108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17611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C2E4C82-5AE0-4ADE-86C9-7944BB97E8B1}" type="datetimeFigureOut">
              <a:rPr lang="ru-RU" smtClean="0"/>
              <a:t>11.12.2021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23792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C2E4C82-5AE0-4ADE-86C9-7944BB97E8B1}" type="datetimeFigureOut">
              <a:rPr lang="ru-RU" smtClean="0"/>
              <a:t>11.12.2021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3930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2E4C82-5AE0-4ADE-86C9-7944BB97E8B1}"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72769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2E4C82-5AE0-4ADE-86C9-7944BB97E8B1}"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311700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2E4C82-5AE0-4ADE-86C9-7944BB97E8B1}"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11893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2E4C82-5AE0-4ADE-86C9-7944BB97E8B1}"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25728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66807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C2E4C82-5AE0-4ADE-86C9-7944BB97E8B1}" type="datetimeFigureOut">
              <a:rPr lang="ru-RU" smtClean="0"/>
              <a:t>11.12.2021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92998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C2E4C82-5AE0-4ADE-86C9-7944BB97E8B1}" type="datetimeFigureOut">
              <a:rPr lang="ru-RU" smtClean="0"/>
              <a:t>11.12.2021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373935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E4C82-5AE0-4ADE-86C9-7944BB97E8B1}" type="datetimeFigureOut">
              <a:rPr lang="ru-RU" smtClean="0"/>
              <a:t>11.12.2021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285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400292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2E4C82-5AE0-4ADE-86C9-7944BB97E8B1}"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174976-17EF-4767-ABF7-230FB9A1AEDF}" type="slidenum">
              <a:rPr lang="ru-RU" smtClean="0"/>
              <a:t>‹#›</a:t>
            </a:fld>
            <a:endParaRPr lang="ru-RU"/>
          </a:p>
        </p:txBody>
      </p:sp>
    </p:spTree>
    <p:extLst>
      <p:ext uri="{BB962C8B-B14F-4D97-AF65-F5344CB8AC3E}">
        <p14:creationId xmlns:p14="http://schemas.microsoft.com/office/powerpoint/2010/main" val="195274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C2E4C82-5AE0-4ADE-86C9-7944BB97E8B1}" type="datetimeFigureOut">
              <a:rPr lang="ru-RU" smtClean="0"/>
              <a:t>11.12.2021</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C174976-17EF-4767-ABF7-230FB9A1AEDF}" type="slidenum">
              <a:rPr lang="ru-RU" smtClean="0"/>
              <a:t>‹#›</a:t>
            </a:fld>
            <a:endParaRPr lang="ru-RU"/>
          </a:p>
        </p:txBody>
      </p:sp>
    </p:spTree>
    <p:extLst>
      <p:ext uri="{BB962C8B-B14F-4D97-AF65-F5344CB8AC3E}">
        <p14:creationId xmlns:p14="http://schemas.microsoft.com/office/powerpoint/2010/main" val="3999451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E5FFE9-AD0F-4F0E-AEDC-9355D42D85C7}"/>
              </a:ext>
            </a:extLst>
          </p:cNvPr>
          <p:cNvSpPr>
            <a:spLocks noGrp="1"/>
          </p:cNvSpPr>
          <p:nvPr>
            <p:ph type="ctrTitle"/>
          </p:nvPr>
        </p:nvSpPr>
        <p:spPr/>
        <p:txBody>
          <a:bodyPr>
            <a:normAutofit fontScale="90000"/>
          </a:bodyPr>
          <a:lstStyle/>
          <a:p>
            <a:r>
              <a:rPr lang="ru-RU" dirty="0"/>
              <a:t>«Влияние электронных сигарет на организм подростка»</a:t>
            </a:r>
          </a:p>
        </p:txBody>
      </p:sp>
      <p:sp>
        <p:nvSpPr>
          <p:cNvPr id="3" name="Подзаголовок 2">
            <a:extLst>
              <a:ext uri="{FF2B5EF4-FFF2-40B4-BE49-F238E27FC236}">
                <a16:creationId xmlns:a16="http://schemas.microsoft.com/office/drawing/2014/main" id="{01180BC8-5905-4353-90BE-B3AE9C98BE51}"/>
              </a:ext>
            </a:extLst>
          </p:cNvPr>
          <p:cNvSpPr>
            <a:spLocks noGrp="1"/>
          </p:cNvSpPr>
          <p:nvPr>
            <p:ph type="subTitle" idx="1"/>
          </p:nvPr>
        </p:nvSpPr>
        <p:spPr>
          <a:xfrm>
            <a:off x="2066925" y="3962399"/>
            <a:ext cx="9296400" cy="1952625"/>
          </a:xfrm>
        </p:spPr>
        <p:txBody>
          <a:bodyPr>
            <a:normAutofit fontScale="25000" lnSpcReduction="20000"/>
          </a:bodyPr>
          <a:lstStyle/>
          <a:p>
            <a:pPr algn="r"/>
            <a:endParaRPr lang="ru-RU" dirty="0"/>
          </a:p>
          <a:p>
            <a:pPr algn="r"/>
            <a:endParaRPr lang="ru-RU" sz="7200" dirty="0"/>
          </a:p>
          <a:p>
            <a:pPr algn="r"/>
            <a:endParaRPr lang="ru-RU" sz="7200" dirty="0"/>
          </a:p>
          <a:p>
            <a:pPr algn="r"/>
            <a:r>
              <a:rPr lang="ru-RU" sz="7200" dirty="0"/>
              <a:t>Выполнила обучающаяся 11 «Б» класса:</a:t>
            </a:r>
          </a:p>
          <a:p>
            <a:pPr algn="r"/>
            <a:r>
              <a:rPr lang="ru-RU" sz="7200" dirty="0"/>
              <a:t>Косолапова Валерия Алексеевна</a:t>
            </a:r>
          </a:p>
          <a:p>
            <a:pPr algn="r"/>
            <a:r>
              <a:rPr lang="ru-RU" sz="7200" dirty="0"/>
              <a:t>Руководитель проекта:</a:t>
            </a:r>
          </a:p>
          <a:p>
            <a:pPr algn="r"/>
            <a:r>
              <a:rPr lang="ru-RU" sz="7200" dirty="0"/>
              <a:t>Стрельцова Наталия Валентиновна</a:t>
            </a:r>
          </a:p>
          <a:p>
            <a:pPr algn="r"/>
            <a:endParaRPr lang="ru-RU" sz="5500" dirty="0"/>
          </a:p>
          <a:p>
            <a:pPr algn="r"/>
            <a:endParaRPr lang="ru-RU" dirty="0"/>
          </a:p>
        </p:txBody>
      </p:sp>
      <p:pic>
        <p:nvPicPr>
          <p:cNvPr id="4" name="Рисунок 3">
            <a:extLst>
              <a:ext uri="{FF2B5EF4-FFF2-40B4-BE49-F238E27FC236}">
                <a16:creationId xmlns:a16="http://schemas.microsoft.com/office/drawing/2014/main" id="{74F4E1F6-3E6C-4E31-87CC-1FBA712135EB}"/>
              </a:ext>
            </a:extLst>
          </p:cNvPr>
          <p:cNvPicPr>
            <a:picLocks noChangeAspect="1"/>
          </p:cNvPicPr>
          <p:nvPr/>
        </p:nvPicPr>
        <p:blipFill>
          <a:blip r:embed="rId2"/>
          <a:stretch>
            <a:fillRect/>
          </a:stretch>
        </p:blipFill>
        <p:spPr>
          <a:xfrm>
            <a:off x="981074" y="3838575"/>
            <a:ext cx="4467225" cy="2590800"/>
          </a:xfrm>
          <a:prstGeom prst="rect">
            <a:avLst/>
          </a:prstGeom>
        </p:spPr>
      </p:pic>
    </p:spTree>
    <p:extLst>
      <p:ext uri="{BB962C8B-B14F-4D97-AF65-F5344CB8AC3E}">
        <p14:creationId xmlns:p14="http://schemas.microsoft.com/office/powerpoint/2010/main" val="278637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1B1E26D-5C34-4C69-8CB2-CEB85D4A413F}"/>
              </a:ext>
            </a:extLst>
          </p:cNvPr>
          <p:cNvSpPr>
            <a:spLocks noGrp="1"/>
          </p:cNvSpPr>
          <p:nvPr>
            <p:ph type="title"/>
          </p:nvPr>
        </p:nvSpPr>
        <p:spPr/>
        <p:txBody>
          <a:bodyPr/>
          <a:lstStyle/>
          <a:p>
            <a:r>
              <a:rPr lang="ru-RU" dirty="0"/>
              <a:t>Химический состав и влияние на организм:</a:t>
            </a:r>
          </a:p>
        </p:txBody>
      </p:sp>
      <p:sp>
        <p:nvSpPr>
          <p:cNvPr id="6" name="Объект 5">
            <a:extLst>
              <a:ext uri="{FF2B5EF4-FFF2-40B4-BE49-F238E27FC236}">
                <a16:creationId xmlns:a16="http://schemas.microsoft.com/office/drawing/2014/main" id="{5CF0191A-A1B4-4D06-86C4-0813842DED2A}"/>
              </a:ext>
            </a:extLst>
          </p:cNvPr>
          <p:cNvSpPr>
            <a:spLocks noGrp="1"/>
          </p:cNvSpPr>
          <p:nvPr>
            <p:ph idx="1"/>
          </p:nvPr>
        </p:nvSpPr>
        <p:spPr/>
        <p:txBody>
          <a:bodyPr/>
          <a:lstStyle/>
          <a:p>
            <a:r>
              <a:rPr lang="ru-RU" sz="2400" dirty="0"/>
              <a:t>Типовой состав:</a:t>
            </a:r>
          </a:p>
          <a:p>
            <a:r>
              <a:rPr lang="ru-RU" sz="2400" dirty="0"/>
              <a:t>Обычно в таких сигаретах содержится несколько основных компонентов, но список может варьироваться. В традиционный состав электронной сигареты входят:</a:t>
            </a:r>
          </a:p>
          <a:p>
            <a:r>
              <a:rPr lang="ru-RU" sz="2400" dirty="0"/>
              <a:t>Пропиленгликоль.</a:t>
            </a:r>
          </a:p>
          <a:p>
            <a:r>
              <a:rPr lang="ru-RU" sz="2400" dirty="0"/>
              <a:t>Глицерин (пищевой или растительный).</a:t>
            </a:r>
          </a:p>
          <a:p>
            <a:r>
              <a:rPr lang="ru-RU" sz="2400" dirty="0"/>
              <a:t>Дистиллированная вода.</a:t>
            </a:r>
          </a:p>
          <a:p>
            <a:r>
              <a:rPr lang="ru-RU" sz="2400" dirty="0"/>
              <a:t>Ароматизатор.</a:t>
            </a:r>
          </a:p>
          <a:p>
            <a:endParaRPr lang="ru-RU" dirty="0"/>
          </a:p>
        </p:txBody>
      </p:sp>
    </p:spTree>
    <p:extLst>
      <p:ext uri="{BB962C8B-B14F-4D97-AF65-F5344CB8AC3E}">
        <p14:creationId xmlns:p14="http://schemas.microsoft.com/office/powerpoint/2010/main" val="137596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A6619-53BC-40D9-9015-1C74A2320A01}"/>
              </a:ext>
            </a:extLst>
          </p:cNvPr>
          <p:cNvSpPr>
            <a:spLocks noGrp="1"/>
          </p:cNvSpPr>
          <p:nvPr>
            <p:ph type="title"/>
          </p:nvPr>
        </p:nvSpPr>
        <p:spPr>
          <a:xfrm>
            <a:off x="12468224" y="457200"/>
            <a:ext cx="942457" cy="970450"/>
          </a:xfrm>
        </p:spPr>
        <p:txBody>
          <a:bodyPr/>
          <a:lstStyle/>
          <a:p>
            <a:endParaRPr lang="ru-RU" dirty="0"/>
          </a:p>
        </p:txBody>
      </p:sp>
      <p:sp>
        <p:nvSpPr>
          <p:cNvPr id="3" name="Объект 2">
            <a:extLst>
              <a:ext uri="{FF2B5EF4-FFF2-40B4-BE49-F238E27FC236}">
                <a16:creationId xmlns:a16="http://schemas.microsoft.com/office/drawing/2014/main" id="{9EE8A08C-34B4-47F5-91E3-8CDED5C4C39C}"/>
              </a:ext>
            </a:extLst>
          </p:cNvPr>
          <p:cNvSpPr>
            <a:spLocks noGrp="1"/>
          </p:cNvSpPr>
          <p:nvPr>
            <p:ph idx="1"/>
          </p:nvPr>
        </p:nvSpPr>
        <p:spPr>
          <a:xfrm>
            <a:off x="913795" y="457200"/>
            <a:ext cx="10353762" cy="6134099"/>
          </a:xfrm>
        </p:spPr>
        <p:txBody>
          <a:bodyPr>
            <a:normAutofit fontScale="77500" lnSpcReduction="20000"/>
          </a:bodyPr>
          <a:lstStyle/>
          <a:p>
            <a:r>
              <a:rPr lang="ru-RU" sz="2300" b="1" dirty="0"/>
              <a:t>Пропиленгликоль:</a:t>
            </a:r>
          </a:p>
          <a:p>
            <a:r>
              <a:rPr lang="ru-RU" dirty="0"/>
              <a:t>Это вещество – прозрачная и вязкая жидкость, которая является прекрасным растворителем для многих веществ. Иногда, в более крепких составах электронных сигарет, может содержаться до 95% этого вещества. Но проблема состоит в том, что у некоторых людей данное вещество может вызвать в некоторых случаях достаточно сильную аллергию.</a:t>
            </a:r>
          </a:p>
          <a:p>
            <a:r>
              <a:rPr lang="ru-RU" sz="2300" b="1" dirty="0"/>
              <a:t>Глицерин:</a:t>
            </a:r>
          </a:p>
          <a:p>
            <a:r>
              <a:rPr lang="ru-RU" dirty="0"/>
              <a:t>Также вязкая и прозрачная жидкость. Имеет немного сладкий вкус. Он добавляется, чтобы сделать курение более мягким. Благодаря ему пар не так сильно раздражает полость рта. Вещество достаточно безопасное, его добавляют не только в электронные сигареты, но и даже в кондитерские и хлебные изделия и многие другие продукты питания. Также глицерин хорошо сохраняется на протяжении долгого времени и, в отличие от обычной воды, обладает антисептическими свойствами.</a:t>
            </a:r>
          </a:p>
          <a:p>
            <a:r>
              <a:rPr lang="ru-RU" sz="2300" b="1" dirty="0"/>
              <a:t>Ароматизатор:</a:t>
            </a:r>
          </a:p>
          <a:p>
            <a:r>
              <a:rPr lang="ru-RU" dirty="0"/>
              <a:t>Это очень важная часть состава любой жидкости для курения, ведь именно благодаря ему создаётся тот вкус, который отличает курение электронных сигарет от более традиционных методов курения. Есть огромное количество вкусов, которые представлены на рынке. В торговых центрах стали появляться специальные отделы, которые торгуют только различными ароматами жидкостей для электронных сигарет. </a:t>
            </a:r>
          </a:p>
          <a:p>
            <a:r>
              <a:rPr lang="ru-RU" sz="2300" b="1" dirty="0"/>
              <a:t>Пропорции:</a:t>
            </a:r>
          </a:p>
          <a:p>
            <a:r>
              <a:rPr lang="ru-RU" dirty="0"/>
              <a:t>Теперь разберёмся, какие пропорции у данных веществ. Если состав позиционируется как мягкий, то он содержит 80% глицерина и 20% дистиллированной воды. В итоге выходит насыщенный пар и мягкий вкус. В традиционном составе содержится 55% пропиленгликоля, 35% глицерина в том или ином виде. Десять процентов, для дополнительной мягкости, приходится на воду. Если состав является крепким, то 95% его составляет, как указывалось несколько выше, пропиленгликоль, а 5% – вода. Имеется ввиду основной состав, потому что также помимо него содержатся ароматизаторы и никотин или ещё какие-то вещества, но тут ситуации очень индивидуальны у различных производителей.</a:t>
            </a:r>
          </a:p>
          <a:p>
            <a:endParaRPr lang="ru-RU" dirty="0"/>
          </a:p>
        </p:txBody>
      </p:sp>
    </p:spTree>
    <p:extLst>
      <p:ext uri="{BB962C8B-B14F-4D97-AF65-F5344CB8AC3E}">
        <p14:creationId xmlns:p14="http://schemas.microsoft.com/office/powerpoint/2010/main" val="134723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0E0F3C-913E-456B-8750-1FCA60FCC4F3}"/>
              </a:ext>
            </a:extLst>
          </p:cNvPr>
          <p:cNvSpPr>
            <a:spLocks noGrp="1"/>
          </p:cNvSpPr>
          <p:nvPr>
            <p:ph type="title"/>
          </p:nvPr>
        </p:nvSpPr>
        <p:spPr/>
        <p:txBody>
          <a:bodyPr/>
          <a:lstStyle/>
          <a:p>
            <a:pPr algn="l"/>
            <a:r>
              <a:rPr lang="ru-RU" dirty="0"/>
              <a:t>Мифы об электронных сигаретах.</a:t>
            </a:r>
          </a:p>
        </p:txBody>
      </p:sp>
      <p:sp>
        <p:nvSpPr>
          <p:cNvPr id="3" name="Объект 2">
            <a:extLst>
              <a:ext uri="{FF2B5EF4-FFF2-40B4-BE49-F238E27FC236}">
                <a16:creationId xmlns:a16="http://schemas.microsoft.com/office/drawing/2014/main" id="{D6D01F6D-5CEA-48E0-B023-B79A2C89CB08}"/>
              </a:ext>
            </a:extLst>
          </p:cNvPr>
          <p:cNvSpPr>
            <a:spLocks noGrp="1"/>
          </p:cNvSpPr>
          <p:nvPr>
            <p:ph idx="1"/>
          </p:nvPr>
        </p:nvSpPr>
        <p:spPr>
          <a:xfrm>
            <a:off x="913795" y="1732449"/>
            <a:ext cx="10353762" cy="4935051"/>
          </a:xfrm>
        </p:spPr>
        <p:txBody>
          <a:bodyPr>
            <a:normAutofit fontScale="85000" lnSpcReduction="10000"/>
          </a:bodyPr>
          <a:lstStyle/>
          <a:p>
            <a:r>
              <a:rPr lang="ru-RU" dirty="0"/>
              <a:t>Качественные электронные сигареты имеют сертификаты ВОЗ. Это неправда. Некоторые производители электронных сигарет действительно пытались провести их сертификацию, но указанная процедура требует длительных и тщательных исследований. </a:t>
            </a:r>
          </a:p>
          <a:p>
            <a:r>
              <a:rPr lang="ru-RU" dirty="0"/>
              <a:t>Электронные сигареты гораздо опаснее традиционных. Табачный дым содержит никотин и опасные для здоровья смолы. В его состав входят синильная кислота, аммиак, фенол, ацетон, угарный газ, сероводород, сурьма, мышьяк, свинец, а также целый ряд радиоактивных веществ с канцерогенными свойствами. Данная смесь регулярно поступает в организм курильщика, что не может не сказываться на его состоянии. </a:t>
            </a:r>
          </a:p>
          <a:p>
            <a:r>
              <a:rPr lang="ru-RU" dirty="0"/>
              <a:t>Электронные сигареты абсолютно безвредны. К сожалению, утверждать это с полной уверенностью нельзя. Парение смесей, содержащих никотин, в любом случае небезопасно.</a:t>
            </a:r>
          </a:p>
          <a:p>
            <a:r>
              <a:rPr lang="ru-RU" dirty="0"/>
              <a:t>Один из компонентов вдыхаемого пара – антифриз. Источником данного заблуждения, по-видимому, является информация о том, что смеси для парения содержат пропиленгликоль. Названное вещество действительно входит в состав антифриза, но само по себе совершенно безопасно. </a:t>
            </a:r>
          </a:p>
          <a:p>
            <a:r>
              <a:rPr lang="ru-RU" dirty="0"/>
              <a:t>Электронная сигарета помогает отказаться от курения. Для многих курильщиков данное утверждение стало стимулом для перехода с обычных сигарет на электронные. На самом деле это миф. </a:t>
            </a:r>
          </a:p>
        </p:txBody>
      </p:sp>
    </p:spTree>
    <p:extLst>
      <p:ext uri="{BB962C8B-B14F-4D97-AF65-F5344CB8AC3E}">
        <p14:creationId xmlns:p14="http://schemas.microsoft.com/office/powerpoint/2010/main" val="173549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DF3C1A-7A32-4C92-B436-6714388606E2}"/>
              </a:ext>
            </a:extLst>
          </p:cNvPr>
          <p:cNvSpPr>
            <a:spLocks noGrp="1"/>
          </p:cNvSpPr>
          <p:nvPr>
            <p:ph type="title"/>
          </p:nvPr>
        </p:nvSpPr>
        <p:spPr/>
        <p:txBody>
          <a:bodyPr/>
          <a:lstStyle/>
          <a:p>
            <a:pPr algn="l"/>
            <a:r>
              <a:rPr lang="ru-RU" dirty="0"/>
              <a:t>Причины курения подростков.</a:t>
            </a:r>
          </a:p>
        </p:txBody>
      </p:sp>
      <p:sp>
        <p:nvSpPr>
          <p:cNvPr id="3" name="Объект 2">
            <a:extLst>
              <a:ext uri="{FF2B5EF4-FFF2-40B4-BE49-F238E27FC236}">
                <a16:creationId xmlns:a16="http://schemas.microsoft.com/office/drawing/2014/main" id="{50D22CDE-7681-4AAD-B7B2-231A732DBAC9}"/>
              </a:ext>
            </a:extLst>
          </p:cNvPr>
          <p:cNvSpPr>
            <a:spLocks noGrp="1"/>
          </p:cNvSpPr>
          <p:nvPr>
            <p:ph idx="1"/>
          </p:nvPr>
        </p:nvSpPr>
        <p:spPr>
          <a:xfrm>
            <a:off x="913795" y="1732449"/>
            <a:ext cx="10353762" cy="4954101"/>
          </a:xfrm>
        </p:spPr>
        <p:txBody>
          <a:bodyPr>
            <a:normAutofit fontScale="92500" lnSpcReduction="20000"/>
          </a:bodyPr>
          <a:lstStyle/>
          <a:p>
            <a:r>
              <a:rPr lang="ru-RU" dirty="0"/>
              <a:t>Для подросткового возраста вполне реально желание самоутвердиться, показать себя «крутым» в компании друзей. На сегодняшний день тысячи подростков пытаются выразить свою исключительность и показать себя более взрослыми с помощью курения электронных сигарет, или так называемых </a:t>
            </a:r>
            <a:r>
              <a:rPr lang="ru-RU" dirty="0" err="1"/>
              <a:t>вейпов</a:t>
            </a:r>
            <a:r>
              <a:rPr lang="ru-RU" dirty="0"/>
              <a:t>. Многие начинают парить из чрезмерного любопытства, если курят взрослые и друзья – значит обязательно надо попробовать это самому.</a:t>
            </a:r>
          </a:p>
          <a:p>
            <a:r>
              <a:rPr lang="ru-RU" sz="2600" dirty="0"/>
              <a:t>Влияние электронных сигарет на мозг и психику подростков:</a:t>
            </a:r>
          </a:p>
          <a:p>
            <a:r>
              <a:rPr lang="ru-RU" dirty="0"/>
              <a:t>Парение оказывает разрушительное действие на неокрепший организм. У людей, которые регулярно курят электронные сигареты, наблюдается мощное угнетение деятельности головного мозга и центральной нервной системы. Ухудшается память, нарушаются процессы мелкой моторики, наблюдается остановка таких процессов, как мышление, внимание, воображение.</a:t>
            </a:r>
          </a:p>
          <a:p>
            <a:r>
              <a:rPr lang="ru-RU" dirty="0"/>
              <a:t>Никотиновая зависимость может привести к большим проблемам в будущем: низкая выносливость, нервное истощение, сердечные заболевания, риск онкологических заболеваний, задержки в физическом и умственном развитии.</a:t>
            </a:r>
          </a:p>
          <a:p>
            <a:r>
              <a:rPr lang="ru-RU" dirty="0"/>
              <a:t>Парить становится зависимостью. Часто, подростки уже могут и не испытывать удовольствия от парения, но и не могу отказаться от </a:t>
            </a:r>
            <a:r>
              <a:rPr lang="ru-RU" dirty="0" err="1"/>
              <a:t>вейпа</a:t>
            </a:r>
            <a:r>
              <a:rPr lang="ru-RU" dirty="0"/>
              <a:t>, так как не представляют собственную жизнь без него.</a:t>
            </a:r>
          </a:p>
          <a:p>
            <a:endParaRPr lang="ru-RU" dirty="0"/>
          </a:p>
        </p:txBody>
      </p:sp>
    </p:spTree>
    <p:extLst>
      <p:ext uri="{BB962C8B-B14F-4D97-AF65-F5344CB8AC3E}">
        <p14:creationId xmlns:p14="http://schemas.microsoft.com/office/powerpoint/2010/main" val="396502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8E9C5-D05C-4604-9F7F-334DB9639C78}"/>
              </a:ext>
            </a:extLst>
          </p:cNvPr>
          <p:cNvSpPr>
            <a:spLocks noGrp="1"/>
          </p:cNvSpPr>
          <p:nvPr>
            <p:ph type="title"/>
          </p:nvPr>
        </p:nvSpPr>
        <p:spPr/>
        <p:txBody>
          <a:bodyPr>
            <a:normAutofit fontScale="90000"/>
          </a:bodyPr>
          <a:lstStyle/>
          <a:p>
            <a:pPr algn="l"/>
            <a:r>
              <a:rPr lang="ru-RU" dirty="0"/>
              <a:t>Современные исследования и мнения специалистов.</a:t>
            </a:r>
          </a:p>
        </p:txBody>
      </p:sp>
      <p:sp>
        <p:nvSpPr>
          <p:cNvPr id="3" name="Объект 2">
            <a:extLst>
              <a:ext uri="{FF2B5EF4-FFF2-40B4-BE49-F238E27FC236}">
                <a16:creationId xmlns:a16="http://schemas.microsoft.com/office/drawing/2014/main" id="{3B23BF86-50E1-49FC-8410-52EE4945A2B3}"/>
              </a:ext>
            </a:extLst>
          </p:cNvPr>
          <p:cNvSpPr>
            <a:spLocks noGrp="1"/>
          </p:cNvSpPr>
          <p:nvPr>
            <p:ph idx="1"/>
          </p:nvPr>
        </p:nvSpPr>
        <p:spPr>
          <a:xfrm>
            <a:off x="913795" y="1732449"/>
            <a:ext cx="10353762" cy="5020776"/>
          </a:xfrm>
        </p:spPr>
        <p:txBody>
          <a:bodyPr>
            <a:normAutofit/>
          </a:bodyPr>
          <a:lstStyle/>
          <a:p>
            <a:r>
              <a:rPr lang="ru-RU" dirty="0"/>
              <a:t>В настоящее время существует несколько точек зрения на проблему безопасности электронных сигарет. Прежде всего, многие ученые и врачи считают, что устройства могут считаться более безопасными, а их использование может приводить к отказу от вредной привычки. Сторонниками устройств являются представители европейской науки и медицины (Майкл </a:t>
            </a:r>
            <a:r>
              <a:rPr lang="ru-RU" dirty="0" err="1"/>
              <a:t>Сигель</a:t>
            </a:r>
            <a:r>
              <a:rPr lang="ru-RU" dirty="0"/>
              <a:t>, Крис </a:t>
            </a:r>
            <a:r>
              <a:rPr lang="ru-RU" dirty="0" err="1"/>
              <a:t>Стил</a:t>
            </a:r>
            <a:r>
              <a:rPr lang="ru-RU" dirty="0"/>
              <a:t>, Мюррей </a:t>
            </a:r>
            <a:r>
              <a:rPr lang="ru-RU" dirty="0" err="1"/>
              <a:t>Лаугесен</a:t>
            </a:r>
            <a:r>
              <a:rPr lang="ru-RU" dirty="0"/>
              <a:t>, и другие), некоторые российские доктора, сотрудники Минздрава.</a:t>
            </a:r>
          </a:p>
          <a:p>
            <a:r>
              <a:rPr lang="ru-RU" dirty="0"/>
              <a:t>Всемирная организация здравоохранения занимает нейтральную позицию. Несмотря на то, что ВОЗ изучает электронные сигареты, вред или польза устройств пока считается неустановленными. По мнению экспертов организации, делать выводы о безопасности устройств можно только после получения результатов долгосрочных экспериментов. ВОЗ не исключает вероятность того, что электронные сигареты могут использоваться в процессе отказа от курения и быть эффективным средством </a:t>
            </a:r>
            <a:r>
              <a:rPr lang="ru-RU" dirty="0" err="1"/>
              <a:t>никотинозаместительной</a:t>
            </a:r>
            <a:r>
              <a:rPr lang="ru-RU" dirty="0"/>
              <a:t> терапии. Но эксперты обращают внимание, что эта точка зрения пока научно не обоснована, поэтому не может считаться абсолютно верной.</a:t>
            </a:r>
          </a:p>
        </p:txBody>
      </p:sp>
    </p:spTree>
    <p:extLst>
      <p:ext uri="{BB962C8B-B14F-4D97-AF65-F5344CB8AC3E}">
        <p14:creationId xmlns:p14="http://schemas.microsoft.com/office/powerpoint/2010/main" val="285207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CAD8FC-F57E-460A-9006-DA0AABF78A7F}"/>
              </a:ext>
            </a:extLst>
          </p:cNvPr>
          <p:cNvSpPr>
            <a:spLocks noGrp="1"/>
          </p:cNvSpPr>
          <p:nvPr>
            <p:ph type="title"/>
          </p:nvPr>
        </p:nvSpPr>
        <p:spPr/>
        <p:txBody>
          <a:bodyPr/>
          <a:lstStyle/>
          <a:p>
            <a:pPr algn="l"/>
            <a:r>
              <a:rPr lang="ru-RU" dirty="0"/>
              <a:t>Опытно- экспериментальная работа.</a:t>
            </a:r>
          </a:p>
        </p:txBody>
      </p:sp>
      <p:sp>
        <p:nvSpPr>
          <p:cNvPr id="3" name="Объект 2">
            <a:extLst>
              <a:ext uri="{FF2B5EF4-FFF2-40B4-BE49-F238E27FC236}">
                <a16:creationId xmlns:a16="http://schemas.microsoft.com/office/drawing/2014/main" id="{CD87D424-175B-4669-A830-0E344C95A85B}"/>
              </a:ext>
            </a:extLst>
          </p:cNvPr>
          <p:cNvSpPr>
            <a:spLocks noGrp="1"/>
          </p:cNvSpPr>
          <p:nvPr>
            <p:ph idx="1"/>
          </p:nvPr>
        </p:nvSpPr>
        <p:spPr/>
        <p:txBody>
          <a:bodyPr>
            <a:normAutofit/>
          </a:bodyPr>
          <a:lstStyle/>
          <a:p>
            <a:r>
              <a:rPr lang="ru-RU" sz="2400" b="1" dirty="0"/>
              <a:t>Проблема данного исследования</a:t>
            </a:r>
            <a:r>
              <a:rPr lang="en-US" sz="2400" b="1" dirty="0"/>
              <a:t>:</a:t>
            </a:r>
            <a:r>
              <a:rPr lang="ru-RU" sz="2400" b="1" dirty="0"/>
              <a:t> </a:t>
            </a:r>
            <a:r>
              <a:rPr lang="ru-RU" sz="2400" dirty="0"/>
              <a:t> электронные сигареты очень доступны и молодежь считает, что они помогают бросить курить. Поэтому я решила изучить насколько опасным окажется применение электронных сигарет и что думают ученики о таком новом модном увлечении, как </a:t>
            </a:r>
            <a:r>
              <a:rPr lang="ru-RU" sz="2400" dirty="0" err="1"/>
              <a:t>вейпинг</a:t>
            </a:r>
            <a:r>
              <a:rPr lang="ru-RU" sz="2400" dirty="0"/>
              <a:t>.</a:t>
            </a:r>
          </a:p>
          <a:p>
            <a:r>
              <a:rPr lang="ru-RU" sz="2400" b="1" dirty="0"/>
              <a:t>Цель второй главы: </a:t>
            </a:r>
            <a:r>
              <a:rPr lang="ru-RU" sz="2400" dirty="0"/>
              <a:t>изучить и проанализировать влияние компонентов электронной сигареты на организм.</a:t>
            </a:r>
          </a:p>
        </p:txBody>
      </p:sp>
    </p:spTree>
    <p:extLst>
      <p:ext uri="{BB962C8B-B14F-4D97-AF65-F5344CB8AC3E}">
        <p14:creationId xmlns:p14="http://schemas.microsoft.com/office/powerpoint/2010/main" val="114665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180CBE-1C1B-4AE2-AC07-5042E6A47E1A}"/>
              </a:ext>
            </a:extLst>
          </p:cNvPr>
          <p:cNvSpPr>
            <a:spLocks noGrp="1"/>
          </p:cNvSpPr>
          <p:nvPr>
            <p:ph type="title"/>
          </p:nvPr>
        </p:nvSpPr>
        <p:spPr>
          <a:xfrm>
            <a:off x="12871173" y="321365"/>
            <a:ext cx="443843" cy="354496"/>
          </a:xfrm>
        </p:spPr>
        <p:txBody>
          <a:bodyPr>
            <a:normAutofit/>
          </a:bodyPr>
          <a:lstStyle/>
          <a:p>
            <a:pPr algn="l"/>
            <a:r>
              <a:rPr lang="ru-RU" sz="800" dirty="0">
                <a:effectLst>
                  <a:outerShdw blurRad="38100" dist="38100" dir="2700000" algn="tl">
                    <a:srgbClr val="000000">
                      <a:alpha val="43137"/>
                    </a:srgbClr>
                  </a:outerShdw>
                </a:effectLst>
              </a:rPr>
              <a:t>.</a:t>
            </a:r>
          </a:p>
        </p:txBody>
      </p:sp>
      <p:pic>
        <p:nvPicPr>
          <p:cNvPr id="5" name="Объект 4">
            <a:extLst>
              <a:ext uri="{FF2B5EF4-FFF2-40B4-BE49-F238E27FC236}">
                <a16:creationId xmlns:a16="http://schemas.microsoft.com/office/drawing/2014/main" id="{DC7799D5-1A2F-410A-9AFF-B8B56EC882A1}"/>
              </a:ext>
            </a:extLst>
          </p:cNvPr>
          <p:cNvPicPr>
            <a:picLocks noGrp="1" noChangeAspect="1"/>
          </p:cNvPicPr>
          <p:nvPr>
            <p:ph sz="half" idx="1"/>
          </p:nvPr>
        </p:nvPicPr>
        <p:blipFill>
          <a:blip r:embed="rId2"/>
          <a:stretch>
            <a:fillRect/>
          </a:stretch>
        </p:blipFill>
        <p:spPr>
          <a:xfrm>
            <a:off x="407504" y="474002"/>
            <a:ext cx="5059363" cy="2954998"/>
          </a:xfrm>
          <a:prstGeom prst="rect">
            <a:avLst/>
          </a:prstGeom>
        </p:spPr>
      </p:pic>
      <p:pic>
        <p:nvPicPr>
          <p:cNvPr id="7" name="Объект 6">
            <a:extLst>
              <a:ext uri="{FF2B5EF4-FFF2-40B4-BE49-F238E27FC236}">
                <a16:creationId xmlns:a16="http://schemas.microsoft.com/office/drawing/2014/main" id="{B84127E9-69EF-4D2B-A003-0273887E26C8}"/>
              </a:ext>
            </a:extLst>
          </p:cNvPr>
          <p:cNvPicPr>
            <a:picLocks noGrp="1" noChangeAspect="1"/>
          </p:cNvPicPr>
          <p:nvPr>
            <p:ph sz="half" idx="2"/>
          </p:nvPr>
        </p:nvPicPr>
        <p:blipFill>
          <a:blip r:embed="rId3"/>
          <a:stretch>
            <a:fillRect/>
          </a:stretch>
        </p:blipFill>
        <p:spPr>
          <a:xfrm>
            <a:off x="6636164" y="474002"/>
            <a:ext cx="5065712" cy="2954998"/>
          </a:xfrm>
          <a:prstGeom prst="rect">
            <a:avLst/>
          </a:prstGeom>
        </p:spPr>
      </p:pic>
      <p:pic>
        <p:nvPicPr>
          <p:cNvPr id="6" name="Рисунок 5">
            <a:extLst>
              <a:ext uri="{FF2B5EF4-FFF2-40B4-BE49-F238E27FC236}">
                <a16:creationId xmlns:a16="http://schemas.microsoft.com/office/drawing/2014/main" id="{0322D63C-9A51-43F5-9E3C-B50987BB7F98}"/>
              </a:ext>
            </a:extLst>
          </p:cNvPr>
          <p:cNvPicPr>
            <a:picLocks noChangeAspect="1"/>
          </p:cNvPicPr>
          <p:nvPr/>
        </p:nvPicPr>
        <p:blipFill>
          <a:blip r:embed="rId4"/>
          <a:stretch>
            <a:fillRect/>
          </a:stretch>
        </p:blipFill>
        <p:spPr>
          <a:xfrm>
            <a:off x="401156" y="3642627"/>
            <a:ext cx="5065711" cy="3011685"/>
          </a:xfrm>
          <a:prstGeom prst="rect">
            <a:avLst/>
          </a:prstGeom>
        </p:spPr>
      </p:pic>
      <p:pic>
        <p:nvPicPr>
          <p:cNvPr id="8" name="Рисунок 7">
            <a:extLst>
              <a:ext uri="{FF2B5EF4-FFF2-40B4-BE49-F238E27FC236}">
                <a16:creationId xmlns:a16="http://schemas.microsoft.com/office/drawing/2014/main" id="{2012B328-6AB3-4AEA-BF4D-BFD41A27148B}"/>
              </a:ext>
            </a:extLst>
          </p:cNvPr>
          <p:cNvPicPr>
            <a:picLocks noChangeAspect="1"/>
          </p:cNvPicPr>
          <p:nvPr/>
        </p:nvPicPr>
        <p:blipFill>
          <a:blip r:embed="rId5"/>
          <a:stretch>
            <a:fillRect/>
          </a:stretch>
        </p:blipFill>
        <p:spPr>
          <a:xfrm>
            <a:off x="6636164" y="3642627"/>
            <a:ext cx="5065712" cy="3011685"/>
          </a:xfrm>
          <a:prstGeom prst="rect">
            <a:avLst/>
          </a:prstGeom>
        </p:spPr>
      </p:pic>
    </p:spTree>
    <p:extLst>
      <p:ext uri="{BB962C8B-B14F-4D97-AF65-F5344CB8AC3E}">
        <p14:creationId xmlns:p14="http://schemas.microsoft.com/office/powerpoint/2010/main" val="173195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7A4440-E751-4C31-8281-17DA1BCBEC08}"/>
              </a:ext>
            </a:extLst>
          </p:cNvPr>
          <p:cNvSpPr>
            <a:spLocks noGrp="1"/>
          </p:cNvSpPr>
          <p:nvPr>
            <p:ph type="title"/>
          </p:nvPr>
        </p:nvSpPr>
        <p:spPr/>
        <p:txBody>
          <a:bodyPr/>
          <a:lstStyle/>
          <a:p>
            <a:pPr algn="l"/>
            <a:r>
              <a:rPr lang="ru-RU" dirty="0"/>
              <a:t>Заключение.</a:t>
            </a:r>
          </a:p>
        </p:txBody>
      </p:sp>
      <p:sp>
        <p:nvSpPr>
          <p:cNvPr id="3" name="Объект 2">
            <a:extLst>
              <a:ext uri="{FF2B5EF4-FFF2-40B4-BE49-F238E27FC236}">
                <a16:creationId xmlns:a16="http://schemas.microsoft.com/office/drawing/2014/main" id="{18A28FBB-5164-4379-A242-A5769CA7827A}"/>
              </a:ext>
            </a:extLst>
          </p:cNvPr>
          <p:cNvSpPr>
            <a:spLocks noGrp="1"/>
          </p:cNvSpPr>
          <p:nvPr>
            <p:ph idx="1"/>
          </p:nvPr>
        </p:nvSpPr>
        <p:spPr>
          <a:xfrm>
            <a:off x="913795" y="1732449"/>
            <a:ext cx="10353762" cy="4777681"/>
          </a:xfrm>
        </p:spPr>
        <p:txBody>
          <a:bodyPr>
            <a:normAutofit fontScale="25000" lnSpcReduction="20000"/>
          </a:bodyPr>
          <a:lstStyle/>
          <a:p>
            <a:r>
              <a:rPr lang="ru-RU" sz="5600" dirty="0"/>
              <a:t>Изучив строение и химический состав электронной сигареты, я установила и сделала вывод, что её курение приносит вред здоровью, хоть и меньший, чем обычная сигарета. Электронная сигарета может развить ещё большую зависимость, нежели обычная сигарета.</a:t>
            </a:r>
          </a:p>
          <a:p>
            <a:r>
              <a:rPr lang="ru-RU" sz="5600" dirty="0"/>
              <a:t>Курение приносит вред важным органам: лёгким, сердцу и сосудам, нервной системе, зрению, обонянию и вкусовым рецепторам, зубам, органам пищеварения, потомству, общему развитию и приводит к раковым заболеваниям. Курение - это не только удар по горлу и дыхательным путям, это еще и будущее ваших детей и внуков.</a:t>
            </a:r>
          </a:p>
          <a:p>
            <a:r>
              <a:rPr lang="ru-RU" sz="5600" dirty="0"/>
              <a:t>Проанализировав теоретические данные и проведя опыты, я убедилась в пагубности такой вредной привычки, как курение электронных сигарет. Электронные сигареты порождают собой необратимые процессы в организме человека и причиняет невосполнимый вред здоровью, тем более подростку.</a:t>
            </a:r>
          </a:p>
          <a:p>
            <a:r>
              <a:rPr lang="ru-RU" sz="5600" dirty="0"/>
              <a:t>В электронной сигарете содержится никотин и поэтому курильщик никогда не сможет оставить свою вредную привычку, применяя ее, поскольку сигарета не освобождает человека ни от физической зависимости в ежедневной дозе никотина, удовлетворяя эту потребность, ни от психологической зависимости держать что-то в руке и дышать дымом от курения, это она тоже позволяет. Кроме того, состав жидкости для курения далеко не всегда соответствует заявленному в аннотации к ней, а сам факт вдыхания, при этом, ежедневного, химических веществ, не может быть безвредным. </a:t>
            </a:r>
          </a:p>
          <a:p>
            <a:r>
              <a:rPr lang="ru-RU" sz="5600" dirty="0"/>
              <a:t>В результате употребления никотина, у человека сужаются кровеносные сосуды. Курение несет большие риски инсульта, инфаркта и различных заболеваний внутренних органов. Курящие подвергают опасности не только себя, но и окружающих людей. В организме некурящих людей после пребывания в накуренном помещении определяется значительная концентрация никотина.</a:t>
            </a:r>
          </a:p>
          <a:p>
            <a:r>
              <a:rPr lang="ru-RU" sz="5600" dirty="0"/>
              <a:t>Я составила памятку для учащихся и родителей, которая поможет подросткам «не попасть на крючок» вредной привычки и сохранить своё здоровье.</a:t>
            </a:r>
          </a:p>
          <a:p>
            <a:r>
              <a:rPr lang="ru-RU" sz="5600" dirty="0"/>
              <a:t>Электронные сигареты вовсе не безвредны, как пытаются убедить нас в этом производители. В любом случае никотин опасен!</a:t>
            </a:r>
          </a:p>
          <a:p>
            <a:endParaRPr lang="ru-RU" dirty="0"/>
          </a:p>
        </p:txBody>
      </p:sp>
    </p:spTree>
    <p:extLst>
      <p:ext uri="{BB962C8B-B14F-4D97-AF65-F5344CB8AC3E}">
        <p14:creationId xmlns:p14="http://schemas.microsoft.com/office/powerpoint/2010/main" val="93256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218F3D-90DF-4E20-AE72-AD0966482183}"/>
              </a:ext>
            </a:extLst>
          </p:cNvPr>
          <p:cNvSpPr>
            <a:spLocks noGrp="1"/>
          </p:cNvSpPr>
          <p:nvPr>
            <p:ph type="title"/>
          </p:nvPr>
        </p:nvSpPr>
        <p:spPr/>
        <p:txBody>
          <a:bodyPr/>
          <a:lstStyle/>
          <a:p>
            <a:pPr algn="l"/>
            <a:r>
              <a:rPr lang="ru-RU" dirty="0"/>
              <a:t>Цель и задачи</a:t>
            </a:r>
            <a:r>
              <a:rPr lang="en-US" dirty="0"/>
              <a:t>:</a:t>
            </a:r>
            <a:endParaRPr lang="ru-RU" dirty="0"/>
          </a:p>
        </p:txBody>
      </p:sp>
      <p:sp>
        <p:nvSpPr>
          <p:cNvPr id="3" name="Объект 2">
            <a:extLst>
              <a:ext uri="{FF2B5EF4-FFF2-40B4-BE49-F238E27FC236}">
                <a16:creationId xmlns:a16="http://schemas.microsoft.com/office/drawing/2014/main" id="{5A54006B-6DDE-46A6-8F4B-8256ACCB2C3A}"/>
              </a:ext>
            </a:extLst>
          </p:cNvPr>
          <p:cNvSpPr>
            <a:spLocks noGrp="1"/>
          </p:cNvSpPr>
          <p:nvPr>
            <p:ph idx="1"/>
          </p:nvPr>
        </p:nvSpPr>
        <p:spPr>
          <a:xfrm>
            <a:off x="913795" y="1732449"/>
            <a:ext cx="10353762" cy="5011251"/>
          </a:xfrm>
        </p:spPr>
        <p:txBody>
          <a:bodyPr>
            <a:normAutofit fontScale="92500"/>
          </a:bodyPr>
          <a:lstStyle/>
          <a:p>
            <a:r>
              <a:rPr lang="ru-RU" sz="2400" b="1" dirty="0"/>
              <a:t>   </a:t>
            </a:r>
            <a:r>
              <a:rPr lang="ru-RU" sz="3000" b="1" dirty="0"/>
              <a:t>Цель исследования: </a:t>
            </a:r>
          </a:p>
          <a:p>
            <a:r>
              <a:rPr lang="ru-RU" sz="2400" dirty="0"/>
              <a:t>узнать есть ли курящие среди</a:t>
            </a:r>
            <a:r>
              <a:rPr lang="en-US" sz="2400" dirty="0"/>
              <a:t> </a:t>
            </a:r>
            <a:r>
              <a:rPr lang="ru-RU" sz="2400" dirty="0"/>
              <a:t>обучающихся средних классов и вычислить уровень информированности о последствии курения электронных сигарет.</a:t>
            </a:r>
          </a:p>
          <a:p>
            <a:r>
              <a:rPr lang="ru-RU" sz="2400" b="1" dirty="0"/>
              <a:t>   </a:t>
            </a:r>
            <a:r>
              <a:rPr lang="ru-RU" sz="3000" b="1" dirty="0"/>
              <a:t>Задачи исследования:</a:t>
            </a:r>
          </a:p>
          <a:p>
            <a:r>
              <a:rPr lang="ru-RU" sz="2400" dirty="0"/>
              <a:t>1. Изучить историю появления электронных сигарет и причины их употребления молодежью.</a:t>
            </a:r>
          </a:p>
          <a:p>
            <a:r>
              <a:rPr lang="ru-RU" sz="2400" dirty="0"/>
              <a:t>2. Ознакомиться с составом и принципами действия электронной сигареты.</a:t>
            </a:r>
          </a:p>
          <a:p>
            <a:r>
              <a:rPr lang="ru-RU" sz="2400" dirty="0"/>
              <a:t>3. Ознакомиться с последствиями использования электронной сигареты.</a:t>
            </a:r>
          </a:p>
          <a:p>
            <a:r>
              <a:rPr lang="ru-RU" sz="2400" dirty="0"/>
              <a:t>4. Провести анкетирование и приготовить буклеты для учащихся средних классов на тему: «Вред курения электронных сигарет на организм подростка».</a:t>
            </a:r>
          </a:p>
          <a:p>
            <a:endParaRPr lang="ru-RU" sz="2400" dirty="0"/>
          </a:p>
        </p:txBody>
      </p:sp>
    </p:spTree>
    <p:extLst>
      <p:ext uri="{BB962C8B-B14F-4D97-AF65-F5344CB8AC3E}">
        <p14:creationId xmlns:p14="http://schemas.microsoft.com/office/powerpoint/2010/main" val="32689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F17654-F967-4600-8F6B-70BC25E5B3F9}"/>
              </a:ext>
            </a:extLst>
          </p:cNvPr>
          <p:cNvSpPr>
            <a:spLocks noGrp="1"/>
          </p:cNvSpPr>
          <p:nvPr>
            <p:ph type="title"/>
          </p:nvPr>
        </p:nvSpPr>
        <p:spPr/>
        <p:txBody>
          <a:bodyPr/>
          <a:lstStyle/>
          <a:p>
            <a:pPr algn="l"/>
            <a:r>
              <a:rPr lang="ru-RU" dirty="0"/>
              <a:t>Электронные сигареты.</a:t>
            </a:r>
          </a:p>
        </p:txBody>
      </p:sp>
      <p:sp>
        <p:nvSpPr>
          <p:cNvPr id="3" name="Объект 2">
            <a:extLst>
              <a:ext uri="{FF2B5EF4-FFF2-40B4-BE49-F238E27FC236}">
                <a16:creationId xmlns:a16="http://schemas.microsoft.com/office/drawing/2014/main" id="{F01E7D4F-039A-4A9B-B60A-610446FEAA91}"/>
              </a:ext>
            </a:extLst>
          </p:cNvPr>
          <p:cNvSpPr>
            <a:spLocks noGrp="1"/>
          </p:cNvSpPr>
          <p:nvPr>
            <p:ph idx="1"/>
          </p:nvPr>
        </p:nvSpPr>
        <p:spPr/>
        <p:txBody>
          <a:bodyPr>
            <a:normAutofit/>
          </a:bodyPr>
          <a:lstStyle/>
          <a:p>
            <a:r>
              <a:rPr lang="ru-RU" sz="2800" dirty="0"/>
              <a:t>В наше время курящий подросток обычное явление. Но  со временем появляются электронные сигареты, которые, по словам производителей практически безвредная альтернатива курению, или даже способ бросить курить. Так ли это? Данное противоречие определяет актуальность выбранной темы исследования: «Влияние электронных сигарет на организм подростка».</a:t>
            </a:r>
          </a:p>
        </p:txBody>
      </p:sp>
    </p:spTree>
    <p:extLst>
      <p:ext uri="{BB962C8B-B14F-4D97-AF65-F5344CB8AC3E}">
        <p14:creationId xmlns:p14="http://schemas.microsoft.com/office/powerpoint/2010/main" val="158101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302BA1-059C-44D2-BC81-A78443DC53B6}"/>
              </a:ext>
            </a:extLst>
          </p:cNvPr>
          <p:cNvSpPr>
            <a:spLocks noGrp="1"/>
          </p:cNvSpPr>
          <p:nvPr>
            <p:ph type="title"/>
          </p:nvPr>
        </p:nvSpPr>
        <p:spPr/>
        <p:txBody>
          <a:bodyPr/>
          <a:lstStyle/>
          <a:p>
            <a:pPr algn="l"/>
            <a:r>
              <a:rPr lang="ru-RU" dirty="0"/>
              <a:t>История возникновения табакокурения.</a:t>
            </a:r>
          </a:p>
        </p:txBody>
      </p:sp>
      <p:sp>
        <p:nvSpPr>
          <p:cNvPr id="3" name="Объект 2">
            <a:extLst>
              <a:ext uri="{FF2B5EF4-FFF2-40B4-BE49-F238E27FC236}">
                <a16:creationId xmlns:a16="http://schemas.microsoft.com/office/drawing/2014/main" id="{0864D31A-DEE0-46D6-99ED-19D96EBE7C52}"/>
              </a:ext>
            </a:extLst>
          </p:cNvPr>
          <p:cNvSpPr>
            <a:spLocks noGrp="1"/>
          </p:cNvSpPr>
          <p:nvPr>
            <p:ph idx="1"/>
          </p:nvPr>
        </p:nvSpPr>
        <p:spPr>
          <a:xfrm>
            <a:off x="913795" y="1732449"/>
            <a:ext cx="10353762" cy="5049351"/>
          </a:xfrm>
        </p:spPr>
        <p:txBody>
          <a:bodyPr>
            <a:normAutofit lnSpcReduction="10000"/>
          </a:bodyPr>
          <a:lstStyle/>
          <a:p>
            <a:r>
              <a:rPr lang="ru-RU" dirty="0"/>
              <a:t>Традиция табакокурения зародилась у американских индейцев не позже 1 века. Сначала она была связана с религиозными ритуалами, но к концу 15 века стала повседневной бытовой практикой по всему Западному полушарию. Первыми европейцами, научившимися курить табак, стали члены экспедиции Колумба в Вест-Индии. </a:t>
            </a:r>
          </a:p>
          <a:p>
            <a:r>
              <a:rPr lang="ru-RU" dirty="0"/>
              <a:t>Первые крупные табачные плантации создали среди европейцев испанцы – в Вест-Индии, а вскоре после этого и у себя на родине. В Европе табак сначала приобрел популярность как лекарственное растение: его использовали в виде компрессов и нюхательного порошка.</a:t>
            </a:r>
          </a:p>
          <a:p>
            <a:r>
              <a:rPr lang="ru-RU" dirty="0"/>
              <a:t>В России долгое время употребление табака не поощрялось. Впервые табак появляется в России при Иване Грозном. Завезли английские купцы, в багаже наемных офицеров и казаков во времена смуты. Курение на короткое время приобретает популярность в среде знатных людей. При царе Михаиле Федоровиче Романове отношение к табаку меняется. Он подвергается официальному запрету, товар сжигают, его потребители и торговцы подвергаются штрафам и телесным наказаниям.</a:t>
            </a:r>
          </a:p>
          <a:p>
            <a:pPr marL="36900" indent="0">
              <a:buNone/>
            </a:pPr>
            <a:endParaRPr lang="ru-RU" dirty="0"/>
          </a:p>
          <a:p>
            <a:endParaRPr lang="ru-RU" dirty="0"/>
          </a:p>
        </p:txBody>
      </p:sp>
    </p:spTree>
    <p:extLst>
      <p:ext uri="{BB962C8B-B14F-4D97-AF65-F5344CB8AC3E}">
        <p14:creationId xmlns:p14="http://schemas.microsoft.com/office/powerpoint/2010/main" val="291867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1D86DF-80B6-4213-B4E7-66375B1B1990}"/>
              </a:ext>
            </a:extLst>
          </p:cNvPr>
          <p:cNvSpPr>
            <a:spLocks noGrp="1"/>
          </p:cNvSpPr>
          <p:nvPr>
            <p:ph type="title"/>
          </p:nvPr>
        </p:nvSpPr>
        <p:spPr/>
        <p:txBody>
          <a:bodyPr>
            <a:normAutofit fontScale="90000"/>
          </a:bodyPr>
          <a:lstStyle/>
          <a:p>
            <a:pPr algn="l"/>
            <a:r>
              <a:rPr lang="ru-RU" dirty="0"/>
              <a:t>История возникновения электронных сигарет.</a:t>
            </a:r>
          </a:p>
        </p:txBody>
      </p:sp>
      <p:sp>
        <p:nvSpPr>
          <p:cNvPr id="3" name="Объект 2">
            <a:extLst>
              <a:ext uri="{FF2B5EF4-FFF2-40B4-BE49-F238E27FC236}">
                <a16:creationId xmlns:a16="http://schemas.microsoft.com/office/drawing/2014/main" id="{32F0EF41-498E-4B95-8E33-27C81344E4DE}"/>
              </a:ext>
            </a:extLst>
          </p:cNvPr>
          <p:cNvSpPr>
            <a:spLocks noGrp="1"/>
          </p:cNvSpPr>
          <p:nvPr>
            <p:ph idx="1"/>
          </p:nvPr>
        </p:nvSpPr>
        <p:spPr>
          <a:xfrm>
            <a:off x="913795" y="1732449"/>
            <a:ext cx="10353762" cy="4858851"/>
          </a:xfrm>
        </p:spPr>
        <p:txBody>
          <a:bodyPr>
            <a:normAutofit fontScale="92500" lnSpcReduction="10000"/>
          </a:bodyPr>
          <a:lstStyle/>
          <a:p>
            <a:r>
              <a:rPr lang="ru-RU" dirty="0"/>
              <a:t>В 2003 году в Гонконге, была создана первая электронная сигарета. Создателем сигарет считается учёный в области фармацевтики Хон Лик. На тот момент он был простым штатным сотрудником крупной фармацевтической компании «Golden </a:t>
            </a:r>
            <a:r>
              <a:rPr lang="ru-RU" dirty="0" err="1"/>
              <a:t>Draho</a:t>
            </a:r>
            <a:r>
              <a:rPr lang="en-US" dirty="0"/>
              <a:t>g</a:t>
            </a:r>
            <a:r>
              <a:rPr lang="ru-RU" dirty="0"/>
              <a:t> Holding». Отец Хона был злостным курильщиком, от чего и умер. Преодолев уход из жизни отца, Хон поставил цель: изобрести устройство, которое сможет частично или полностью оградить курильщика от пагубного влияния сигаретного дыма, в совершенстве такое устройство смогло бы помочь избавиться от табакокурения.</a:t>
            </a:r>
          </a:p>
          <a:p>
            <a:r>
              <a:rPr lang="ru-RU" dirty="0"/>
              <a:t>В апреле 2003 года Хон Лик запатентовал чертежи «беспламенной электронной сигареты с распылением». Патентовал он только теоретическое изобретение (чертежи и описание), так как изготовленного устройства на тот момент не существовало. Так же его заявка указывала на то, что никакие из ныне существующих заменителей сигарет, не могли доставить достаточного количества никотина в кровь. Его проект произвел фурор в компании, где на тот момент он работал. Спустя год, в марте 2004, был выпущен 1-й промышленный образец сигареты и подана заявка на патент ее производства. В мае компания «Golden </a:t>
            </a:r>
            <a:r>
              <a:rPr lang="ru-RU" dirty="0" err="1"/>
              <a:t>Drahon</a:t>
            </a:r>
            <a:r>
              <a:rPr lang="ru-RU" dirty="0"/>
              <a:t> Holding» была переименована на «</a:t>
            </a:r>
            <a:r>
              <a:rPr lang="ru-RU" dirty="0" err="1"/>
              <a:t>Ruyan</a:t>
            </a:r>
            <a:r>
              <a:rPr lang="ru-RU" dirty="0"/>
              <a:t>», что в переводе означает - подобно дыму. И в октябре того же года компания предоставила покупателям первую партию сигарет.</a:t>
            </a:r>
          </a:p>
        </p:txBody>
      </p:sp>
    </p:spTree>
    <p:extLst>
      <p:ext uri="{BB962C8B-B14F-4D97-AF65-F5344CB8AC3E}">
        <p14:creationId xmlns:p14="http://schemas.microsoft.com/office/powerpoint/2010/main" val="284423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0BD941-2345-48AC-98CF-39F0B1529C62}"/>
              </a:ext>
            </a:extLst>
          </p:cNvPr>
          <p:cNvSpPr>
            <a:spLocks noGrp="1"/>
          </p:cNvSpPr>
          <p:nvPr>
            <p:ph type="title"/>
          </p:nvPr>
        </p:nvSpPr>
        <p:spPr/>
        <p:txBody>
          <a:bodyPr>
            <a:normAutofit fontScale="90000"/>
          </a:bodyPr>
          <a:lstStyle/>
          <a:p>
            <a:pPr algn="l"/>
            <a:r>
              <a:rPr lang="ru-RU" dirty="0"/>
              <a:t>Устройство и принцип действия электронной сигареты.</a:t>
            </a:r>
          </a:p>
        </p:txBody>
      </p:sp>
      <p:pic>
        <p:nvPicPr>
          <p:cNvPr id="5" name="Объект 4">
            <a:extLst>
              <a:ext uri="{FF2B5EF4-FFF2-40B4-BE49-F238E27FC236}">
                <a16:creationId xmlns:a16="http://schemas.microsoft.com/office/drawing/2014/main" id="{91A2FFC6-9474-4DE3-A013-B535F1131E07}"/>
              </a:ext>
            </a:extLst>
          </p:cNvPr>
          <p:cNvPicPr>
            <a:picLocks noGrp="1" noChangeAspect="1"/>
          </p:cNvPicPr>
          <p:nvPr>
            <p:ph sz="half" idx="1"/>
          </p:nvPr>
        </p:nvPicPr>
        <p:blipFill>
          <a:blip r:embed="rId2"/>
          <a:stretch>
            <a:fillRect/>
          </a:stretch>
        </p:blipFill>
        <p:spPr>
          <a:xfrm>
            <a:off x="619126" y="2075126"/>
            <a:ext cx="5583766" cy="4173273"/>
          </a:xfrm>
          <a:prstGeom prst="rect">
            <a:avLst/>
          </a:prstGeom>
        </p:spPr>
      </p:pic>
      <p:sp>
        <p:nvSpPr>
          <p:cNvPr id="3" name="Объект 2">
            <a:extLst>
              <a:ext uri="{FF2B5EF4-FFF2-40B4-BE49-F238E27FC236}">
                <a16:creationId xmlns:a16="http://schemas.microsoft.com/office/drawing/2014/main" id="{2DF69617-1116-4095-9E5B-1FC8E7EE1F62}"/>
              </a:ext>
            </a:extLst>
          </p:cNvPr>
          <p:cNvSpPr>
            <a:spLocks noGrp="1"/>
          </p:cNvSpPr>
          <p:nvPr>
            <p:ph sz="half" idx="2"/>
          </p:nvPr>
        </p:nvSpPr>
        <p:spPr>
          <a:xfrm>
            <a:off x="6202892" y="1732449"/>
            <a:ext cx="5703358" cy="4792176"/>
          </a:xfrm>
        </p:spPr>
        <p:txBody>
          <a:bodyPr>
            <a:normAutofit fontScale="85000" lnSpcReduction="20000"/>
          </a:bodyPr>
          <a:lstStyle/>
          <a:p>
            <a:r>
              <a:rPr lang="ru-RU" sz="3300" b="1" dirty="0" err="1"/>
              <a:t>Атомайзер</a:t>
            </a:r>
            <a:r>
              <a:rPr lang="ru-RU" sz="3300" b="1" dirty="0"/>
              <a:t>:</a:t>
            </a:r>
          </a:p>
          <a:p>
            <a:r>
              <a:rPr lang="ru-RU" sz="2400" dirty="0" err="1"/>
              <a:t>Атомайзер</a:t>
            </a:r>
            <a:r>
              <a:rPr lang="ru-RU" sz="2400" dirty="0"/>
              <a:t> (испаритель) представляет собой не что иное, как парогенератор. Состоит он из спирали, внутри или снаружи которой находится фитиль из ваты или кремнезема. Принцип работы </a:t>
            </a:r>
            <a:r>
              <a:rPr lang="ru-RU" sz="2400" dirty="0" err="1"/>
              <a:t>атомайзера</a:t>
            </a:r>
            <a:r>
              <a:rPr lang="ru-RU" sz="2400" dirty="0"/>
              <a:t> заключается в следующем: фитиль смачивается жидкостью для курения (парения), которая после нагревания спирали начинает превращаться в пар. Спираль раскаляется за счет проходящего через нее тока, источником которого является аккумулятор. Во время затяжки воздух проходит через специальные отверстия и попадает в камеру </a:t>
            </a:r>
            <a:r>
              <a:rPr lang="ru-RU" sz="2400" dirty="0" err="1"/>
              <a:t>атомайзера</a:t>
            </a:r>
            <a:r>
              <a:rPr lang="ru-RU" sz="2400" dirty="0"/>
              <a:t>, где смешивается с паром. После этого, смесь пара и воздуха проходит через мундштук и вдыхается парильщиком.</a:t>
            </a:r>
          </a:p>
          <a:p>
            <a:endParaRPr lang="ru-RU" dirty="0"/>
          </a:p>
        </p:txBody>
      </p:sp>
    </p:spTree>
    <p:extLst>
      <p:ext uri="{BB962C8B-B14F-4D97-AF65-F5344CB8AC3E}">
        <p14:creationId xmlns:p14="http://schemas.microsoft.com/office/powerpoint/2010/main" val="166280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F38F89-CA6F-44C6-8850-97BE37670A00}"/>
              </a:ext>
            </a:extLst>
          </p:cNvPr>
          <p:cNvSpPr>
            <a:spLocks noGrp="1"/>
          </p:cNvSpPr>
          <p:nvPr>
            <p:ph type="title"/>
          </p:nvPr>
        </p:nvSpPr>
        <p:spPr>
          <a:xfrm>
            <a:off x="12430125" y="676275"/>
            <a:ext cx="1343025" cy="1380025"/>
          </a:xfrm>
        </p:spPr>
        <p:txBody>
          <a:bodyPr>
            <a:normAutofit/>
          </a:bodyPr>
          <a:lstStyle/>
          <a:p>
            <a:r>
              <a:rPr lang="ru-RU" sz="800" dirty="0"/>
              <a:t>.</a:t>
            </a:r>
          </a:p>
        </p:txBody>
      </p:sp>
      <p:sp>
        <p:nvSpPr>
          <p:cNvPr id="3" name="Объект 2">
            <a:extLst>
              <a:ext uri="{FF2B5EF4-FFF2-40B4-BE49-F238E27FC236}">
                <a16:creationId xmlns:a16="http://schemas.microsoft.com/office/drawing/2014/main" id="{0F8A0A0D-9454-428A-A733-33453F02CB46}"/>
              </a:ext>
            </a:extLst>
          </p:cNvPr>
          <p:cNvSpPr>
            <a:spLocks noGrp="1"/>
          </p:cNvSpPr>
          <p:nvPr>
            <p:ph sz="half" idx="1"/>
          </p:nvPr>
        </p:nvSpPr>
        <p:spPr>
          <a:xfrm>
            <a:off x="409575" y="864703"/>
            <a:ext cx="5564717" cy="5640871"/>
          </a:xfrm>
        </p:spPr>
        <p:txBody>
          <a:bodyPr>
            <a:normAutofit fontScale="55000" lnSpcReduction="20000"/>
          </a:bodyPr>
          <a:lstStyle/>
          <a:p>
            <a:r>
              <a:rPr lang="ru-RU" sz="4000" b="1" dirty="0"/>
              <a:t>Аккумулятор:</a:t>
            </a:r>
          </a:p>
          <a:p>
            <a:r>
              <a:rPr lang="ru-RU" sz="3600" dirty="0"/>
              <a:t> Является главной частью любой электронной сигареты. Основная задача аккумулятора – это обеспечение электроэнергией нагревательного элемента, который превращает курительную жидкость в пар.</a:t>
            </a:r>
          </a:p>
          <a:p>
            <a:r>
              <a:rPr lang="ru-RU" sz="3600" dirty="0"/>
              <a:t>Аккумуляторы могут вставляться в батарейные блоки (</a:t>
            </a:r>
            <a:r>
              <a:rPr lang="ru-RU" sz="3600" dirty="0" err="1"/>
              <a:t>мехмоды</a:t>
            </a:r>
            <a:r>
              <a:rPr lang="ru-RU" sz="3600" dirty="0"/>
              <a:t> и </a:t>
            </a:r>
            <a:r>
              <a:rPr lang="ru-RU" sz="3600" dirty="0" err="1"/>
              <a:t>боксмоды</a:t>
            </a:r>
            <a:r>
              <a:rPr lang="ru-RU" sz="3600" dirty="0"/>
              <a:t>). Также различаются по емкости: она может достигать 6000 </a:t>
            </a:r>
            <a:r>
              <a:rPr lang="ru-RU" sz="3600" dirty="0" err="1"/>
              <a:t>мАч</a:t>
            </a:r>
            <a:r>
              <a:rPr lang="ru-RU" sz="3600" dirty="0"/>
              <a:t>, но чаще всего пользователи приобретают с емкостью от 600 до 1000 </a:t>
            </a:r>
            <a:r>
              <a:rPr lang="ru-RU" sz="3600" dirty="0" err="1"/>
              <a:t>мАч</a:t>
            </a:r>
            <a:r>
              <a:rPr lang="ru-RU" sz="3600" dirty="0"/>
              <a:t>. Данного заряда хватает, если сравнивать с обычными сигаретами, на несколько пачек.</a:t>
            </a:r>
          </a:p>
          <a:p>
            <a:r>
              <a:rPr lang="ru-RU" sz="3600" dirty="0"/>
              <a:t>Заряжается электронная сигарета, в большинстве случаев, через USB порт компьютера или с помощью специального зарядного устройства</a:t>
            </a:r>
          </a:p>
          <a:p>
            <a:endParaRPr lang="ru-RU" dirty="0"/>
          </a:p>
        </p:txBody>
      </p:sp>
      <p:pic>
        <p:nvPicPr>
          <p:cNvPr id="5" name="Объект 4">
            <a:extLst>
              <a:ext uri="{FF2B5EF4-FFF2-40B4-BE49-F238E27FC236}">
                <a16:creationId xmlns:a16="http://schemas.microsoft.com/office/drawing/2014/main" id="{E7592B13-F38E-4970-8C53-C33BA2CE7C9A}"/>
              </a:ext>
            </a:extLst>
          </p:cNvPr>
          <p:cNvPicPr>
            <a:picLocks noGrp="1" noChangeAspect="1"/>
          </p:cNvPicPr>
          <p:nvPr>
            <p:ph sz="half" idx="2"/>
          </p:nvPr>
        </p:nvPicPr>
        <p:blipFill>
          <a:blip r:embed="rId2"/>
          <a:stretch>
            <a:fillRect/>
          </a:stretch>
        </p:blipFill>
        <p:spPr>
          <a:xfrm>
            <a:off x="6402388" y="1300162"/>
            <a:ext cx="5380037" cy="4162425"/>
          </a:xfrm>
          <a:prstGeom prst="rect">
            <a:avLst/>
          </a:prstGeom>
        </p:spPr>
      </p:pic>
    </p:spTree>
    <p:extLst>
      <p:ext uri="{BB962C8B-B14F-4D97-AF65-F5344CB8AC3E}">
        <p14:creationId xmlns:p14="http://schemas.microsoft.com/office/powerpoint/2010/main" val="62632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8BCE1E-AB37-4D8F-B61E-2DAC61223C4B}"/>
              </a:ext>
            </a:extLst>
          </p:cNvPr>
          <p:cNvSpPr>
            <a:spLocks noGrp="1"/>
          </p:cNvSpPr>
          <p:nvPr>
            <p:ph type="title"/>
          </p:nvPr>
        </p:nvSpPr>
        <p:spPr>
          <a:xfrm flipH="1">
            <a:off x="12696825" y="609601"/>
            <a:ext cx="723900" cy="970450"/>
          </a:xfrm>
        </p:spPr>
        <p:txBody>
          <a:bodyPr>
            <a:normAutofit/>
          </a:bodyPr>
          <a:lstStyle/>
          <a:p>
            <a:r>
              <a:rPr lang="ru-RU" sz="800" dirty="0"/>
              <a:t>.</a:t>
            </a:r>
          </a:p>
        </p:txBody>
      </p:sp>
      <p:sp>
        <p:nvSpPr>
          <p:cNvPr id="3" name="Объект 2">
            <a:extLst>
              <a:ext uri="{FF2B5EF4-FFF2-40B4-BE49-F238E27FC236}">
                <a16:creationId xmlns:a16="http://schemas.microsoft.com/office/drawing/2014/main" id="{D36D2C26-44B0-440E-88F9-D163F4BC9878}"/>
              </a:ext>
            </a:extLst>
          </p:cNvPr>
          <p:cNvSpPr>
            <a:spLocks noGrp="1"/>
          </p:cNvSpPr>
          <p:nvPr>
            <p:ph sz="half" idx="1"/>
          </p:nvPr>
        </p:nvSpPr>
        <p:spPr>
          <a:xfrm>
            <a:off x="209551" y="323850"/>
            <a:ext cx="6200774" cy="6457949"/>
          </a:xfrm>
        </p:spPr>
        <p:txBody>
          <a:bodyPr>
            <a:normAutofit fontScale="77500" lnSpcReduction="20000"/>
          </a:bodyPr>
          <a:lstStyle/>
          <a:p>
            <a:r>
              <a:rPr lang="ru-RU" sz="4400" b="1" dirty="0"/>
              <a:t>Картридж:</a:t>
            </a:r>
          </a:p>
          <a:p>
            <a:r>
              <a:rPr lang="ru-RU" dirty="0"/>
              <a:t>Картридж представляет собой герметичную емкость с жидкостью для парения и с синтепоном внутри.</a:t>
            </a:r>
          </a:p>
          <a:p>
            <a:r>
              <a:rPr lang="ru-RU" dirty="0"/>
              <a:t>Одна заправка картриджа, в среднем, эквивалентна 10-20 обычным сигаретам.</a:t>
            </a:r>
          </a:p>
          <a:p>
            <a:r>
              <a:rPr lang="ru-RU" dirty="0"/>
              <a:t>Существуют емкости одноразовые и с возможностью дозаправки. Кроме этого, емкости для жижи разделяются на </a:t>
            </a:r>
            <a:r>
              <a:rPr lang="ru-RU" dirty="0" err="1"/>
              <a:t>клиромайзеры</a:t>
            </a:r>
            <a:r>
              <a:rPr lang="ru-RU" dirty="0"/>
              <a:t> и </a:t>
            </a:r>
            <a:r>
              <a:rPr lang="ru-RU" dirty="0" err="1"/>
              <a:t>картомайзеры</a:t>
            </a:r>
            <a:r>
              <a:rPr lang="ru-RU" dirty="0"/>
              <a:t>. Это те же самые картриджи, только совмещенные в одном корпусе (неразборном или разборном) с испарителем (</a:t>
            </a:r>
            <a:r>
              <a:rPr lang="ru-RU" dirty="0" err="1"/>
              <a:t>атомайзером</a:t>
            </a:r>
            <a:r>
              <a:rPr lang="ru-RU" dirty="0"/>
              <a:t>).</a:t>
            </a:r>
          </a:p>
          <a:p>
            <a:r>
              <a:rPr lang="ru-RU" dirty="0" err="1"/>
              <a:t>Клиромайзер</a:t>
            </a:r>
            <a:r>
              <a:rPr lang="ru-RU" dirty="0"/>
              <a:t> – это прозрачный контейнер для жижи, через стенки которого пользователю удобно наблюдать за уровнем курительной смеси. Кроме этого, </a:t>
            </a:r>
            <a:r>
              <a:rPr lang="ru-RU" dirty="0" err="1"/>
              <a:t>клиромайзер</a:t>
            </a:r>
            <a:r>
              <a:rPr lang="ru-RU" dirty="0"/>
              <a:t> устроен таким образом, что имеется возможность менять испаритель. В случае выхода из строя нагревательного элемента, последний легко приобрести в специальном магазине и заменить самостоятельно.</a:t>
            </a:r>
          </a:p>
          <a:p>
            <a:r>
              <a:rPr lang="ru-RU" dirty="0"/>
              <a:t>Также практически у всех </a:t>
            </a:r>
            <a:r>
              <a:rPr lang="ru-RU" dirty="0" err="1"/>
              <a:t>клиромайзеров</a:t>
            </a:r>
            <a:r>
              <a:rPr lang="ru-RU" dirty="0"/>
              <a:t> есть возможность регулировки силы затяжки, что позволяет имитировать любую тягу: легкую — кальянную, либо тугую – сигаретную.</a:t>
            </a:r>
          </a:p>
          <a:p>
            <a:r>
              <a:rPr lang="ru-RU" dirty="0" err="1"/>
              <a:t>Картомайзер</a:t>
            </a:r>
            <a:r>
              <a:rPr lang="ru-RU" dirty="0"/>
              <a:t> является на сегодняшний день устаревшим, и выходит из производства и эксплуатации. Он представляет собой готовую сбору испарителя с картриджем и отличается своей недолговечностью. Особенно этот факт относится к одноразовым вариантам.</a:t>
            </a:r>
          </a:p>
          <a:p>
            <a:endParaRPr lang="ru-RU" dirty="0"/>
          </a:p>
        </p:txBody>
      </p:sp>
      <p:pic>
        <p:nvPicPr>
          <p:cNvPr id="5" name="Объект 4">
            <a:extLst>
              <a:ext uri="{FF2B5EF4-FFF2-40B4-BE49-F238E27FC236}">
                <a16:creationId xmlns:a16="http://schemas.microsoft.com/office/drawing/2014/main" id="{320DC953-BDC8-474B-B473-8A8BA0533D80}"/>
              </a:ext>
            </a:extLst>
          </p:cNvPr>
          <p:cNvPicPr>
            <a:picLocks noGrp="1" noChangeAspect="1"/>
          </p:cNvPicPr>
          <p:nvPr>
            <p:ph sz="half" idx="2"/>
          </p:nvPr>
        </p:nvPicPr>
        <p:blipFill>
          <a:blip r:embed="rId2"/>
          <a:stretch>
            <a:fillRect/>
          </a:stretch>
        </p:blipFill>
        <p:spPr>
          <a:xfrm>
            <a:off x="7086600" y="1143000"/>
            <a:ext cx="4651514" cy="5078896"/>
          </a:xfrm>
          <a:prstGeom prst="rect">
            <a:avLst/>
          </a:prstGeom>
        </p:spPr>
      </p:pic>
    </p:spTree>
    <p:extLst>
      <p:ext uri="{BB962C8B-B14F-4D97-AF65-F5344CB8AC3E}">
        <p14:creationId xmlns:p14="http://schemas.microsoft.com/office/powerpoint/2010/main" val="335113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C9D3C1-801F-4248-AC1E-2F88CAE66F77}"/>
              </a:ext>
            </a:extLst>
          </p:cNvPr>
          <p:cNvSpPr>
            <a:spLocks noGrp="1"/>
          </p:cNvSpPr>
          <p:nvPr>
            <p:ph type="title"/>
          </p:nvPr>
        </p:nvSpPr>
        <p:spPr>
          <a:xfrm flipH="1">
            <a:off x="12401549" y="609600"/>
            <a:ext cx="1181099" cy="970450"/>
          </a:xfrm>
        </p:spPr>
        <p:txBody>
          <a:bodyPr/>
          <a:lstStyle/>
          <a:p>
            <a:endParaRPr lang="ru-RU" dirty="0"/>
          </a:p>
        </p:txBody>
      </p:sp>
      <p:sp>
        <p:nvSpPr>
          <p:cNvPr id="3" name="Объект 2">
            <a:extLst>
              <a:ext uri="{FF2B5EF4-FFF2-40B4-BE49-F238E27FC236}">
                <a16:creationId xmlns:a16="http://schemas.microsoft.com/office/drawing/2014/main" id="{C45AF554-A0D5-49B7-AF4A-E50AFBBAD302}"/>
              </a:ext>
            </a:extLst>
          </p:cNvPr>
          <p:cNvSpPr>
            <a:spLocks noGrp="1"/>
          </p:cNvSpPr>
          <p:nvPr>
            <p:ph sz="half" idx="1"/>
          </p:nvPr>
        </p:nvSpPr>
        <p:spPr>
          <a:xfrm>
            <a:off x="333375" y="504824"/>
            <a:ext cx="6124575" cy="6524626"/>
          </a:xfrm>
        </p:spPr>
        <p:txBody>
          <a:bodyPr>
            <a:normAutofit fontScale="62500" lnSpcReduction="20000"/>
          </a:bodyPr>
          <a:lstStyle/>
          <a:p>
            <a:r>
              <a:rPr lang="ru-RU" dirty="0"/>
              <a:t> </a:t>
            </a:r>
            <a:r>
              <a:rPr lang="ru-RU" sz="2900" b="1" dirty="0"/>
              <a:t>Принцип работы:</a:t>
            </a:r>
          </a:p>
          <a:p>
            <a:r>
              <a:rPr lang="ru-RU" sz="2900" dirty="0"/>
              <a:t>Принцип действия гаджета достаточно прост. Когда </a:t>
            </a:r>
            <a:r>
              <a:rPr lang="ru-RU" sz="2900" dirty="0" err="1"/>
              <a:t>вейпер</a:t>
            </a:r>
            <a:r>
              <a:rPr lang="ru-RU" sz="2900" dirty="0"/>
              <a:t>, обхватив губами мундштук, начинает тянуть воздух, воздушный поток, проходя через отверстия в корпусе, попадает на датчик с мембраной. Последняя начинает отклоняться, и в это время датчик подает сигнал на микросхему, что пора включать питание. </a:t>
            </a:r>
          </a:p>
          <a:p>
            <a:r>
              <a:rPr lang="ru-RU" sz="2900" dirty="0"/>
              <a:t>Электрический ток начинает поступать от аккумулятора на спираль, в которой происходит преобразование электрической энергии в тепловую.</a:t>
            </a:r>
          </a:p>
          <a:p>
            <a:r>
              <a:rPr lang="ru-RU" sz="2900" dirty="0"/>
              <a:t>Поскольку в катушке или вокруг нее находится фитиль, пропитанный жижей, то она, под воздействием высокой температуры, начинает испаряться, образуя пар, который и вдыхает парильщик. Чем дольше человек делает вдох, тем больше образуется пара.</a:t>
            </a:r>
          </a:p>
          <a:p>
            <a:r>
              <a:rPr lang="ru-RU" sz="2900" dirty="0"/>
              <a:t>Одновременно со вдохом на некоторых изделиях загорается светодиод, имитирующий огонек сигареты.</a:t>
            </a:r>
          </a:p>
          <a:p>
            <a:r>
              <a:rPr lang="ru-RU" sz="2900" dirty="0"/>
              <a:t>После того, как человек прекращает делать вдох, мембрана возвращается в первоначальное положение, снова срабатывает датчик, и подача питания на спираль прекращается.</a:t>
            </a:r>
          </a:p>
          <a:p>
            <a:endParaRPr lang="ru-RU" dirty="0"/>
          </a:p>
        </p:txBody>
      </p:sp>
      <p:pic>
        <p:nvPicPr>
          <p:cNvPr id="5" name="Объект 4">
            <a:extLst>
              <a:ext uri="{FF2B5EF4-FFF2-40B4-BE49-F238E27FC236}">
                <a16:creationId xmlns:a16="http://schemas.microsoft.com/office/drawing/2014/main" id="{EAAE0EF5-3329-4F84-810D-8BCF71572532}"/>
              </a:ext>
            </a:extLst>
          </p:cNvPr>
          <p:cNvPicPr>
            <a:picLocks noGrp="1" noChangeAspect="1"/>
          </p:cNvPicPr>
          <p:nvPr>
            <p:ph sz="half" idx="2"/>
          </p:nvPr>
        </p:nvPicPr>
        <p:blipFill>
          <a:blip r:embed="rId2"/>
          <a:stretch>
            <a:fillRect/>
          </a:stretch>
        </p:blipFill>
        <p:spPr>
          <a:xfrm>
            <a:off x="6733712" y="933451"/>
            <a:ext cx="5124913" cy="4610100"/>
          </a:xfrm>
          <a:prstGeom prst="rect">
            <a:avLst/>
          </a:prstGeom>
        </p:spPr>
      </p:pic>
    </p:spTree>
    <p:extLst>
      <p:ext uri="{BB962C8B-B14F-4D97-AF65-F5344CB8AC3E}">
        <p14:creationId xmlns:p14="http://schemas.microsoft.com/office/powerpoint/2010/main" val="2534128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TM04033929[[fn=Сланец]]</Template>
  <TotalTime>182</TotalTime>
  <Words>2373</Words>
  <Application>Microsoft Office PowerPoint</Application>
  <PresentationFormat>Широкоэкранный</PresentationFormat>
  <Paragraphs>89</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Calisto MT</vt:lpstr>
      <vt:lpstr>Wingdings 2</vt:lpstr>
      <vt:lpstr>Сланец</vt:lpstr>
      <vt:lpstr>«Влияние электронных сигарет на организм подростка»</vt:lpstr>
      <vt:lpstr>Цель и задачи:</vt:lpstr>
      <vt:lpstr>Электронные сигареты.</vt:lpstr>
      <vt:lpstr>История возникновения табакокурения.</vt:lpstr>
      <vt:lpstr>История возникновения электронных сигарет.</vt:lpstr>
      <vt:lpstr>Устройство и принцип действия электронной сигареты.</vt:lpstr>
      <vt:lpstr>.</vt:lpstr>
      <vt:lpstr>.</vt:lpstr>
      <vt:lpstr>Презентация PowerPoint</vt:lpstr>
      <vt:lpstr>Химический состав и влияние на организм:</vt:lpstr>
      <vt:lpstr>Презентация PowerPoint</vt:lpstr>
      <vt:lpstr>Мифы об электронных сигаретах.</vt:lpstr>
      <vt:lpstr>Причины курения подростков.</vt:lpstr>
      <vt:lpstr>Современные исследования и мнения специалистов.</vt:lpstr>
      <vt:lpstr>Опытно- экспериментальная работа.</vt:lpstr>
      <vt:lpstr>.</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электронных сигарет на организм подростка»</dc:title>
  <dc:creator>Валерия Косолапова</dc:creator>
  <cp:lastModifiedBy>Валерия Косолапова</cp:lastModifiedBy>
  <cp:revision>1</cp:revision>
  <dcterms:created xsi:type="dcterms:W3CDTF">2021-11-13T15:42:49Z</dcterms:created>
  <dcterms:modified xsi:type="dcterms:W3CDTF">2021-12-11T07:07:38Z</dcterms:modified>
</cp:coreProperties>
</file>