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0" r:id="rId3"/>
    <p:sldId id="263" r:id="rId4"/>
    <p:sldId id="264" r:id="rId5"/>
    <p:sldId id="267" r:id="rId6"/>
    <p:sldId id="271" r:id="rId7"/>
    <p:sldId id="266" r:id="rId8"/>
    <p:sldId id="268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4" r:id="rId21"/>
    <p:sldId id="281" r:id="rId22"/>
    <p:sldId id="282" r:id="rId23"/>
    <p:sldId id="290" r:id="rId24"/>
    <p:sldId id="283" r:id="rId25"/>
    <p:sldId id="285" r:id="rId26"/>
    <p:sldId id="291" r:id="rId27"/>
    <p:sldId id="286" r:id="rId28"/>
    <p:sldId id="287" r:id="rId29"/>
    <p:sldId id="28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7D"/>
    <a:srgbClr val="FF6243"/>
    <a:srgbClr val="FF350A"/>
    <a:srgbClr val="E02228"/>
    <a:srgbClr val="DC2127"/>
    <a:srgbClr val="E7E0C7"/>
    <a:srgbClr val="EDB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7" d="100"/>
          <a:sy n="37" d="100"/>
        </p:scale>
        <p:origin x="4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33722C0-5A43-4E9B-87E7-E30CB8C8828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2A8EAF7-0491-467E-A52F-91887D0A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575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22C0-5A43-4E9B-87E7-E30CB8C8828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EAF7-0491-467E-A52F-91887D0A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1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22C0-5A43-4E9B-87E7-E30CB8C8828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EAF7-0491-467E-A52F-91887D0A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4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22C0-5A43-4E9B-87E7-E30CB8C8828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EAF7-0491-467E-A52F-91887D0A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7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33722C0-5A43-4E9B-87E7-E30CB8C8828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2A8EAF7-0491-467E-A52F-91887D0A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11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22C0-5A43-4E9B-87E7-E30CB8C8828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EAF7-0491-467E-A52F-91887D0A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20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22C0-5A43-4E9B-87E7-E30CB8C8828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EAF7-0491-467E-A52F-91887D0A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5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22C0-5A43-4E9B-87E7-E30CB8C8828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EAF7-0491-467E-A52F-91887D0A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7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22C0-5A43-4E9B-87E7-E30CB8C8828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EAF7-0491-467E-A52F-91887D0A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22C0-5A43-4E9B-87E7-E30CB8C8828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2A8EAF7-0491-467E-A52F-91887D0AC00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568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33722C0-5A43-4E9B-87E7-E30CB8C8828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2A8EAF7-0491-467E-A52F-91887D0AC00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34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33722C0-5A43-4E9B-87E7-E30CB8C88289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2A8EAF7-0491-467E-A52F-91887D0AC0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85119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05" y="-6531832"/>
            <a:ext cx="13107536" cy="1968569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1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6" b="89950" l="6800" r="90000"/>
                      </a14:imgEffect>
                    </a14:imgLayer>
                  </a14:imgProps>
                </a:ext>
              </a:extLst>
            </a:blip>
            <a:srcRect l="8412" t="17206" r="12945" b="12988"/>
            <a:stretch/>
          </p:blipFill>
          <p:spPr>
            <a:xfrm>
              <a:off x="8284181" y="959539"/>
              <a:ext cx="2701903" cy="286363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799" y="2245956"/>
              <a:ext cx="7668201" cy="1634845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8677472" y="4817949"/>
            <a:ext cx="28189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latin typeface="Monotype Corsiva" panose="03010101010201010101" pitchFamily="66" charset="0"/>
              </a:rPr>
              <a:t>Подготовили: </a:t>
            </a:r>
          </a:p>
          <a:p>
            <a:pPr algn="r"/>
            <a:r>
              <a:rPr lang="ru-RU" sz="1200" b="1" dirty="0" smtClean="0">
                <a:latin typeface="Monotype Corsiva" panose="03010101010201010101" pitchFamily="66" charset="0"/>
              </a:rPr>
              <a:t>Обучающиеся по специальности 44.02.02 </a:t>
            </a:r>
          </a:p>
          <a:p>
            <a:pPr algn="r"/>
            <a:r>
              <a:rPr lang="ru-RU" sz="1200" b="1" dirty="0" smtClean="0">
                <a:latin typeface="Monotype Corsiva" panose="03010101010201010101" pitchFamily="66" charset="0"/>
              </a:rPr>
              <a:t>«Преподавание в начальных классах»</a:t>
            </a:r>
          </a:p>
          <a:p>
            <a:pPr algn="r"/>
            <a:r>
              <a:rPr lang="ru-RU" sz="1200" b="1" dirty="0" smtClean="0">
                <a:latin typeface="Monotype Corsiva" panose="03010101010201010101" pitchFamily="66" charset="0"/>
              </a:rPr>
              <a:t>группы 246</a:t>
            </a:r>
          </a:p>
          <a:p>
            <a:pPr algn="r"/>
            <a:r>
              <a:rPr lang="ru-RU" sz="1200" b="1" dirty="0" smtClean="0">
                <a:latin typeface="Monotype Corsiva" panose="03010101010201010101" pitchFamily="66" charset="0"/>
              </a:rPr>
              <a:t>Князева Алина, Ополева Алина</a:t>
            </a:r>
          </a:p>
          <a:p>
            <a:pPr algn="r"/>
            <a:r>
              <a:rPr lang="ru-RU" sz="1200" b="1" dirty="0" smtClean="0">
                <a:latin typeface="Monotype Corsiva" panose="03010101010201010101" pitchFamily="66" charset="0"/>
              </a:rPr>
              <a:t>Попова Анастасия, Ретина Александра</a:t>
            </a:r>
          </a:p>
          <a:p>
            <a:pPr algn="r"/>
            <a:r>
              <a:rPr lang="ru-RU" sz="1200" b="1" dirty="0" smtClean="0">
                <a:latin typeface="Monotype Corsiva" panose="03010101010201010101" pitchFamily="66" charset="0"/>
              </a:rPr>
              <a:t>Смирнова Алёна</a:t>
            </a:r>
            <a:endParaRPr lang="ru-RU" sz="1200" b="1" dirty="0">
              <a:latin typeface="Monotype Corsiva" panose="03010101010201010101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48000" y="54775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E02228"/>
                </a:solidFill>
                <a:latin typeface="Monotype Corsiva" panose="03010101010201010101" pitchFamily="66" charset="0"/>
              </a:rPr>
              <a:t>Государственное Бюджетное Профессиональное </a:t>
            </a:r>
          </a:p>
          <a:p>
            <a:pPr algn="ctr"/>
            <a:r>
              <a:rPr lang="ru-RU" sz="1600" b="1" dirty="0" smtClean="0">
                <a:solidFill>
                  <a:srgbClr val="E02228"/>
                </a:solidFill>
                <a:latin typeface="Monotype Corsiva" panose="03010101010201010101" pitchFamily="66" charset="0"/>
              </a:rPr>
              <a:t>Образовательное Учреждение </a:t>
            </a:r>
          </a:p>
          <a:p>
            <a:pPr algn="ctr"/>
            <a:r>
              <a:rPr lang="ru-RU" sz="1600" b="1" dirty="0" smtClean="0">
                <a:solidFill>
                  <a:srgbClr val="E02228"/>
                </a:solidFill>
                <a:latin typeface="Monotype Corsiva" panose="03010101010201010101" pitchFamily="66" charset="0"/>
              </a:rPr>
              <a:t>"Нижегородский Губернский Колледж"</a:t>
            </a:r>
            <a:endParaRPr lang="ru-RU" sz="1600" b="1" dirty="0">
              <a:solidFill>
                <a:srgbClr val="E02228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8315" y="669954"/>
            <a:ext cx="743776" cy="579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3205" y="2089703"/>
            <a:ext cx="131838" cy="15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Герои сказки 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3079" y="5424966"/>
            <a:ext cx="720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  <a:ea typeface="Calibri" panose="020F0502020204030204" pitchFamily="34" charset="0"/>
              </a:rPr>
              <a:t>Кит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6079" y="2014194"/>
            <a:ext cx="46408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Чудо-юдо рыба-кит.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Все бока его изрыты,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Частоколы в рёбра вбиты,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На хвосте сыр-бор шумит,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На спине село стоит;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Мужички на губе пашут,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Между глаз мальчишки пляшут,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А в дубраве, меж усов,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Ищут девушки грибов.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268" y="2148520"/>
            <a:ext cx="4311693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35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Фольклорные особенности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14194"/>
            <a:ext cx="4323760" cy="41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5600"/>
          <a:stretch/>
        </p:blipFill>
        <p:spPr>
          <a:xfrm>
            <a:off x="5867798" y="2014194"/>
            <a:ext cx="5257402" cy="404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673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Фольклорные особенности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911" y="2014194"/>
            <a:ext cx="4115448" cy="410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6359" y="2729265"/>
            <a:ext cx="63204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В сокровищнице народного творчества есть множество сказок, легенд, в которых действуют три брата. Они отличаются по уму, представляя такую себе лесенку: старший брат – самый умный, средний – ни умен, ни глуп, младший – дурак. </a:t>
            </a:r>
          </a:p>
        </p:txBody>
      </p:sp>
    </p:spTree>
    <p:extLst>
      <p:ext uri="{BB962C8B-B14F-4D97-AF65-F5344CB8AC3E}">
        <p14:creationId xmlns:p14="http://schemas.microsoft.com/office/powerpoint/2010/main" val="270868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Фольклорные особенности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40" y="1846931"/>
            <a:ext cx="29025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947" y="4006931"/>
            <a:ext cx="2874678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760" y="1846931"/>
            <a:ext cx="287999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615" y="4006931"/>
            <a:ext cx="287445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Скругленная соединительная линия 9"/>
          <p:cNvCxnSpPr>
            <a:stCxn id="4" idx="3"/>
            <a:endCxn id="6" idx="0"/>
          </p:cNvCxnSpPr>
          <p:nvPr/>
        </p:nvCxnSpPr>
        <p:spPr>
          <a:xfrm>
            <a:off x="4148140" y="2926931"/>
            <a:ext cx="910146" cy="1080000"/>
          </a:xfrm>
          <a:prstGeom prst="curvedConnector2">
            <a:avLst/>
          </a:prstGeom>
          <a:ln w="38100">
            <a:solidFill>
              <a:srgbClr val="E02228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Скругленная соединительная линия 12"/>
          <p:cNvCxnSpPr>
            <a:stCxn id="6" idx="3"/>
            <a:endCxn id="7" idx="2"/>
          </p:cNvCxnSpPr>
          <p:nvPr/>
        </p:nvCxnSpPr>
        <p:spPr>
          <a:xfrm flipV="1">
            <a:off x="6495625" y="4006931"/>
            <a:ext cx="819135" cy="1080000"/>
          </a:xfrm>
          <a:prstGeom prst="curvedConnector2">
            <a:avLst/>
          </a:prstGeom>
          <a:ln w="38100">
            <a:solidFill>
              <a:srgbClr val="E02228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Скругленная соединительная линия 14"/>
          <p:cNvCxnSpPr>
            <a:stCxn id="7" idx="3"/>
            <a:endCxn id="8" idx="0"/>
          </p:cNvCxnSpPr>
          <p:nvPr/>
        </p:nvCxnSpPr>
        <p:spPr>
          <a:xfrm>
            <a:off x="8754759" y="2926931"/>
            <a:ext cx="648081" cy="1080000"/>
          </a:xfrm>
          <a:prstGeom prst="curvedConnector2">
            <a:avLst/>
          </a:prstGeom>
          <a:ln w="38100">
            <a:solidFill>
              <a:srgbClr val="E022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16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Фольклорные особенности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6333" l="10000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2116" y="2203063"/>
            <a:ext cx="3043084" cy="30430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6916" y="2447717"/>
            <a:ext cx="7315200" cy="2553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Читая сказку, несложно заметить присутствие в ней числа «три»: произведение состоит из трех частей, у крестьянина было три сына, лошадь приводит троих жеребят, Иван получает три задания, купается в трех котлах. </a:t>
            </a:r>
            <a:endParaRPr lang="ru-RU" sz="24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41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407" y="502211"/>
            <a:ext cx="10058400" cy="1371600"/>
          </a:xfrm>
        </p:spPr>
        <p:txBody>
          <a:bodyPr/>
          <a:lstStyle/>
          <a:p>
            <a:pPr algn="ctr"/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Фольклорные особенности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103120"/>
            <a:ext cx="4665406" cy="190844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prstClr val="black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304593" y="1393846"/>
            <a:ext cx="3293807" cy="1789839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Часть </a:t>
            </a:r>
            <a:r>
              <a:rPr lang="en-US" sz="24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I</a:t>
            </a:r>
            <a:endParaRPr lang="ru-RU" sz="2400" b="1" dirty="0" smtClean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Начинается 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сказка сказываться.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623408" y="2833113"/>
            <a:ext cx="3627560" cy="1882800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Часть I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I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i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Скоро </a:t>
            </a:r>
            <a:r>
              <a:rPr lang="ru-RU" sz="2400" i="1" dirty="0">
                <a:solidFill>
                  <a:srgbClr val="000000"/>
                </a:solidFill>
                <a:latin typeface="Monotype Corsiva" panose="03010101010201010101" pitchFamily="66" charset="0"/>
              </a:rPr>
              <a:t>сказка сказывается,</a:t>
            </a:r>
            <a:br>
              <a:rPr lang="ru-RU" sz="2400" i="1" dirty="0">
                <a:solidFill>
                  <a:srgbClr val="000000"/>
                </a:solidFill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000000"/>
                </a:solidFill>
                <a:latin typeface="Monotype Corsiva" panose="03010101010201010101" pitchFamily="66" charset="0"/>
              </a:rPr>
              <a:t>А не скоро дело делается.</a:t>
            </a:r>
            <a:endParaRPr lang="ru-RU" sz="2400" b="0" i="0" dirty="0">
              <a:solidFill>
                <a:srgbClr val="000000"/>
              </a:soli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 flipH="1">
            <a:off x="6794092" y="1873892"/>
            <a:ext cx="4490246" cy="3801242"/>
          </a:xfrm>
          <a:prstGeom prst="verticalScroll">
            <a:avLst>
              <a:gd name="adj" fmla="val 16285"/>
            </a:avLst>
          </a:prstGeom>
          <a:solidFill>
            <a:srgbClr val="FF93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>
                <a:solidFill>
                  <a:srgbClr val="000000"/>
                </a:solidFill>
                <a:latin typeface="Monotype Corsiva" panose="03010101010201010101" pitchFamily="66" charset="0"/>
              </a:rPr>
              <a:t>За горами, за лесами,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000000"/>
                </a:solidFill>
                <a:latin typeface="Monotype Corsiva" panose="03010101010201010101" pitchFamily="66" charset="0"/>
              </a:rPr>
              <a:t>За широкими морями,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000000"/>
                </a:solidFill>
                <a:latin typeface="Monotype Corsiva" panose="03010101010201010101" pitchFamily="66" charset="0"/>
              </a:rPr>
              <a:t>Против неба — на земле…</a:t>
            </a: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933858" y="4361667"/>
            <a:ext cx="4457109" cy="1908441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Часть</a:t>
            </a:r>
            <a:r>
              <a:rPr lang="ru-RU" sz="2400" b="1" i="1" cap="all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i="1" cap="all" dirty="0">
                <a:solidFill>
                  <a:schemeClr val="tx1"/>
                </a:solidFill>
                <a:latin typeface="Monotype Corsiva" panose="03010101010201010101" pitchFamily="66" charset="0"/>
              </a:rPr>
              <a:t>III</a:t>
            </a:r>
          </a:p>
          <a:p>
            <a:pPr algn="ctr"/>
            <a:r>
              <a:rPr lang="ru-RU" sz="24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Доселева</a:t>
            </a:r>
            <a:r>
              <a:rPr lang="ru-RU" sz="24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Макар огороды копал,</a:t>
            </a:r>
            <a:br>
              <a:rPr lang="ru-RU" sz="2400" i="1" dirty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А </a:t>
            </a:r>
            <a:r>
              <a:rPr lang="ru-RU" sz="2400" i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нынече</a:t>
            </a:r>
            <a:r>
              <a:rPr lang="ru-RU" sz="24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Макар в воеводы попал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400" b="0" i="1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«Конёк-Горбунок» </a:t>
            </a:r>
            <a:r>
              <a:rPr lang="ru-RU" b="1" dirty="0" smtClean="0"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en-US" sz="3600" b="1" dirty="0" smtClean="0">
                <a:latin typeface="Monotype Corsiva" panose="03010101010201010101" pitchFamily="66" charset="0"/>
              </a:rPr>
              <a:t>I </a:t>
            </a:r>
            <a:r>
              <a:rPr lang="ru-RU" sz="3600" b="1" dirty="0" smtClean="0">
                <a:latin typeface="Monotype Corsiva" panose="03010101010201010101" pitchFamily="66" charset="0"/>
              </a:rPr>
              <a:t>часть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665" y="2289933"/>
            <a:ext cx="6484374" cy="3931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В одном селе жил старик крестьянин, у которого было три сына. Братья выращивали пшеницу и возили ее продавать в столицу. Но кто-то начал «шевелить», вытаптывать посевы. Братья решили по очереди караулить в поле, чтобы «злого вора подстеречь». Старший и средний братья, испугавшись холода и непогоды, соврали, что всю ночь пробыли на поле и ничего не </a:t>
            </a:r>
            <a:r>
              <a:rPr lang="ru-RU" sz="2800" dirty="0" smtClean="0">
                <a:latin typeface="Monotype Corsiva" panose="03010101010201010101" pitchFamily="66" charset="0"/>
              </a:rPr>
              <a:t>видели.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039" y="1836586"/>
            <a:ext cx="4115157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4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154" y="2073622"/>
            <a:ext cx="5039033" cy="2325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На третью ночь пошел в поле Иван. В полночь появилась белоснежная кобылица с золотой гривой. Иван схватил ее за хвост и запрыгнул сверху, «только задом наперед».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187" y="2152282"/>
            <a:ext cx="5413751" cy="36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726603"/>
            <a:ext cx="7693741" cy="3019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После этого «год ли, два ли пролетело». Как-то Данило зашел в сарай и увидел там двух золотогривых коней и «игрушечку-конька». Он сговорился с Гаврилой, и «на первую седмицу» братья тайно от Ивана повезли продавать коней в </a:t>
            </a:r>
            <a:r>
              <a:rPr lang="ru-RU" sz="2800" dirty="0" smtClean="0">
                <a:latin typeface="Monotype Corsiva" panose="03010101010201010101" pitchFamily="66" charset="0"/>
              </a:rPr>
              <a:t>столицу</a:t>
            </a:r>
            <a:r>
              <a:rPr lang="ru-RU" sz="2800" dirty="0">
                <a:latin typeface="Monotype Corsiva" panose="03010101010201010101" pitchFamily="66" charset="0"/>
              </a:rPr>
              <a:t>.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427" y="2457386"/>
            <a:ext cx="5809634" cy="3783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99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080565"/>
            <a:ext cx="6286809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Приехав в столицу, братья отвели лошадей на рынок, и коней сразу купил царь. Но когда лошадей повели в царские конюшни, они сбили всех с ног и вернулись к Ивану. Тогда царь назначил Ивана начальником над конюшней. Данило и Гаврило вернулись с вырученными деньгами в деревню.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608" y="2472941"/>
            <a:ext cx="4908140" cy="3688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33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957" y1="44778" x2="3957" y2="44778"/>
                        <a14:foregroundMark x1="3957" y1="44778" x2="15108" y2="17454"/>
                        <a14:foregroundMark x1="10252" y1="26323" x2="10252" y2="26323"/>
                        <a14:foregroundMark x1="11691" y1="22461" x2="4137" y2="38627"/>
                        <a14:foregroundMark x1="16187" y1="17883" x2="41547" y2="3290"/>
                        <a14:foregroundMark x1="21223" y1="12589" x2="21223" y2="12589"/>
                        <a14:foregroundMark x1="17086" y1="15880" x2="19964" y2="13305"/>
                        <a14:foregroundMark x1="20863" y1="12732" x2="39388" y2="3577"/>
                        <a14:foregroundMark x1="3237" y1="45923" x2="4137" y2="58655"/>
                        <a14:foregroundMark x1="2878" y1="58369" x2="9353" y2="71674"/>
                        <a14:foregroundMark x1="7734" y1="70959" x2="20863" y2="87124"/>
                        <a14:foregroundMark x1="23561" y1="89413" x2="23561" y2="89413"/>
                        <a14:foregroundMark x1="30036" y1="92704" x2="30036" y2="92704"/>
                        <a14:foregroundMark x1="27338" y1="91273" x2="27338" y2="91273"/>
                        <a14:foregroundMark x1="32914" y1="94564" x2="32914" y2="94564"/>
                        <a14:foregroundMark x1="36691" y1="95136" x2="36691" y2="95136"/>
                        <a14:foregroundMark x1="42266" y1="97139" x2="42266" y2="97139"/>
                        <a14:foregroundMark x1="46403" y1="97854" x2="46403" y2="97854"/>
                        <a14:foregroundMark x1="55036" y1="97139" x2="55036" y2="97139"/>
                        <a14:foregroundMark x1="61871" y1="96280" x2="61871" y2="96280"/>
                        <a14:foregroundMark x1="67626" y1="93991" x2="67626" y2="93991"/>
                        <a14:foregroundMark x1="64748" y1="94278" x2="64748" y2="94278"/>
                        <a14:foregroundMark x1="60252" y1="4006" x2="60252" y2="4006"/>
                        <a14:foregroundMark x1="54856" y1="2575" x2="54856" y2="2575"/>
                        <a14:foregroundMark x1="49281" y1="2575" x2="49281" y2="2575"/>
                        <a14:foregroundMark x1="66367" y1="5866" x2="66367" y2="5866"/>
                        <a14:foregroundMark x1="74101" y1="9156" x2="74101" y2="9156"/>
                        <a14:foregroundMark x1="83094" y1="17167" x2="83094" y2="17167"/>
                        <a14:foregroundMark x1="88669" y1="22747" x2="88669" y2="22747"/>
                        <a14:foregroundMark x1="93165" y1="31474" x2="93165" y2="31474"/>
                        <a14:foregroundMark x1="95324" y1="39771" x2="95324" y2="39771"/>
                        <a14:foregroundMark x1="96942" y1="48641" x2="96942" y2="48641"/>
                        <a14:foregroundMark x1="96403" y1="57940" x2="96403" y2="57940"/>
                        <a14:foregroundMark x1="94784" y1="66381" x2="93705" y2="66667"/>
                        <a14:foregroundMark x1="89209" y1="73247" x2="89209" y2="73247"/>
                        <a14:foregroundMark x1="86691" y1="80258" x2="86691" y2="80258"/>
                        <a14:foregroundMark x1="79676" y1="86552" x2="79676" y2="86552"/>
                        <a14:foregroundMark x1="73201" y1="91989" x2="73201" y2="91989"/>
                        <a14:foregroundMark x1="69245" y1="93276" x2="69245" y2="93276"/>
                        <a14:foregroundMark x1="75719" y1="89700" x2="75719" y2="89700"/>
                        <a14:foregroundMark x1="81835" y1="83548" x2="81835" y2="83548"/>
                        <a14:foregroundMark x1="90468" y1="74535" x2="87050" y2="77110"/>
                        <a14:foregroundMark x1="87950" y1="26180" x2="91547" y2="301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8798" y="880703"/>
            <a:ext cx="3827820" cy="48123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73161" y="589624"/>
            <a:ext cx="5540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Ершов</a:t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Петр Павлович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(6 марта 1815 г. - 30 августа 1869 г.)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5017" y="2972228"/>
            <a:ext cx="67992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Стихотворная сказка «Конёк-Горбунок» была написана в 1834 году и тепло принята корифеями русской литературы Пушкиным и Жуковским. Произведение понравилась читателям, и вот уже почти 200 лет его с удовольствием читают и взрослые и малыши.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0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«Конёк-Горбунок» </a:t>
            </a:r>
            <a:r>
              <a:rPr lang="ru-RU" b="1" dirty="0" smtClean="0"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en-US" sz="3600" b="1" dirty="0" smtClean="0">
                <a:latin typeface="Monotype Corsiva" panose="03010101010201010101" pitchFamily="66" charset="0"/>
              </a:rPr>
              <a:t>II </a:t>
            </a:r>
            <a:r>
              <a:rPr lang="ru-RU" sz="3600" b="1" dirty="0" smtClean="0">
                <a:latin typeface="Monotype Corsiva" panose="03010101010201010101" pitchFamily="66" charset="0"/>
              </a:rPr>
              <a:t>часть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32503" y="2014194"/>
            <a:ext cx="6179574" cy="326529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Иван жил при дворе ни в чем не нуждаясь. Но «недель через пять» царский слуга – спальник стал замечать, что Иван «коней не холит», «не чистит и не школит», а они всегда «словно из-под гребня». Спальник решил узнать причину и спрятался в конюшне.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077" y="2524372"/>
            <a:ext cx="4683609" cy="3465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0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980" y="2076660"/>
            <a:ext cx="5943601" cy="322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На рассвете спальник незаметно вытащил у спящего Ивана перо и отправился к царю. Показав перо, слуга доложил, что Иван якобы похвалялся достать для царя Жар-птицу. Царь приказал Ивану привезти волшебную птицу за три недели, иначе конюха ждет казнь.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554" y="775147"/>
            <a:ext cx="4101005" cy="537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7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2504" y="772542"/>
            <a:ext cx="7280787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В полночь прилетели Жар-птицы. Иван быстро схватил одну, и они отправились в обратный путь. В награду за привезенную Жар-птицу царь назначил Ивана царским стремянным, что еще сильнее рассердило спальника.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633" y="2482862"/>
            <a:ext cx="5041490" cy="378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04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933081"/>
            <a:ext cx="10058400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Через три недели слуги обсуждали книгу, в которой была сказка о Царь-девице. Услышав это, спальник тут же отправился к царю и сказал, что Иван похвалялся привезти царевну. Царь тут же вызвал своего стремянного и приказал за три недели достать Царь-девицу.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017" r="18054"/>
          <a:stretch/>
        </p:blipFill>
        <p:spPr>
          <a:xfrm>
            <a:off x="1949110" y="2812026"/>
            <a:ext cx="4613887" cy="34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845" y="2251586"/>
            <a:ext cx="2579123" cy="335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69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759" y="588951"/>
            <a:ext cx="10962967" cy="4572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В полдень приплыла Царь-девица и начала играть на гуслях, чем усыпила Ивана. Но на следующий день, когда царевна снова появилась, Иван переборол сонливость, схватил девицу и повез в столицу.</a:t>
            </a:r>
          </a:p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Увидев прекрасную царевну, царь сказал, что завтра утром они обвенчаются</a:t>
            </a:r>
            <a:r>
              <a:rPr lang="ru-RU" sz="2800" dirty="0" smtClean="0"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 Девица ответила, что выйдет замуж, только если «в три дня» из </a:t>
            </a:r>
            <a:r>
              <a:rPr lang="ru-RU" sz="2800" dirty="0" err="1">
                <a:latin typeface="Monotype Corsiva" panose="03010101010201010101" pitchFamily="66" charset="0"/>
              </a:rPr>
              <a:t>окияна</a:t>
            </a:r>
            <a:r>
              <a:rPr lang="ru-RU" sz="2800" dirty="0">
                <a:latin typeface="Monotype Corsiva" panose="03010101010201010101" pitchFamily="66" charset="0"/>
              </a:rPr>
              <a:t> доставят ее перстень. Царь отправил за ним Ивана.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749" y="3417418"/>
            <a:ext cx="3805081" cy="2853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39" y="3417418"/>
            <a:ext cx="3854245" cy="2912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944" y="4639303"/>
            <a:ext cx="64143" cy="7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«Конёк-Горбунок» </a:t>
            </a:r>
            <a:b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III  </a:t>
            </a:r>
            <a:r>
              <a:rPr lang="ru-RU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часть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760" y="2014194"/>
            <a:ext cx="7669161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По дороге, у </a:t>
            </a:r>
            <a:r>
              <a:rPr lang="ru-RU" sz="2800" dirty="0" err="1">
                <a:latin typeface="Monotype Corsiva" panose="03010101010201010101" pitchFamily="66" charset="0"/>
              </a:rPr>
              <a:t>окияна</a:t>
            </a:r>
            <a:r>
              <a:rPr lang="ru-RU" sz="2800" dirty="0">
                <a:latin typeface="Monotype Corsiva" panose="03010101010201010101" pitchFamily="66" charset="0"/>
              </a:rPr>
              <a:t>, Иван увидел лежавшую поперек моря «Чудо-юдо Рыбу-кит», на которой «стояло село». Рыба-кит попросил узнать у </a:t>
            </a:r>
            <a:r>
              <a:rPr lang="ru-RU" sz="2800" dirty="0" smtClean="0">
                <a:latin typeface="Monotype Corsiva" panose="03010101010201010101" pitchFamily="66" charset="0"/>
              </a:rPr>
              <a:t>Солнышка, </a:t>
            </a:r>
            <a:r>
              <a:rPr lang="ru-RU" sz="2800" dirty="0">
                <a:latin typeface="Monotype Corsiva" panose="03010101010201010101" pitchFamily="66" charset="0"/>
              </a:rPr>
              <a:t>долго ли ему еще мучиться</a:t>
            </a:r>
            <a:r>
              <a:rPr lang="ru-RU" sz="2800" dirty="0" smtClean="0"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303" y="3307186"/>
            <a:ext cx="4932890" cy="289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44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7923" y="1041236"/>
            <a:ext cx="6961238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По просьбе Царь-девицы приехал Иван к ее «изумрудному терему». </a:t>
            </a:r>
            <a:r>
              <a:rPr lang="ru-RU" sz="2800" dirty="0" smtClean="0">
                <a:latin typeface="Monotype Corsiva" panose="03010101010201010101" pitchFamily="66" charset="0"/>
              </a:rPr>
              <a:t>Месяц </a:t>
            </a:r>
            <a:r>
              <a:rPr lang="ru-RU" sz="2800" dirty="0">
                <a:latin typeface="Monotype Corsiva" panose="03010101010201010101" pitchFamily="66" charset="0"/>
              </a:rPr>
              <a:t>рассказал, что они с Солнцем сильно «горевали, что царевну потеряли». На вопрос Ивана о Рыбе-кит Месяц ответил, что тот проглотил три десятка кораблей и освободится, если их выпустит. По совету Ивана Рыба-кит выбросил все корабли и в благодарность достал из </a:t>
            </a:r>
            <a:r>
              <a:rPr lang="ru-RU" sz="2800" dirty="0" err="1">
                <a:latin typeface="Monotype Corsiva" panose="03010101010201010101" pitchFamily="66" charset="0"/>
              </a:rPr>
              <a:t>окияна</a:t>
            </a:r>
            <a:r>
              <a:rPr lang="ru-RU" sz="2800" dirty="0">
                <a:latin typeface="Monotype Corsiva" panose="03010101010201010101" pitchFamily="66" charset="0"/>
              </a:rPr>
              <a:t> перстень Царь-девицы.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161" y="1339645"/>
            <a:ext cx="3641009" cy="483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63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2335" y="2226380"/>
            <a:ext cx="6572865" cy="2350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Царь спешил венчаться, но царевна сказала, что он для нее слишком стар. Чтобы помолодеть, царю нужно было искупаться в трех котлах: со студеной водой, с «вареной водой» и с молоком, «</a:t>
            </a:r>
            <a:r>
              <a:rPr lang="ru-RU" sz="2800" dirty="0" err="1">
                <a:latin typeface="Monotype Corsiva" panose="03010101010201010101" pitchFamily="66" charset="0"/>
              </a:rPr>
              <a:t>вскипятя</a:t>
            </a:r>
            <a:r>
              <a:rPr lang="ru-RU" sz="2800" dirty="0">
                <a:latin typeface="Monotype Corsiva" panose="03010101010201010101" pitchFamily="66" charset="0"/>
              </a:rPr>
              <a:t> его ключом».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213" y="639292"/>
            <a:ext cx="4112956" cy="5525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65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8142" y="647946"/>
            <a:ext cx="10058400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Monotype Corsiva" panose="03010101010201010101" pitchFamily="66" charset="0"/>
              </a:rPr>
              <a:t>Тут Царь-девица поднялась и сказала, что будет теперь царевной, а новым царем и ее супругом станет Иван. Весь народ празднует свадьбу и славит царя с царицей.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42" y="2270548"/>
            <a:ext cx="5125137" cy="385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9-23.userapi.com/impg/7eqoBane0Tchlad2LA64YJzb3N31dMyAIXSs4g/zAoay_kLHb8.jpg?size=2280x1080&amp;quality=96&amp;proxy=1&amp;sign=4cce28773e559839f59492ea85a46735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0" r="17920"/>
          <a:stretch/>
        </p:blipFill>
        <p:spPr bwMode="auto">
          <a:xfrm>
            <a:off x="6113279" y="2270549"/>
            <a:ext cx="5212458" cy="3851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550" y="4248817"/>
            <a:ext cx="9112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4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5084" y="-6531832"/>
            <a:ext cx="13107536" cy="1968569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1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6" b="89950" l="6800" r="90000"/>
                      </a14:imgEffect>
                    </a14:imgLayer>
                  </a14:imgProps>
                </a:ext>
              </a:extLst>
            </a:blip>
            <a:srcRect l="8412" t="17206" r="12945" b="12988"/>
            <a:stretch/>
          </p:blipFill>
          <p:spPr>
            <a:xfrm>
              <a:off x="7956504" y="861217"/>
              <a:ext cx="3267761" cy="3463366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25" y="1752521"/>
            <a:ext cx="6069876" cy="282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Герои сказки 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9210" y="5389444"/>
            <a:ext cx="1538748" cy="5394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Monotype Corsiva" panose="03010101010201010101" pitchFamily="66" charset="0"/>
              </a:rPr>
              <a:t>Старик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6800" y="2713837"/>
            <a:ext cx="45130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Monotype Corsiva" panose="03010101010201010101" pitchFamily="66" charset="0"/>
              </a:rPr>
              <a:t>За горами, за лесами,</a:t>
            </a:r>
            <a:r>
              <a:rPr lang="ru-RU" sz="3200" dirty="0">
                <a:latin typeface="Monotype Corsiva" panose="03010101010201010101" pitchFamily="66" charset="0"/>
              </a:rPr>
              <a:t/>
            </a:r>
            <a:br>
              <a:rPr lang="ru-RU" sz="3200" dirty="0"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000000"/>
                </a:solidFill>
                <a:latin typeface="Monotype Corsiva" panose="03010101010201010101" pitchFamily="66" charset="0"/>
              </a:rPr>
              <a:t>За широкими морями,</a:t>
            </a:r>
            <a:r>
              <a:rPr lang="ru-RU" sz="3200" dirty="0">
                <a:latin typeface="Monotype Corsiva" panose="03010101010201010101" pitchFamily="66" charset="0"/>
              </a:rPr>
              <a:t/>
            </a:r>
            <a:br>
              <a:rPr lang="ru-RU" sz="3200" dirty="0"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000000"/>
                </a:solidFill>
                <a:latin typeface="Monotype Corsiva" panose="03010101010201010101" pitchFamily="66" charset="0"/>
              </a:rPr>
              <a:t>Против неба — на земле,</a:t>
            </a:r>
            <a:r>
              <a:rPr lang="ru-RU" sz="3200" dirty="0">
                <a:latin typeface="Monotype Corsiva" panose="03010101010201010101" pitchFamily="66" charset="0"/>
              </a:rPr>
              <a:t/>
            </a:r>
            <a:br>
              <a:rPr lang="ru-RU" sz="3200" dirty="0"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000000"/>
                </a:solidFill>
                <a:latin typeface="Monotype Corsiva" panose="03010101010201010101" pitchFamily="66" charset="0"/>
              </a:rPr>
              <a:t>Жил старик в одном селе.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968" y="2100335"/>
            <a:ext cx="4353232" cy="3289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10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Герои сказки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2190" y="2676784"/>
            <a:ext cx="4753897" cy="1269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atin typeface="Monotype Corsiva" panose="03010101010201010101" pitchFamily="66" charset="0"/>
              </a:rPr>
              <a:t>У старинушки три сына.</a:t>
            </a:r>
          </a:p>
          <a:p>
            <a:pPr marL="0" indent="0" algn="ctr">
              <a:buNone/>
            </a:pPr>
            <a:r>
              <a:rPr lang="ru-RU" sz="3200" dirty="0">
                <a:latin typeface="Monotype Corsiva" panose="03010101010201010101" pitchFamily="66" charset="0"/>
              </a:rPr>
              <a:t>Старший умный был </a:t>
            </a:r>
            <a:r>
              <a:rPr lang="ru-RU" sz="3200" dirty="0" smtClean="0">
                <a:latin typeface="Monotype Corsiva" panose="03010101010201010101" pitchFamily="66" charset="0"/>
              </a:rPr>
              <a:t>детина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81006" y="5516866"/>
            <a:ext cx="2102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Monotype Corsiva" panose="03010101010201010101" pitchFamily="66" charset="0"/>
                <a:ea typeface="Calibri" panose="020F0502020204030204" pitchFamily="34" charset="0"/>
              </a:rPr>
              <a:t>Старший </a:t>
            </a:r>
            <a:r>
              <a:rPr lang="ru-RU" sz="2400" dirty="0" smtClean="0">
                <a:latin typeface="Monotype Corsiva" panose="03010101010201010101" pitchFamily="66" charset="0"/>
                <a:ea typeface="Calibri" panose="020F0502020204030204" pitchFamily="34" charset="0"/>
              </a:rPr>
              <a:t>сын</a:t>
            </a:r>
            <a:br>
              <a:rPr lang="ru-RU" sz="2400" dirty="0" smtClean="0">
                <a:latin typeface="Monotype Corsiva" panose="03010101010201010101" pitchFamily="66" charset="0"/>
                <a:ea typeface="Calibri" panose="020F0502020204030204" pitchFamily="34" charset="0"/>
              </a:rPr>
            </a:br>
            <a:r>
              <a:rPr lang="ru-RU" sz="2400" dirty="0" smtClean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  <a:ea typeface="Calibri" panose="020F0502020204030204" pitchFamily="34" charset="0"/>
              </a:rPr>
              <a:t>Данила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6631" t="11511" r="12002" b="12230"/>
          <a:stretch/>
        </p:blipFill>
        <p:spPr>
          <a:xfrm>
            <a:off x="8339162" y="1664866"/>
            <a:ext cx="2786038" cy="38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30452" y="3946128"/>
            <a:ext cx="3977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Monotype Corsiva" panose="03010101010201010101" pitchFamily="66" charset="0"/>
              </a:rPr>
              <a:t>Средний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200" dirty="0">
                <a:latin typeface="Monotype Corsiva" panose="03010101010201010101" pitchFamily="66" charset="0"/>
              </a:rPr>
              <a:t>сын и так и сяк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400" y="1664866"/>
            <a:ext cx="2700762" cy="38530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139831" y="5516865"/>
            <a:ext cx="16979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Monotype Corsiva" panose="03010101010201010101" pitchFamily="66" charset="0"/>
              </a:rPr>
              <a:t>Средний сын </a:t>
            </a:r>
            <a:r>
              <a:rPr lang="ru-RU" sz="2400" dirty="0" smtClean="0">
                <a:latin typeface="Monotype Corsiva" panose="03010101010201010101" pitchFamily="66" charset="0"/>
              </a:rPr>
              <a:t/>
            </a:r>
            <a:br>
              <a:rPr lang="ru-RU" sz="2400" dirty="0" smtClean="0">
                <a:latin typeface="Monotype Corsiva" panose="03010101010201010101" pitchFamily="66" charset="0"/>
              </a:rPr>
            </a:br>
            <a:r>
              <a:rPr lang="ru-RU" sz="2400" dirty="0" smtClean="0">
                <a:latin typeface="Monotype Corsiva" panose="03010101010201010101" pitchFamily="66" charset="0"/>
              </a:rPr>
              <a:t>Гаврила 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36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690" y="1882925"/>
            <a:ext cx="5245510" cy="3934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Герои сказки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36714" y="5817058"/>
            <a:ext cx="2531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Младший сын Иван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6800" y="3185340"/>
            <a:ext cx="4144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Monotype Corsiva" panose="03010101010201010101" pitchFamily="66" charset="0"/>
              </a:rPr>
              <a:t>Младший вовсе был дурак</a:t>
            </a:r>
          </a:p>
        </p:txBody>
      </p:sp>
    </p:spTree>
    <p:extLst>
      <p:ext uri="{BB962C8B-B14F-4D97-AF65-F5344CB8AC3E}">
        <p14:creationId xmlns:p14="http://schemas.microsoft.com/office/powerpoint/2010/main" val="15654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Герои сказки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96835" y="5377623"/>
            <a:ext cx="3448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Кобылица с золотой гривой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992" y="1928928"/>
            <a:ext cx="5118066" cy="3448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66800" y="2726882"/>
            <a:ext cx="47883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Monotype Corsiva" panose="03010101010201010101" pitchFamily="66" charset="0"/>
              </a:rPr>
              <a:t>Кобылица та была</a:t>
            </a:r>
          </a:p>
          <a:p>
            <a:pPr algn="ctr"/>
            <a:r>
              <a:rPr lang="ru-RU" sz="3200" dirty="0">
                <a:latin typeface="Monotype Corsiva" panose="03010101010201010101" pitchFamily="66" charset="0"/>
              </a:rPr>
              <a:t>Вся, как зимний снег, бела,</a:t>
            </a:r>
          </a:p>
          <a:p>
            <a:pPr algn="ctr"/>
            <a:r>
              <a:rPr lang="ru-RU" sz="3200" dirty="0">
                <a:latin typeface="Monotype Corsiva" panose="03010101010201010101" pitchFamily="66" charset="0"/>
              </a:rPr>
              <a:t>Грива в землю, золотая,</a:t>
            </a:r>
          </a:p>
          <a:p>
            <a:pPr algn="ctr"/>
            <a:r>
              <a:rPr lang="ru-RU" sz="3200" dirty="0">
                <a:latin typeface="Monotype Corsiva" panose="03010101010201010101" pitchFamily="66" charset="0"/>
              </a:rPr>
              <a:t>В мелки </a:t>
            </a:r>
            <a:r>
              <a:rPr lang="ru-RU" sz="3200" dirty="0" err="1">
                <a:latin typeface="Monotype Corsiva" panose="03010101010201010101" pitchFamily="66" charset="0"/>
              </a:rPr>
              <a:t>кольцы</a:t>
            </a:r>
            <a:r>
              <a:rPr lang="ru-RU" sz="3200" dirty="0">
                <a:latin typeface="Monotype Corsiva" panose="03010101010201010101" pitchFamily="66" charset="0"/>
              </a:rPr>
              <a:t> завитая.</a:t>
            </a:r>
          </a:p>
        </p:txBody>
      </p:sp>
    </p:spTree>
    <p:extLst>
      <p:ext uri="{BB962C8B-B14F-4D97-AF65-F5344CB8AC3E}">
        <p14:creationId xmlns:p14="http://schemas.microsoft.com/office/powerpoint/2010/main" val="41490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Герои сказки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2977168"/>
            <a:ext cx="51619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Monotype Corsiva" panose="03010101010201010101" pitchFamily="66" charset="0"/>
              </a:rPr>
              <a:t>Ростом только в три вершка,</a:t>
            </a:r>
          </a:p>
          <a:p>
            <a:pPr algn="ctr"/>
            <a:r>
              <a:rPr lang="ru-RU" sz="3200" dirty="0">
                <a:latin typeface="Monotype Corsiva" panose="03010101010201010101" pitchFamily="66" charset="0"/>
              </a:rPr>
              <a:t>На спине с двумя горбами</a:t>
            </a:r>
          </a:p>
          <a:p>
            <a:pPr algn="ctr"/>
            <a:r>
              <a:rPr lang="ru-RU" sz="3200" dirty="0">
                <a:latin typeface="Monotype Corsiva" panose="03010101010201010101" pitchFamily="66" charset="0"/>
              </a:rPr>
              <a:t>Да с аршинными ушами.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342" y="2014193"/>
            <a:ext cx="5107858" cy="383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515533" y="5775303"/>
            <a:ext cx="2111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Конёк-Горбунок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13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Герои сказки 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21660" y="5456280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Царь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30435" y="5437341"/>
            <a:ext cx="1340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Спальник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50183"/>
            <a:ext cx="4575353" cy="340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103" y="2084819"/>
            <a:ext cx="4449097" cy="3336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401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Герои сказки 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81259" y="5418544"/>
            <a:ext cx="1667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  <a:ea typeface="Calibri" panose="020F0502020204030204" pitchFamily="34" charset="0"/>
              </a:rPr>
              <a:t>Царь-девица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2619" y="1762679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Но девица не простая,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Дочь, вишь, Месяцу родная,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Да и Солнышко ей брат.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Та девица, говорят,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Ездит в красном полушубке,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В золотой, ребята, шлюпке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И серебряным веслом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Самолично правит в нём;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Разны песни попевает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И на </a:t>
            </a:r>
            <a:r>
              <a:rPr lang="ru-RU" sz="2800" dirty="0" err="1">
                <a:latin typeface="Monotype Corsiva" panose="03010101010201010101" pitchFamily="66" charset="0"/>
              </a:rPr>
              <a:t>гусельцах</a:t>
            </a:r>
            <a:r>
              <a:rPr lang="ru-RU" sz="2800" dirty="0">
                <a:latin typeface="Monotype Corsiva" panose="03010101010201010101" pitchFamily="66" charset="0"/>
              </a:rPr>
              <a:t> играет</a:t>
            </a:r>
            <a:r>
              <a:rPr lang="ru-RU" sz="2800" dirty="0" smtClean="0">
                <a:latin typeface="Monotype Corsiva" panose="03010101010201010101" pitchFamily="66" charset="0"/>
              </a:rPr>
              <a:t>…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212" y="2014194"/>
            <a:ext cx="4595625" cy="34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967" y="5256828"/>
            <a:ext cx="80116" cy="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0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Савон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</TotalTime>
  <Words>1015</Words>
  <Application>Microsoft Office PowerPoint</Application>
  <PresentationFormat>Широкоэкранный</PresentationFormat>
  <Paragraphs>95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Calibri</vt:lpstr>
      <vt:lpstr>Garamond</vt:lpstr>
      <vt:lpstr>Monotype Corsiva</vt:lpstr>
      <vt:lpstr>Times New Roman</vt:lpstr>
      <vt:lpstr>Савон</vt:lpstr>
      <vt:lpstr>Презентация PowerPoint</vt:lpstr>
      <vt:lpstr>Презентация PowerPoint</vt:lpstr>
      <vt:lpstr>Герои сказки </vt:lpstr>
      <vt:lpstr>Герои сказки</vt:lpstr>
      <vt:lpstr>Герои сказки</vt:lpstr>
      <vt:lpstr>Герои сказки</vt:lpstr>
      <vt:lpstr>Герои сказки</vt:lpstr>
      <vt:lpstr>Герои сказки </vt:lpstr>
      <vt:lpstr>Герои сказки </vt:lpstr>
      <vt:lpstr>Герои сказки </vt:lpstr>
      <vt:lpstr>Фольклорные особенности </vt:lpstr>
      <vt:lpstr>Фольклорные особенности </vt:lpstr>
      <vt:lpstr>Фольклорные особенности </vt:lpstr>
      <vt:lpstr>Фольклорные особенности </vt:lpstr>
      <vt:lpstr>Фольклорные особенности </vt:lpstr>
      <vt:lpstr>«Конёк-Горбунок»  I часть</vt:lpstr>
      <vt:lpstr>Презентация PowerPoint</vt:lpstr>
      <vt:lpstr>Презентация PowerPoint</vt:lpstr>
      <vt:lpstr>Презентация PowerPoint</vt:lpstr>
      <vt:lpstr>«Конёк-Горбунок»  II часть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«Конёк-Горбунок»  III  часть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</cp:revision>
  <dcterms:created xsi:type="dcterms:W3CDTF">2021-02-22T08:34:12Z</dcterms:created>
  <dcterms:modified xsi:type="dcterms:W3CDTF">2021-02-23T07:35:29Z</dcterms:modified>
</cp:coreProperties>
</file>