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7" r:id="rId3"/>
    <p:sldId id="258" r:id="rId4"/>
    <p:sldId id="259" r:id="rId5"/>
    <p:sldId id="262" r:id="rId6"/>
    <p:sldId id="273" r:id="rId7"/>
    <p:sldId id="275" r:id="rId8"/>
    <p:sldId id="277" r:id="rId9"/>
    <p:sldId id="268" r:id="rId10"/>
    <p:sldId id="284" r:id="rId11"/>
    <p:sldId id="278" r:id="rId12"/>
    <p:sldId id="279" r:id="rId13"/>
    <p:sldId id="288" r:id="rId14"/>
    <p:sldId id="291" r:id="rId15"/>
    <p:sldId id="274" r:id="rId16"/>
    <p:sldId id="297" r:id="rId17"/>
    <p:sldId id="298" r:id="rId18"/>
    <p:sldId id="299" r:id="rId19"/>
    <p:sldId id="304" r:id="rId20"/>
    <p:sldId id="305" r:id="rId21"/>
    <p:sldId id="306" r:id="rId22"/>
    <p:sldId id="307" r:id="rId23"/>
    <p:sldId id="310" r:id="rId24"/>
    <p:sldId id="314" r:id="rId25"/>
    <p:sldId id="315" r:id="rId26"/>
    <p:sldId id="316" r:id="rId27"/>
    <p:sldId id="318" r:id="rId28"/>
    <p:sldId id="320" r:id="rId29"/>
    <p:sldId id="322" r:id="rId30"/>
    <p:sldId id="32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pic>
        <p:nvPicPr>
          <p:cNvPr id="4" name="Рисунок 3">
            <a:extLst>
              <a:ext uri="{FF2B5EF4-FFF2-40B4-BE49-F238E27FC236}">
                <a16:creationId xmlns:a16="http://schemas.microsoft.com/office/drawing/2014/main" xmlns="" id="{7C6CA32B-2499-438F-B568-AFFC1EBE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550" y="1629000"/>
            <a:ext cx="6108900" cy="3600000"/>
          </a:xfrm>
          <a:prstGeom prst="rect">
            <a:avLst/>
          </a:prstGeom>
        </p:spPr>
      </p:pic>
    </p:spTree>
    <p:extLst>
      <p:ext uri="{BB962C8B-B14F-4D97-AF65-F5344CB8AC3E}">
        <p14:creationId xmlns:p14="http://schemas.microsoft.com/office/powerpoint/2010/main" val="195459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 картинок">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0" name="Picture Placeholder 10"/>
          <p:cNvSpPr>
            <a:spLocks noGrp="1"/>
          </p:cNvSpPr>
          <p:nvPr>
            <p:ph type="pic" sz="quarter" idx="17"/>
          </p:nvPr>
        </p:nvSpPr>
        <p:spPr>
          <a:xfrm>
            <a:off x="609601"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1" name="Picture Placeholder 10"/>
          <p:cNvSpPr>
            <a:spLocks noGrp="1"/>
          </p:cNvSpPr>
          <p:nvPr>
            <p:ph type="pic" sz="quarter" idx="18"/>
          </p:nvPr>
        </p:nvSpPr>
        <p:spPr>
          <a:xfrm>
            <a:off x="4368198"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2" name="Picture Placeholder 10"/>
          <p:cNvSpPr>
            <a:spLocks noGrp="1"/>
          </p:cNvSpPr>
          <p:nvPr>
            <p:ph type="pic" sz="quarter" idx="19"/>
          </p:nvPr>
        </p:nvSpPr>
        <p:spPr>
          <a:xfrm>
            <a:off x="8130557"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5"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609601"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4367758"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8114274"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xmlns="" id="{8B6081FD-8BEF-4F9D-A583-CF2427473C64}"/>
              </a:ext>
            </a:extLst>
          </p:cNvPr>
          <p:cNvSpPr>
            <a:spLocks noGrp="1"/>
          </p:cNvSpPr>
          <p:nvPr>
            <p:ph type="ftr" sz="quarter" idx="26"/>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7929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фото + 2 колонки">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7"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3"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9" name="Content Placeholder 2"/>
          <p:cNvSpPr>
            <a:spLocks noGrp="1"/>
          </p:cNvSpPr>
          <p:nvPr>
            <p:ph sz="half" idx="1" hasCustomPrompt="1"/>
          </p:nvPr>
        </p:nvSpPr>
        <p:spPr>
          <a:xfrm>
            <a:off x="609600" y="4426297"/>
            <a:ext cx="5384800" cy="169986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lang="ru-RU" sz="2000" dirty="0" smtClean="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800" dirty="0" smtClean="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600" dirty="0" smtClean="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400" dirty="0" smtClean="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1200" dirty="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20" name="Content Placeholder 3"/>
          <p:cNvSpPr>
            <a:spLocks noGrp="1"/>
          </p:cNvSpPr>
          <p:nvPr>
            <p:ph sz="half" idx="2" hasCustomPrompt="1"/>
          </p:nvPr>
        </p:nvSpPr>
        <p:spPr>
          <a:xfrm>
            <a:off x="6197600" y="4426297"/>
            <a:ext cx="5384800" cy="169986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lang="ru-RU" sz="2000" dirty="0" smtClean="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800" dirty="0" smtClean="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600" dirty="0" smtClean="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sz="1400" dirty="0" smtClean="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1200" dirty="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2" name="Нижний колонтитул 1">
            <a:extLst>
              <a:ext uri="{FF2B5EF4-FFF2-40B4-BE49-F238E27FC236}">
                <a16:creationId xmlns:a16="http://schemas.microsoft.com/office/drawing/2014/main" xmlns="" id="{3C7FC180-4598-4BB8-A507-6E58FC222615}"/>
              </a:ext>
            </a:extLst>
          </p:cNvPr>
          <p:cNvSpPr>
            <a:spLocks noGrp="1"/>
          </p:cNvSpPr>
          <p:nvPr>
            <p:ph type="ftr" sz="quarter" idx="2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427021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колонка + 1 фото">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Content Placeholder 2"/>
          <p:cNvSpPr>
            <a:spLocks noGrp="1"/>
          </p:cNvSpPr>
          <p:nvPr>
            <p:ph sz="half" idx="1" hasCustomPrompt="1"/>
          </p:nvPr>
        </p:nvSpPr>
        <p:spPr>
          <a:xfrm>
            <a:off x="609599" y="2346583"/>
            <a:ext cx="6691184" cy="3924043"/>
          </a:xfrm>
        </p:spPr>
        <p:txBody>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lang="ru-RU" dirty="0" smtClean="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dirty="0" smtClean="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dirty="0" smtClean="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ru-RU" dirty="0" smtClean="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dirty="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18" name="Picture Placeholder 10"/>
          <p:cNvSpPr>
            <a:spLocks noGrp="1"/>
          </p:cNvSpPr>
          <p:nvPr>
            <p:ph type="pic" sz="quarter" idx="11"/>
          </p:nvPr>
        </p:nvSpPr>
        <p:spPr>
          <a:xfrm>
            <a:off x="7545918" y="2360173"/>
            <a:ext cx="4048753"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lvl1pPr>
              <a:defRPr lang="en-US"/>
            </a:lvl1pPr>
          </a:lstStyle>
          <a:p>
            <a:r>
              <a:rPr lang="ru-RU"/>
              <a:t>Вставка рисунка</a:t>
            </a:r>
            <a:endParaRPr lang="en-US"/>
          </a:p>
        </p:txBody>
      </p:sp>
      <p:sp>
        <p:nvSpPr>
          <p:cNvPr id="2" name="Нижний колонтитул 1">
            <a:extLst>
              <a:ext uri="{FF2B5EF4-FFF2-40B4-BE49-F238E27FC236}">
                <a16:creationId xmlns:a16="http://schemas.microsoft.com/office/drawing/2014/main" xmlns="" id="{4301478B-169C-4961-8CC3-DA1C00B9ECA5}"/>
              </a:ext>
            </a:extLst>
          </p:cNvPr>
          <p:cNvSpPr>
            <a:spLocks noGrp="1"/>
          </p:cNvSpPr>
          <p:nvPr>
            <p:ph type="ftr" sz="quarter" idx="12"/>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44220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880122E0-6DB1-466D-8784-05370A669A61}"/>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12824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a:xfrm>
            <a:off x="7721600" y="6203667"/>
            <a:ext cx="3454400" cy="384048"/>
          </a:xfrm>
          <a:prstGeom prst="rect">
            <a:avLst/>
          </a:prstGeom>
        </p:spPr>
        <p:txBody>
          <a:bodyPr/>
          <a:lstStyle/>
          <a:p>
            <a:fld id="{5B106E36-FD25-4E2D-B0AA-010F637433A0}" type="datetimeFigureOut">
              <a:rPr lang="ru-RU" smtClean="0"/>
              <a:pPr/>
              <a:t>01.12.2021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1214100" y="6181531"/>
            <a:ext cx="812800" cy="457200"/>
          </a:xfrm>
          <a:prstGeom prst="rect">
            <a:avLst/>
          </a:prstGeo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609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Титульный слайд 2">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sp>
        <p:nvSpPr>
          <p:cNvPr id="6" name="Title 1"/>
          <p:cNvSpPr>
            <a:spLocks noGrp="1"/>
          </p:cNvSpPr>
          <p:nvPr>
            <p:ph type="title" hasCustomPrompt="1"/>
          </p:nvPr>
        </p:nvSpPr>
        <p:spPr>
          <a:xfrm>
            <a:off x="1828800" y="3428463"/>
            <a:ext cx="8534400" cy="1104339"/>
          </a:xfrm>
          <a:ln>
            <a:noFill/>
          </a:ln>
        </p:spPr>
        <p:style>
          <a:lnRef idx="2">
            <a:schemeClr val="dk1">
              <a:shade val="50000"/>
            </a:schemeClr>
          </a:lnRef>
          <a:fillRef idx="1">
            <a:schemeClr val="dk1"/>
          </a:fillRef>
          <a:effectRef idx="0">
            <a:schemeClr val="dk1"/>
          </a:effectRef>
          <a:fontRef idx="minor">
            <a:schemeClr val="lt1"/>
          </a:fontRef>
        </p:style>
        <p:txBody>
          <a:bodyPr anchor="b">
            <a:noAutofit/>
          </a:bodyPr>
          <a:lstStyle>
            <a:lvl1pPr algn="ctr">
              <a:defRPr lang="en-US" dirty="0"/>
            </a:lvl1pPr>
          </a:lstStyle>
          <a:p>
            <a:r>
              <a:rPr lang="ru-RU" dirty="0"/>
              <a:t>Основной вариант титульного слайда</a:t>
            </a:r>
            <a:endParaRPr lang="en-US" dirty="0"/>
          </a:p>
        </p:txBody>
      </p:sp>
      <p:sp>
        <p:nvSpPr>
          <p:cNvPr id="10" name="Text Placeholder 5"/>
          <p:cNvSpPr>
            <a:spLocks noGrp="1"/>
          </p:cNvSpPr>
          <p:nvPr>
            <p:ph type="body" sz="quarter" idx="10" hasCustomPrompt="1"/>
          </p:nvPr>
        </p:nvSpPr>
        <p:spPr>
          <a:xfrm>
            <a:off x="1828800" y="4849607"/>
            <a:ext cx="8534400" cy="769441"/>
          </a:xfrm>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a:buFontTx/>
              <a:buNone/>
              <a:defRPr lang="en-US" sz="1800" dirty="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7" name="Рисунок 6">
            <a:extLst>
              <a:ext uri="{FF2B5EF4-FFF2-40B4-BE49-F238E27FC236}">
                <a16:creationId xmlns:a16="http://schemas.microsoft.com/office/drawing/2014/main" xmlns="" id="{927E05E0-185C-407E-BC9C-6299F49E3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550" y="0"/>
            <a:ext cx="6108900" cy="3600000"/>
          </a:xfrm>
          <a:prstGeom prst="rect">
            <a:avLst/>
          </a:prstGeom>
        </p:spPr>
      </p:pic>
    </p:spTree>
    <p:extLst>
      <p:ext uri="{BB962C8B-B14F-4D97-AF65-F5344CB8AC3E}">
        <p14:creationId xmlns:p14="http://schemas.microsoft.com/office/powerpoint/2010/main" val="289710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9591" y="1329895"/>
            <a:ext cx="7953917" cy="1985292"/>
          </a:xfrm>
        </p:spPr>
        <p:txBody>
          <a:bodyPr anchor="b">
            <a:normAutofit/>
          </a:bodyPr>
          <a:lstStyle>
            <a:lvl1pPr>
              <a:defRPr lang="en-US" dirty="0"/>
            </a:lvl1pPr>
          </a:lstStyle>
          <a:p>
            <a:r>
              <a:rPr lang="ru-RU" dirty="0"/>
              <a:t>Второй вариант титульного слайда </a:t>
            </a:r>
            <a:endParaRPr lang="en-US" dirty="0"/>
          </a:p>
        </p:txBody>
      </p:sp>
      <p:sp>
        <p:nvSpPr>
          <p:cNvPr id="6" name="Text Placeholder 5"/>
          <p:cNvSpPr>
            <a:spLocks noGrp="1"/>
          </p:cNvSpPr>
          <p:nvPr>
            <p:ph type="body" sz="quarter" idx="10" hasCustomPrompt="1"/>
          </p:nvPr>
        </p:nvSpPr>
        <p:spPr>
          <a:xfrm>
            <a:off x="1020929" y="3429000"/>
            <a:ext cx="7954433" cy="2203450"/>
          </a:xfrm>
        </p:spPr>
        <p:txBody>
          <a:bodyPr>
            <a:normAutofit/>
          </a:bodyPr>
          <a:lstStyle>
            <a:lvl1pPr marL="0" indent="0" algn="l">
              <a:buFontTx/>
              <a:buNone/>
              <a:defRPr lang="en-US" dirty="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5" name="Рисунок 4">
            <a:extLst>
              <a:ext uri="{FF2B5EF4-FFF2-40B4-BE49-F238E27FC236}">
                <a16:creationId xmlns:a16="http://schemas.microsoft.com/office/drawing/2014/main" xmlns="" id="{EE3A9EDA-9A7F-4B84-AC2A-94D13760426E}"/>
              </a:ext>
            </a:extLst>
          </p:cNvPr>
          <p:cNvPicPr>
            <a:picLocks noChangeAspect="1"/>
          </p:cNvPicPr>
          <p:nvPr/>
        </p:nvPicPr>
        <p:blipFill>
          <a:blip r:embed="rId2"/>
          <a:stretch>
            <a:fillRect/>
          </a:stretch>
        </p:blipFill>
        <p:spPr>
          <a:xfrm>
            <a:off x="9186921" y="1621969"/>
            <a:ext cx="3005079" cy="5236031"/>
          </a:xfrm>
          <a:prstGeom prst="rect">
            <a:avLst/>
          </a:prstGeom>
        </p:spPr>
      </p:pic>
      <p:pic>
        <p:nvPicPr>
          <p:cNvPr id="7" name="Рисунок 6">
            <a:extLst>
              <a:ext uri="{FF2B5EF4-FFF2-40B4-BE49-F238E27FC236}">
                <a16:creationId xmlns:a16="http://schemas.microsoft.com/office/drawing/2014/main" xmlns="" id="{5CDE9940-50C8-4ADD-95BB-EE97E03E5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56721" cy="1329895"/>
          </a:xfrm>
          <a:prstGeom prst="rect">
            <a:avLst/>
          </a:prstGeom>
        </p:spPr>
      </p:pic>
    </p:spTree>
    <p:extLst>
      <p:ext uri="{BB962C8B-B14F-4D97-AF65-F5344CB8AC3E}">
        <p14:creationId xmlns:p14="http://schemas.microsoft.com/office/powerpoint/2010/main" val="41454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итульный слайд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791396"/>
            <a:ext cx="12192000" cy="6066604"/>
          </a:xfrm>
        </p:spPr>
        <p:txBody>
          <a:bodyPr anchor="ctr"/>
          <a:lstStyle>
            <a:lvl1pPr algn="ctr">
              <a:defRPr lang="en-US" dirty="0"/>
            </a:lvl1pPr>
          </a:lstStyle>
          <a:p>
            <a:r>
              <a:rPr lang="ru-RU" dirty="0"/>
              <a:t>Добавьте свой готовый фон</a:t>
            </a:r>
            <a:endParaRPr lang="en-US" dirty="0"/>
          </a:p>
        </p:txBody>
      </p:sp>
      <p:sp>
        <p:nvSpPr>
          <p:cNvPr id="2" name="Title 1"/>
          <p:cNvSpPr>
            <a:spLocks noGrp="1"/>
          </p:cNvSpPr>
          <p:nvPr>
            <p:ph type="title" hasCustomPrompt="1"/>
          </p:nvPr>
        </p:nvSpPr>
        <p:spPr>
          <a:xfrm>
            <a:off x="990853" y="1236510"/>
            <a:ext cx="3617659" cy="2192491"/>
          </a:xfrm>
        </p:spPr>
        <p:txBody>
          <a:bodyPr anchor="t" anchorCtr="0">
            <a:normAutofit/>
          </a:bodyPr>
          <a:lstStyle>
            <a:lvl1pPr>
              <a:defRPr lang="en-US" dirty="0"/>
            </a:lvl1pPr>
          </a:lstStyle>
          <a:p>
            <a:r>
              <a:rPr lang="ru-RU" dirty="0"/>
              <a:t>Третий вариант титульного слайда</a:t>
            </a:r>
            <a:endParaRPr lang="en-US" dirty="0"/>
          </a:p>
        </p:txBody>
      </p:sp>
      <p:sp>
        <p:nvSpPr>
          <p:cNvPr id="6" name="Rectangle 4">
            <a:extLst>
              <a:ext uri="{FF2B5EF4-FFF2-40B4-BE49-F238E27FC236}">
                <a16:creationId xmlns:a16="http://schemas.microsoft.com/office/drawing/2014/main" xmlns="" id="{EBEC25B7-C3B9-437E-A4F9-DF0A8A8B6DB9}"/>
              </a:ext>
            </a:extLst>
          </p:cNvPr>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10" name="Текст 9">
            <a:extLst>
              <a:ext uri="{FF2B5EF4-FFF2-40B4-BE49-F238E27FC236}">
                <a16:creationId xmlns:a16="http://schemas.microsoft.com/office/drawing/2014/main" xmlns="" id="{183B911A-2292-447A-BAB1-5860E09C0124}"/>
              </a:ext>
            </a:extLst>
          </p:cNvPr>
          <p:cNvSpPr>
            <a:spLocks noGrp="1"/>
          </p:cNvSpPr>
          <p:nvPr>
            <p:ph type="body" sz="quarter" idx="11" hasCustomPrompt="1"/>
          </p:nvPr>
        </p:nvSpPr>
        <p:spPr>
          <a:xfrm>
            <a:off x="5983288" y="614363"/>
            <a:ext cx="6208712" cy="360362"/>
          </a:xfr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0" indent="0" algn="r">
              <a:buNone/>
              <a:defRPr sz="1600"/>
            </a:lvl1pPr>
            <a:lvl5pPr marL="1828800" indent="0">
              <a:buNone/>
              <a:defRPr/>
            </a:lvl5pPr>
          </a:lstStyle>
          <a:p>
            <a:r>
              <a:rPr lang="ru-RU" dirty="0"/>
              <a:t>Имя и контактные данные автора</a:t>
            </a:r>
          </a:p>
        </p:txBody>
      </p:sp>
      <p:pic>
        <p:nvPicPr>
          <p:cNvPr id="8" name="Рисунок 7">
            <a:extLst>
              <a:ext uri="{FF2B5EF4-FFF2-40B4-BE49-F238E27FC236}">
                <a16:creationId xmlns:a16="http://schemas.microsoft.com/office/drawing/2014/main" xmlns="" id="{7F345E18-D99B-4DA0-B73A-13C75DE9FF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302"/>
            <a:ext cx="1588314" cy="936000"/>
          </a:xfrm>
          <a:prstGeom prst="rect">
            <a:avLst/>
          </a:prstGeom>
        </p:spPr>
      </p:pic>
    </p:spTree>
    <p:extLst>
      <p:ext uri="{BB962C8B-B14F-4D97-AF65-F5344CB8AC3E}">
        <p14:creationId xmlns:p14="http://schemas.microsoft.com/office/powerpoint/2010/main" val="46150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Финал">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09600" y="2680372"/>
            <a:ext cx="10972800" cy="827311"/>
          </a:xfrm>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ctr">
              <a:defRPr lang="en-US" dirty="0"/>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609600" y="3716939"/>
            <a:ext cx="10972800" cy="792162"/>
          </a:xfrm>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lgn="ctr">
              <a:buFontTx/>
              <a:buNone/>
              <a:defRPr lang="en-US" dirty="0"/>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dirty="0"/>
              <a:t>Имя и контактные данные автора</a:t>
            </a:r>
            <a:endParaRPr lang="en-US" dirty="0"/>
          </a:p>
        </p:txBody>
      </p:sp>
      <p:pic>
        <p:nvPicPr>
          <p:cNvPr id="6" name="Рисунок 5">
            <a:extLst>
              <a:ext uri="{FF2B5EF4-FFF2-40B4-BE49-F238E27FC236}">
                <a16:creationId xmlns:a16="http://schemas.microsoft.com/office/drawing/2014/main" xmlns="" id="{81999F50-E2C2-40FA-A165-950584734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1816" y="0"/>
            <a:ext cx="4548368" cy="2680372"/>
          </a:xfrm>
          <a:prstGeom prst="rect">
            <a:avLst/>
          </a:prstGeom>
        </p:spPr>
      </p:pic>
    </p:spTree>
    <p:extLst>
      <p:ext uri="{BB962C8B-B14F-4D97-AF65-F5344CB8AC3E}">
        <p14:creationId xmlns:p14="http://schemas.microsoft.com/office/powerpoint/2010/main" val="11477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lvl1pPr>
            <a:lvl3pPr>
              <a:defRPr lang="ru-RU" sz="2000" dirty="0"/>
            </a:lvl3pPr>
            <a:lvl4pPr>
              <a:defRPr lang="ru-RU" sz="1800" dirty="0"/>
            </a:lvl4pPr>
            <a:lvl5pPr>
              <a:defRPr lang="ru-RU" sz="1600" dirty="0"/>
            </a:lvl5pPr>
            <a:lvl6pPr>
              <a:defRPr lang="en-US" sz="1400" dirty="0"/>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3" name="Рисунок 2">
            <a:extLst>
              <a:ext uri="{FF2B5EF4-FFF2-40B4-BE49-F238E27FC236}">
                <a16:creationId xmlns:a16="http://schemas.microsoft.com/office/drawing/2014/main" xmlns="" id="{A036890F-EE2F-4D90-9923-5FF680BE392D}"/>
              </a:ext>
            </a:extLst>
          </p:cNvPr>
          <p:cNvPicPr>
            <a:picLocks noChangeAspect="1"/>
          </p:cNvPicPr>
          <p:nvPr/>
        </p:nvPicPr>
        <p:blipFill rotWithShape="1">
          <a:blip r:embed="rId2">
            <a:extLst>
              <a:ext uri="{28A0092B-C50C-407E-A947-70E740481C1C}">
                <a14:useLocalDpi xmlns:a14="http://schemas.microsoft.com/office/drawing/2010/main" val="0"/>
              </a:ext>
            </a:extLst>
          </a:blip>
          <a:srcRect l="9682" t="17541" r="75247" b="22118"/>
          <a:stretch/>
        </p:blipFill>
        <p:spPr>
          <a:xfrm>
            <a:off x="10284823" y="1995908"/>
            <a:ext cx="1907177" cy="4500000"/>
          </a:xfrm>
          <a:prstGeom prst="rect">
            <a:avLst/>
          </a:prstGeom>
        </p:spPr>
      </p:pic>
    </p:spTree>
    <p:extLst>
      <p:ext uri="{BB962C8B-B14F-4D97-AF65-F5344CB8AC3E}">
        <p14:creationId xmlns:p14="http://schemas.microsoft.com/office/powerpoint/2010/main" val="257610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Одна колонка">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346583"/>
            <a:ext cx="10972800" cy="3779581"/>
          </a:xfrm>
        </p:spPr>
        <p:txBody>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2" name="Нижний колонтитул 1">
            <a:extLst>
              <a:ext uri="{FF2B5EF4-FFF2-40B4-BE49-F238E27FC236}">
                <a16:creationId xmlns:a16="http://schemas.microsoft.com/office/drawing/2014/main" xmlns="" id="{27FF9E19-4F63-434C-A72B-1678B9848139}"/>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40933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е колонки">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346583"/>
            <a:ext cx="5384800" cy="3779581"/>
          </a:xfrm>
        </p:spPr>
        <p:txBody>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4" name="Content Placeholder 3"/>
          <p:cNvSpPr>
            <a:spLocks noGrp="1"/>
          </p:cNvSpPr>
          <p:nvPr>
            <p:ph sz="half" idx="2" hasCustomPrompt="1"/>
          </p:nvPr>
        </p:nvSpPr>
        <p:spPr>
          <a:xfrm>
            <a:off x="6197600" y="2346583"/>
            <a:ext cx="5384800" cy="3779581"/>
          </a:xfrm>
        </p:spPr>
        <p:txBody>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2" name="Нижний колонтитул 1">
            <a:extLst>
              <a:ext uri="{FF2B5EF4-FFF2-40B4-BE49-F238E27FC236}">
                <a16:creationId xmlns:a16="http://schemas.microsoft.com/office/drawing/2014/main" xmlns="" id="{5977A830-3C0C-425D-9789-28287FA6530D}"/>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56367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Колонка + 2 фото">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609599" y="2346583"/>
            <a:ext cx="6691184" cy="3924043"/>
          </a:xfrm>
        </p:spPr>
        <p:txBody>
          <a:bodyPr/>
          <a:lstStyle>
            <a:lvl1pPr marL="342900" marR="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100000"/>
              <a:buFont typeface="Wingdings" panose="05000000000000000000" pitchFamily="2" charset="2"/>
              <a:buChar char="§"/>
              <a:tabLst/>
              <a:defRPr/>
            </a:pPr>
            <a:r>
              <a:rPr kumimoji="0" lang="ru-RU" sz="2400" b="0" i="0" u="none" strike="noStrike" kern="1200" cap="none" spc="0" normalizeH="0" baseline="0" noProof="0" dirty="0">
                <a:ln>
                  <a:noFill/>
                </a:ln>
                <a:solidFill>
                  <a:srgbClr val="00629B"/>
                </a:solidFill>
                <a:effectLst/>
                <a:uLnTx/>
                <a:uFillTx/>
                <a:latin typeface="+mn-lt"/>
                <a:ea typeface="+mn-ea"/>
                <a:cs typeface="+mn-cs"/>
              </a:rPr>
              <a:t>Первый уровень</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2000" b="0" i="0" u="none" strike="noStrike" kern="1200" cap="none" spc="0" normalizeH="0" baseline="0" noProof="0" dirty="0">
                <a:ln>
                  <a:noFill/>
                </a:ln>
                <a:solidFill>
                  <a:srgbClr val="00629B"/>
                </a:solidFill>
                <a:effectLst/>
                <a:uLnTx/>
                <a:uFillTx/>
                <a:latin typeface="+mn-lt"/>
                <a:ea typeface="+mn-ea"/>
                <a:cs typeface="+mn-cs"/>
              </a:rPr>
              <a:t>Второй уровень</a:t>
            </a:r>
          </a:p>
          <a:p>
            <a:pPr marL="1143000" marR="0" lvl="2"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800" b="0" i="0" u="none" strike="noStrike" kern="1200" cap="none" spc="0" normalizeH="0" baseline="0" noProof="0" dirty="0">
                <a:ln>
                  <a:noFill/>
                </a:ln>
                <a:solidFill>
                  <a:srgbClr val="00629B"/>
                </a:solidFill>
                <a:effectLst/>
                <a:uLnTx/>
                <a:uFillTx/>
                <a:latin typeface="+mn-lt"/>
                <a:ea typeface="+mn-ea"/>
                <a:cs typeface="+mn-cs"/>
              </a:rPr>
              <a:t>Третий уровень</a:t>
            </a:r>
          </a:p>
          <a:p>
            <a:pPr marL="1600200" marR="0" lvl="3"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srgbClr val="00629B"/>
                </a:solidFill>
                <a:effectLst/>
                <a:uLnTx/>
                <a:uFillTx/>
                <a:latin typeface="+mn-lt"/>
                <a:ea typeface="+mn-ea"/>
                <a:cs typeface="+mn-cs"/>
              </a:rPr>
              <a:t>Четвертый уровень</a:t>
            </a:r>
          </a:p>
          <a:p>
            <a:pPr marL="2057400" marR="0" lvl="4" indent="-2286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1400" b="0" i="0" u="none" strike="noStrike" kern="1200" cap="none" spc="0" normalizeH="0" baseline="0" noProof="0" dirty="0">
                <a:ln>
                  <a:noFill/>
                </a:ln>
                <a:solidFill>
                  <a:srgbClr val="00629B"/>
                </a:solidFill>
                <a:effectLst/>
                <a:uLnTx/>
                <a:uFillTx/>
                <a:latin typeface="+mn-lt"/>
                <a:ea typeface="+mn-ea"/>
                <a:cs typeface="+mn-cs"/>
              </a:rPr>
              <a:t>Пятый уровень</a:t>
            </a:r>
            <a:endParaRPr kumimoji="0" lang="en-US" sz="1400" b="0" i="0" u="none" strike="noStrike" kern="1200" cap="none" spc="0" normalizeH="0" baseline="0" noProof="0" dirty="0">
              <a:ln>
                <a:noFill/>
              </a:ln>
              <a:solidFill>
                <a:srgbClr val="00629B"/>
              </a:solidFill>
              <a:effectLst/>
              <a:uLnTx/>
              <a:uFillTx/>
              <a:latin typeface="+mn-lt"/>
              <a:ea typeface="+mn-ea"/>
              <a:cs typeface="+mn-cs"/>
            </a:endParaRPr>
          </a:p>
        </p:txBody>
      </p:sp>
      <p:sp>
        <p:nvSpPr>
          <p:cNvPr id="11" name="Picture Placeholder 10"/>
          <p:cNvSpPr>
            <a:spLocks noGrp="1"/>
          </p:cNvSpPr>
          <p:nvPr>
            <p:ph type="pic" sz="quarter" idx="10"/>
          </p:nvPr>
        </p:nvSpPr>
        <p:spPr>
          <a:xfrm>
            <a:off x="7545917" y="234632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dirty="0"/>
          </a:p>
        </p:txBody>
      </p:sp>
      <p:sp>
        <p:nvSpPr>
          <p:cNvPr id="20" name="Picture Placeholder 10"/>
          <p:cNvSpPr>
            <a:spLocks noGrp="1"/>
          </p:cNvSpPr>
          <p:nvPr>
            <p:ph type="pic" sz="quarter" idx="11"/>
          </p:nvPr>
        </p:nvSpPr>
        <p:spPr>
          <a:xfrm>
            <a:off x="7545917" y="438467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a:p>
        </p:txBody>
      </p:sp>
      <p:sp>
        <p:nvSpPr>
          <p:cNvPr id="2" name="Title 1"/>
          <p:cNvSpPr>
            <a:spLocks noGrp="1"/>
          </p:cNvSpPr>
          <p:nvPr>
            <p:ph type="title" hasCustomPrompt="1"/>
          </p:nvPr>
        </p:nvSpPr>
        <p:spPr>
          <a:xfrm>
            <a:off x="609600" y="1236664"/>
            <a:ext cx="10972800" cy="827087"/>
          </a:xfrm>
        </p:spPr>
        <p:txBody>
          <a:bodyPr/>
          <a:lstStyle/>
          <a:p>
            <a:r>
              <a:rPr lang="ru-RU" dirty="0"/>
              <a:t>Заголовок</a:t>
            </a:r>
            <a:endParaRPr lang="en-US" dirty="0"/>
          </a:p>
        </p:txBody>
      </p:sp>
      <p:sp>
        <p:nvSpPr>
          <p:cNvPr id="3" name="Нижний колонтитул 2">
            <a:extLst>
              <a:ext uri="{FF2B5EF4-FFF2-40B4-BE49-F238E27FC236}">
                <a16:creationId xmlns:a16="http://schemas.microsoft.com/office/drawing/2014/main" xmlns="" id="{66642808-6014-4E9D-A689-5F3962E4EE0C}"/>
              </a:ext>
            </a:extLst>
          </p:cNvPr>
          <p:cNvSpPr>
            <a:spLocks noGrp="1"/>
          </p:cNvSpPr>
          <p:nvPr>
            <p:ph type="ftr" sz="quarter" idx="12"/>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7885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a:ln>
            <a:noFill/>
          </a:ln>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Footer Placeholder 3"/>
          <p:cNvSpPr>
            <a:spLocks noGrp="1"/>
          </p:cNvSpPr>
          <p:nvPr>
            <p:ph type="ftr" sz="quarter" idx="3"/>
          </p:nvPr>
        </p:nvSpPr>
        <p:spPr>
          <a:xfrm>
            <a:off x="5374357" y="439284"/>
            <a:ext cx="6208043" cy="365125"/>
          </a:xfrm>
          <a:prstGeom prst="rect">
            <a:avLst/>
          </a:prstGeom>
        </p:spPr>
        <p:txBody>
          <a:bodyPr vert="horz" lIns="91440" tIns="45720" rIns="91440" bIns="45720" rtlCol="0" anchor="ctr"/>
          <a:lstStyle>
            <a:lvl1pPr algn="r">
              <a:defRPr lang="ru-RU" smtClean="0">
                <a:solidFill>
                  <a:schemeClr val="accent3"/>
                </a:solidFill>
              </a:defRPr>
            </a:lvl1pPr>
          </a:lstStyle>
          <a:p>
            <a:endParaRPr lang="ru-RU"/>
          </a:p>
        </p:txBody>
      </p:sp>
    </p:spTree>
    <p:extLst>
      <p:ext uri="{BB962C8B-B14F-4D97-AF65-F5344CB8AC3E}">
        <p14:creationId xmlns:p14="http://schemas.microsoft.com/office/powerpoint/2010/main" val="322808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2"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0" name="Footer Placeholder 3">
            <a:extLst>
              <a:ext uri="{FF2B5EF4-FFF2-40B4-BE49-F238E27FC236}">
                <a16:creationId xmlns:a16="http://schemas.microsoft.com/office/drawing/2014/main" xmlns="" id="{C66355F7-4A85-495B-983E-B57FC436A0B2}"/>
              </a:ext>
            </a:extLst>
          </p:cNvPr>
          <p:cNvSpPr>
            <a:spLocks noGrp="1"/>
          </p:cNvSpPr>
          <p:nvPr>
            <p:ph type="ftr" sz="quarter" idx="3"/>
          </p:nvPr>
        </p:nvSpPr>
        <p:spPr>
          <a:xfrm>
            <a:off x="5983957" y="614279"/>
            <a:ext cx="6208043" cy="360000"/>
          </a:xfrm>
          <a:prstGeom prst="rect">
            <a:avLst/>
          </a:prstGeom>
          <a:solidFill>
            <a:schemeClr val="accent2"/>
          </a:solidFill>
        </p:spPr>
        <p:txBody>
          <a:bodyPr vert="horz" lIns="91440" tIns="45720" rIns="91440" bIns="45720" rtlCol="0" anchor="ctr"/>
          <a:lstStyle>
            <a:lvl1pPr algn="r">
              <a:defRPr lang="ru-RU" dirty="0" smtClean="0">
                <a:solidFill>
                  <a:schemeClr val="bg1"/>
                </a:solidFill>
              </a:defRPr>
            </a:lvl1pPr>
          </a:lstStyle>
          <a:p>
            <a:r>
              <a:rPr lang="ru-RU" dirty="0"/>
              <a:t>Название раздела</a:t>
            </a:r>
          </a:p>
        </p:txBody>
      </p:sp>
      <p:pic>
        <p:nvPicPr>
          <p:cNvPr id="7" name="Рисунок 6">
            <a:extLst>
              <a:ext uri="{FF2B5EF4-FFF2-40B4-BE49-F238E27FC236}">
                <a16:creationId xmlns:a16="http://schemas.microsoft.com/office/drawing/2014/main" xmlns="" id="{96897E2B-A4DB-47EA-8AD9-E3902EF87B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72302"/>
            <a:ext cx="1588314" cy="936000"/>
          </a:xfrm>
          <a:prstGeom prst="rect">
            <a:avLst/>
          </a:prstGeom>
        </p:spPr>
      </p:pic>
    </p:spTree>
    <p:extLst>
      <p:ext uri="{BB962C8B-B14F-4D97-AF65-F5344CB8AC3E}">
        <p14:creationId xmlns:p14="http://schemas.microsoft.com/office/powerpoint/2010/main" val="34250672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7" r:id="rId9"/>
  </p:sldLayoutIdLst>
  <p:hf sldNum="0" hdr="0" dt="0"/>
  <p:txStyles>
    <p:titleStyle>
      <a:lvl1pPr algn="l" defTabSz="457200" rtl="0" eaLnBrk="1" latinLnBrk="0" hangingPunct="1">
        <a:spcBef>
          <a:spcPct val="0"/>
        </a:spcBef>
        <a:buNone/>
        <a:defRPr lang="en-US" sz="32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a16="http://schemas.microsoft.com/office/drawing/2014/main" xmlns="" id="{507DD099-C8A4-40E7-B6C9-96179AA61B57}"/>
              </a:ext>
            </a:extLst>
          </p:cNvPr>
          <p:cNvSpPr>
            <a:spLocks noGrp="1"/>
          </p:cNvSpPr>
          <p:nvPr>
            <p:ph type="subTitle" idx="1"/>
          </p:nvPr>
        </p:nvSpPr>
        <p:spPr/>
        <p:txBody>
          <a:bodyPr/>
          <a:lstStyle/>
          <a:p>
            <a:r>
              <a:rPr lang="ru-RU" dirty="0" err="1" smtClean="0"/>
              <a:t>Лянтор</a:t>
            </a:r>
            <a:r>
              <a:rPr lang="ru-RU" smtClean="0"/>
              <a:t>, 2021</a:t>
            </a:r>
            <a:endParaRPr lang="ru-RU" dirty="0"/>
          </a:p>
        </p:txBody>
      </p:sp>
      <p:sp>
        <p:nvSpPr>
          <p:cNvPr id="3" name="Заголовок 2">
            <a:extLst>
              <a:ext uri="{FF2B5EF4-FFF2-40B4-BE49-F238E27FC236}">
                <a16:creationId xmlns:a16="http://schemas.microsoft.com/office/drawing/2014/main" xmlns="" id="{8930A6DD-F6EF-4394-8A73-31BF76F5219B}"/>
              </a:ext>
            </a:extLst>
          </p:cNvPr>
          <p:cNvSpPr>
            <a:spLocks noGrp="1"/>
          </p:cNvSpPr>
          <p:nvPr>
            <p:ph type="title"/>
          </p:nvPr>
        </p:nvSpPr>
        <p:spPr>
          <a:xfrm>
            <a:off x="1828800" y="2661921"/>
            <a:ext cx="8534400" cy="1564640"/>
          </a:xfrm>
        </p:spPr>
        <p:txBody>
          <a:bodyPr/>
          <a:lstStyle/>
          <a:p>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sz="3200" smtClean="0">
                <a:latin typeface="Times New Roman" panose="02020603050405020304" pitchFamily="18" charset="0"/>
                <a:cs typeface="Times New Roman" panose="02020603050405020304" pitchFamily="18" charset="0"/>
              </a:rPr>
              <a:t/>
            </a:r>
            <a:br>
              <a:rPr sz="3200" smtClean="0">
                <a:latin typeface="Times New Roman" panose="02020603050405020304" pitchFamily="18" charset="0"/>
                <a:cs typeface="Times New Roman" panose="02020603050405020304" pitchFamily="18" charset="0"/>
              </a:rPr>
            </a:br>
            <a:r>
              <a:rPr sz="3200" smtClean="0">
                <a:latin typeface="Times New Roman" panose="02020603050405020304" pitchFamily="18" charset="0"/>
                <a:cs typeface="Times New Roman" panose="02020603050405020304" pitchFamily="18" charset="0"/>
              </a:rPr>
              <a:t/>
            </a:r>
            <a:br>
              <a:rPr sz="320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Индивидуальный проект</a:t>
            </a:r>
            <a:r>
              <a:rPr sz="3200" smtClean="0">
                <a:latin typeface="Times New Roman" panose="02020603050405020304" pitchFamily="18" charset="0"/>
                <a:cs typeface="Times New Roman" panose="02020603050405020304" pitchFamily="18" charset="0"/>
              </a:rPr>
              <a:t/>
            </a:r>
            <a:br>
              <a:rPr sz="320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«Современные методы обеззараживания воды»</a:t>
            </a:r>
            <a:endParaRPr lang="ru-RU" sz="4000" dirty="0"/>
          </a:p>
        </p:txBody>
      </p:sp>
      <p:sp>
        <p:nvSpPr>
          <p:cNvPr id="5" name="TextBox 4"/>
          <p:cNvSpPr txBox="1"/>
          <p:nvPr/>
        </p:nvSpPr>
        <p:spPr>
          <a:xfrm>
            <a:off x="6217920" y="4085410"/>
            <a:ext cx="5225142" cy="923330"/>
          </a:xfrm>
          <a:prstGeom prst="rect">
            <a:avLst/>
          </a:prstGeom>
          <a:noFill/>
        </p:spPr>
        <p:txBody>
          <a:bodyPr wrap="square" rtlCol="0">
            <a:spAutoFit/>
          </a:bodyPr>
          <a:lstStyle/>
          <a:p>
            <a:pPr algn="r"/>
            <a:r>
              <a:rPr lang="ru-RU" dirty="0">
                <a:solidFill>
                  <a:schemeClr val="bg1"/>
                </a:solidFill>
              </a:rPr>
              <a:t>Автор</a:t>
            </a:r>
            <a:r>
              <a:rPr lang="ru-RU" dirty="0" smtClean="0">
                <a:solidFill>
                  <a:schemeClr val="bg1"/>
                </a:solidFill>
              </a:rPr>
              <a:t>: Гусейнова </a:t>
            </a:r>
            <a:r>
              <a:rPr lang="ru-RU" smtClean="0">
                <a:solidFill>
                  <a:schemeClr val="bg1"/>
                </a:solidFill>
              </a:rPr>
              <a:t>Аймина    </a:t>
            </a:r>
            <a:endParaRPr lang="ru-RU" dirty="0">
              <a:solidFill>
                <a:schemeClr val="bg1"/>
              </a:solidFill>
            </a:endParaRPr>
          </a:p>
          <a:p>
            <a:pPr algn="r"/>
            <a:r>
              <a:rPr lang="ru-RU" dirty="0" smtClean="0">
                <a:solidFill>
                  <a:schemeClr val="bg1"/>
                </a:solidFill>
              </a:rPr>
              <a:t>Студент </a:t>
            </a:r>
            <a:r>
              <a:rPr lang="ru-RU" dirty="0" smtClean="0">
                <a:solidFill>
                  <a:schemeClr val="bg1"/>
                </a:solidFill>
              </a:rPr>
              <a:t>гр.6АП01 </a:t>
            </a:r>
            <a:r>
              <a:rPr lang="ru-RU" dirty="0" smtClean="0">
                <a:solidFill>
                  <a:schemeClr val="bg1"/>
                </a:solidFill>
              </a:rPr>
              <a:t>ЛНТ </a:t>
            </a:r>
            <a:r>
              <a:rPr lang="ru-RU" dirty="0">
                <a:solidFill>
                  <a:schemeClr val="bg1"/>
                </a:solidFill>
              </a:rPr>
              <a:t>(филиал) </a:t>
            </a:r>
            <a:endParaRPr lang="ru-RU" dirty="0" smtClean="0">
              <a:solidFill>
                <a:schemeClr val="bg1"/>
              </a:solidFill>
            </a:endParaRPr>
          </a:p>
          <a:p>
            <a:pPr algn="r"/>
            <a:r>
              <a:rPr lang="ru-RU" dirty="0" smtClean="0">
                <a:solidFill>
                  <a:schemeClr val="bg1"/>
                </a:solidFill>
              </a:rPr>
              <a:t>ФГБОУ </a:t>
            </a:r>
            <a:r>
              <a:rPr lang="ru-RU" dirty="0">
                <a:solidFill>
                  <a:schemeClr val="bg1"/>
                </a:solidFill>
              </a:rPr>
              <a:t>ВО «ЮГУ</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335883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p:txBody>
          <a:bodyPr/>
          <a:lstStyle/>
          <a:p>
            <a:r>
              <a:rPr altLang="ru-RU" sz="2800" smtClean="0">
                <a:latin typeface="Times New Roman" pitchFamily="18" charset="0"/>
                <a:cs typeface="Times New Roman" pitchFamily="18" charset="0"/>
              </a:rPr>
              <a:t>Методы очистки сточных вод можно разделить на </a:t>
            </a:r>
            <a:r>
              <a:rPr altLang="ru-RU" sz="2800" i="1" smtClean="0">
                <a:latin typeface="Times New Roman" pitchFamily="18" charset="0"/>
                <a:cs typeface="Times New Roman" pitchFamily="18" charset="0"/>
              </a:rPr>
              <a:t>механические,  химические, физико-химические и биологические</a:t>
            </a:r>
            <a:r>
              <a:rPr altLang="ru-RU" sz="2800" smtClean="0">
                <a:latin typeface="Times New Roman" pitchFamily="18" charset="0"/>
                <a:cs typeface="Times New Roman" pitchFamily="18" charset="0"/>
              </a:rPr>
              <a:t>, когда же они применяются вместе, то метод очистки и обезвреживания сточных вод называется </a:t>
            </a:r>
            <a:r>
              <a:rPr altLang="ru-RU" sz="2800" i="1" smtClean="0">
                <a:latin typeface="Times New Roman" pitchFamily="18" charset="0"/>
                <a:cs typeface="Times New Roman" pitchFamily="18" charset="0"/>
              </a:rPr>
              <a:t>комбинированным</a:t>
            </a:r>
            <a:r>
              <a:rPr altLang="ru-RU" sz="2800" smtClean="0">
                <a:latin typeface="Times New Roman" pitchFamily="18" charset="0"/>
                <a:cs typeface="Times New Roman" pitchFamily="18" charset="0"/>
              </a:rPr>
              <a:t>. </a:t>
            </a:r>
          </a:p>
          <a:p>
            <a:r>
              <a:rPr altLang="ru-RU" sz="2800" smtClean="0">
                <a:latin typeface="Times New Roman" pitchFamily="18" charset="0"/>
                <a:cs typeface="Times New Roman" pitchFamily="18" charset="0"/>
              </a:rPr>
              <a:t>Применение того или иного метода в каждом</a:t>
            </a:r>
            <a:br>
              <a:rPr altLang="ru-RU" sz="2800" smtClean="0">
                <a:latin typeface="Times New Roman" pitchFamily="18" charset="0"/>
                <a:cs typeface="Times New Roman" pitchFamily="18" charset="0"/>
              </a:rPr>
            </a:br>
            <a:r>
              <a:rPr altLang="ru-RU" sz="2800" smtClean="0">
                <a:latin typeface="Times New Roman" pitchFamily="18" charset="0"/>
                <a:cs typeface="Times New Roman" pitchFamily="18" charset="0"/>
              </a:rPr>
              <a:t>конкретном случае определяется характером загрязнения и степенью вредности примесей. </a:t>
            </a:r>
          </a:p>
          <a:p>
            <a:endParaRPr lang="ru-RU" dirty="0"/>
          </a:p>
        </p:txBody>
      </p:sp>
      <p:sp>
        <p:nvSpPr>
          <p:cNvPr id="3" name="Заголовок 2"/>
          <p:cNvSpPr>
            <a:spLocks noGrp="1"/>
          </p:cNvSpPr>
          <p:nvPr>
            <p:ph type="title"/>
          </p:nvPr>
        </p:nvSpPr>
        <p:spPr/>
        <p:txBody>
          <a:bodyPr/>
          <a:lstStyle/>
          <a:p>
            <a:pPr algn="ctr"/>
            <a:r>
              <a:rPr lang="ru-RU" dirty="0" smtClean="0"/>
              <a:t>Методы очистки сточных вод</a:t>
            </a:r>
            <a:endParaRPr lang="ru-RU" dirty="0"/>
          </a:p>
        </p:txBody>
      </p:sp>
      <p:sp>
        <p:nvSpPr>
          <p:cNvPr id="4" name="Нижний колонтитул 3"/>
          <p:cNvSpPr>
            <a:spLocks noGrp="1"/>
          </p:cNvSpPr>
          <p:nvPr>
            <p:ph type="ftr" sz="quarter" idx="10"/>
          </p:nvPr>
        </p:nvSpPr>
        <p:spPr/>
        <p:txBody>
          <a:bodyPr/>
          <a:lstStyle/>
          <a:p>
            <a:r>
              <a:rPr lang="ru-RU" smtClean="0"/>
              <a:t>Название раздела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243840" y="1808480"/>
            <a:ext cx="11338560" cy="4673600"/>
          </a:xfrm>
          <a:solidFill>
            <a:schemeClr val="bg1"/>
          </a:solidFill>
        </p:spPr>
        <p:txBody>
          <a:bodyPr>
            <a:normAutofit fontScale="77500" lnSpcReduction="20000"/>
          </a:bodyPr>
          <a:lstStyle/>
          <a:p>
            <a:pPr>
              <a:buNone/>
            </a:pPr>
            <a:r>
              <a:rPr sz="3000" smtClean="0">
                <a:ln w="10541" cmpd="sng">
                  <a:solidFill>
                    <a:schemeClr val="accent1">
                      <a:shade val="88000"/>
                      <a:satMod val="110000"/>
                    </a:schemeClr>
                  </a:solidFill>
                  <a:prstDash val="solid"/>
                </a:ln>
                <a:solidFill>
                  <a:schemeClr val="tx2"/>
                </a:solidFill>
                <a:effectLst>
                  <a:reflection blurRad="6350" stA="60000" endA="900" endPos="58000" dir="5400000" sy="-100000" algn="bl" rotWithShape="0"/>
                </a:effectLst>
              </a:rPr>
              <a:t>Хлорирование</a:t>
            </a:r>
            <a:r>
              <a:rPr sz="2600" smtClean="0">
                <a:ln w="10541" cmpd="sng">
                  <a:solidFill>
                    <a:schemeClr val="accent1">
                      <a:shade val="88000"/>
                      <a:satMod val="110000"/>
                    </a:schemeClr>
                  </a:solidFill>
                  <a:prstDash val="solid"/>
                </a:ln>
                <a:solidFill>
                  <a:schemeClr val="tx2"/>
                </a:solidFill>
                <a:effectLst>
                  <a:reflection blurRad="6350" stA="60000" endA="900" endPos="58000" dir="5400000" sy="-100000" algn="bl" rotWithShape="0"/>
                </a:effectLst>
              </a:rPr>
              <a:t> </a:t>
            </a:r>
          </a:p>
          <a:p>
            <a:pPr>
              <a:buNone/>
            </a:pPr>
            <a:r>
              <a:rPr sz="2800" b="1" smtClean="0">
                <a:ln w="10541" cmpd="sng">
                  <a:solidFill>
                    <a:schemeClr val="accent1">
                      <a:shade val="88000"/>
                      <a:satMod val="110000"/>
                    </a:schemeClr>
                  </a:solidFill>
                  <a:prstDash val="solid"/>
                </a:ln>
                <a:solidFill>
                  <a:schemeClr val="tx2"/>
                </a:solidFill>
              </a:rPr>
              <a:t>    </a:t>
            </a:r>
            <a:r>
              <a:rPr sz="2800" smtClean="0">
                <a:ln w="10541" cmpd="sng">
                  <a:solidFill>
                    <a:schemeClr val="accent1">
                      <a:shade val="88000"/>
                      <a:satMod val="110000"/>
                    </a:schemeClr>
                  </a:solidFill>
                  <a:prstDash val="solid"/>
                </a:ln>
                <a:solidFill>
                  <a:schemeClr val="tx2"/>
                </a:solidFill>
              </a:rPr>
              <a:t>позволяет не только очистить воду от нежелательных органических и биологических примесей, но и полностью удалить растворенные соли железа и марганца.</a:t>
            </a:r>
          </a:p>
          <a:p>
            <a:pPr>
              <a:buNone/>
            </a:pPr>
            <a:r>
              <a:rPr sz="2600" b="1" smtClean="0">
                <a:ln w="10541" cmpd="sng">
                  <a:solidFill>
                    <a:schemeClr val="accent1">
                      <a:shade val="88000"/>
                      <a:satMod val="110000"/>
                    </a:schemeClr>
                  </a:solidFill>
                  <a:prstDash val="solid"/>
                </a:ln>
                <a:solidFill>
                  <a:schemeClr val="tx2"/>
                </a:solidFill>
              </a:rPr>
              <a:t> </a:t>
            </a:r>
            <a:r>
              <a:rPr sz="3000" b="1" smtClean="0">
                <a:ln w="10541" cmpd="sng">
                  <a:solidFill>
                    <a:schemeClr val="accent1">
                      <a:shade val="88000"/>
                      <a:satMod val="110000"/>
                    </a:schemeClr>
                  </a:solidFill>
                  <a:prstDash val="solid"/>
                </a:ln>
                <a:solidFill>
                  <a:schemeClr val="tx2"/>
                </a:solidFill>
              </a:rPr>
              <a:t>Озонирование</a:t>
            </a:r>
            <a:endParaRPr sz="3000" b="1" u="sng" smtClean="0">
              <a:ln w="10541" cmpd="sng">
                <a:solidFill>
                  <a:schemeClr val="accent1">
                    <a:shade val="88000"/>
                    <a:satMod val="110000"/>
                  </a:schemeClr>
                </a:solidFill>
                <a:prstDash val="solid"/>
              </a:ln>
              <a:solidFill>
                <a:schemeClr val="tx2"/>
              </a:solidFill>
            </a:endParaRPr>
          </a:p>
          <a:p>
            <a:pPr>
              <a:buNone/>
            </a:pPr>
            <a:r>
              <a:rPr sz="2600" b="1" smtClean="0">
                <a:ln w="10541" cmpd="sng">
                  <a:solidFill>
                    <a:schemeClr val="accent1">
                      <a:shade val="88000"/>
                      <a:satMod val="110000"/>
                    </a:schemeClr>
                  </a:solidFill>
                  <a:prstDash val="solid"/>
                </a:ln>
                <a:solidFill>
                  <a:schemeClr val="tx2"/>
                </a:solidFill>
              </a:rPr>
              <a:t>    </a:t>
            </a:r>
            <a:r>
              <a:rPr sz="2800" smtClean="0">
                <a:ln w="10541" cmpd="sng">
                  <a:solidFill>
                    <a:schemeClr val="accent1">
                      <a:shade val="88000"/>
                      <a:satMod val="110000"/>
                    </a:schemeClr>
                  </a:solidFill>
                  <a:prstDash val="solid"/>
                </a:ln>
                <a:solidFill>
                  <a:schemeClr val="tx2"/>
                </a:solidFill>
              </a:rPr>
              <a:t>Кроме уникальной способности уничтожения бактерий, озон обладает высокой эффективностью в уничтожении спор, цист и многих других патогенных микробов. С гигиенической точки зрения озонирование воды – один из лучших способов обеззараживания питьевой воды. </a:t>
            </a:r>
          </a:p>
          <a:p>
            <a:pPr>
              <a:buNone/>
            </a:pPr>
            <a:r>
              <a:rPr sz="3000" smtClean="0">
                <a:ln w="10541" cmpd="sng">
                  <a:solidFill>
                    <a:schemeClr val="accent1">
                      <a:shade val="88000"/>
                      <a:satMod val="110000"/>
                    </a:schemeClr>
                  </a:solidFill>
                  <a:prstDash val="solid"/>
                </a:ln>
                <a:solidFill>
                  <a:schemeClr val="tx2"/>
                </a:solidFill>
              </a:rPr>
              <a:t>Другие реагентные способы очистки воды</a:t>
            </a:r>
          </a:p>
          <a:p>
            <a:pPr>
              <a:buNone/>
            </a:pPr>
            <a:r>
              <a:rPr sz="2600" b="1" smtClean="0">
                <a:ln w="10541" cmpd="sng">
                  <a:solidFill>
                    <a:schemeClr val="accent1">
                      <a:shade val="88000"/>
                      <a:satMod val="110000"/>
                    </a:schemeClr>
                  </a:solidFill>
                  <a:prstDash val="solid"/>
                </a:ln>
                <a:solidFill>
                  <a:schemeClr val="tx2"/>
                </a:solidFill>
              </a:rPr>
              <a:t>    </a:t>
            </a:r>
            <a:r>
              <a:rPr sz="2800" smtClean="0">
                <a:ln w="10541" cmpd="sng">
                  <a:solidFill>
                    <a:schemeClr val="accent1">
                      <a:shade val="88000"/>
                      <a:satMod val="110000"/>
                    </a:schemeClr>
                  </a:solidFill>
                  <a:prstDash val="solid"/>
                </a:ln>
                <a:solidFill>
                  <a:schemeClr val="tx2"/>
                </a:solidFill>
              </a:rPr>
              <a:t>Применение </a:t>
            </a:r>
            <a:r>
              <a:rPr sz="2800" smtClean="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rPr>
              <a:t>тяжелых металлов </a:t>
            </a:r>
            <a:r>
              <a:rPr sz="2800" smtClean="0">
                <a:ln w="10541" cmpd="sng">
                  <a:solidFill>
                    <a:schemeClr val="accent1">
                      <a:shade val="88000"/>
                      <a:satMod val="110000"/>
                    </a:schemeClr>
                  </a:solidFill>
                  <a:prstDash val="solid"/>
                </a:ln>
                <a:solidFill>
                  <a:schemeClr val="tx2"/>
                </a:solidFill>
              </a:rPr>
              <a:t>для обеззараживания питьевой воды основано на использовании их «олигодинамического» свойства. </a:t>
            </a:r>
          </a:p>
          <a:p>
            <a:pPr>
              <a:buNone/>
            </a:pPr>
            <a:r>
              <a:rPr sz="2800" smtClean="0">
                <a:ln w="10541" cmpd="sng">
                  <a:solidFill>
                    <a:schemeClr val="accent1">
                      <a:shade val="88000"/>
                      <a:satMod val="110000"/>
                    </a:schemeClr>
                  </a:solidFill>
                  <a:prstDash val="solid"/>
                </a:ln>
                <a:solidFill>
                  <a:schemeClr val="tx2"/>
                </a:solidFill>
              </a:rPr>
              <a:t>     К хим. способам обеззараживания питьевой воды относится также обеззараживание </a:t>
            </a:r>
            <a:r>
              <a:rPr sz="2800" smtClean="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rPr>
              <a:t>соединениями брома и йода</a:t>
            </a:r>
            <a:r>
              <a:rPr sz="2800" b="1" smtClean="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rPr>
              <a:t>.</a:t>
            </a:r>
            <a:endParaRPr sz="2800" b="1" smtClean="0">
              <a:ln w="10541" cmpd="sng">
                <a:solidFill>
                  <a:schemeClr val="accent1">
                    <a:shade val="88000"/>
                    <a:satMod val="110000"/>
                  </a:schemeClr>
                </a:solidFill>
                <a:prstDash val="solid"/>
              </a:ln>
              <a:solidFill>
                <a:schemeClr val="tx2"/>
              </a:solidFill>
            </a:endParaRPr>
          </a:p>
          <a:p>
            <a:endParaRPr lang="ru-RU" dirty="0"/>
          </a:p>
        </p:txBody>
      </p:sp>
      <p:sp>
        <p:nvSpPr>
          <p:cNvPr id="3" name="Заголовок 2"/>
          <p:cNvSpPr>
            <a:spLocks noGrp="1"/>
          </p:cNvSpPr>
          <p:nvPr>
            <p:ph type="title"/>
          </p:nvPr>
        </p:nvSpPr>
        <p:spPr>
          <a:xfrm>
            <a:off x="609600" y="1076960"/>
            <a:ext cx="10972800" cy="589281"/>
          </a:xfrm>
        </p:spPr>
        <p:txBody>
          <a:bodyPr>
            <a:normAutofit/>
          </a:bodyPr>
          <a:lstStyle/>
          <a:p>
            <a:r>
              <a:rPr lang="ru-RU" sz="2800" i="1" dirty="0" smtClean="0">
                <a:solidFill>
                  <a:schemeClr val="tx2"/>
                </a:solidFill>
              </a:rPr>
              <a:t>Химические методы обеззараживания питьевой воды</a:t>
            </a:r>
            <a:endParaRPr lang="ru-RU" sz="2800" dirty="0">
              <a:solidFill>
                <a:schemeClr val="tx2"/>
              </a:solidFill>
            </a:endParaRPr>
          </a:p>
        </p:txBody>
      </p:sp>
      <p:sp>
        <p:nvSpPr>
          <p:cNvPr id="4" name="Нижний колонтитул 3"/>
          <p:cNvSpPr>
            <a:spLocks noGrp="1"/>
          </p:cNvSpPr>
          <p:nvPr>
            <p:ph type="ftr" sz="quarter" idx="10"/>
          </p:nvPr>
        </p:nvSpPr>
        <p:spPr/>
        <p:txBody>
          <a:bodyPr/>
          <a:lstStyle/>
          <a:p>
            <a:r>
              <a:rPr lang="ru-RU" smtClean="0"/>
              <a:t>Название раздела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23330"/>
            <a:ext cx="12192000" cy="523220"/>
          </a:xfrm>
          <a:prstGeom prst="rect">
            <a:avLst/>
          </a:prstGeom>
        </p:spPr>
        <p:txBody>
          <a:bodyPr wrap="square">
            <a:spAutoFit/>
          </a:bodyPr>
          <a:lstStyle/>
          <a:p>
            <a:pPr algn="ctr"/>
            <a:r>
              <a:rPr lang="ru-RU" sz="2800" b="1" i="1" dirty="0" smtClean="0">
                <a:solidFill>
                  <a:schemeClr val="tx2"/>
                </a:solidFill>
              </a:rPr>
              <a:t>Физические методы обеззараживания питьевой воды</a:t>
            </a:r>
            <a:endParaRPr lang="ru-RU" sz="2800" b="1" i="1" dirty="0">
              <a:solidFill>
                <a:schemeClr val="tx2"/>
              </a:solidFill>
            </a:endParaRPr>
          </a:p>
        </p:txBody>
      </p:sp>
      <p:sp>
        <p:nvSpPr>
          <p:cNvPr id="3" name="Прямоугольник 2"/>
          <p:cNvSpPr/>
          <p:nvPr/>
        </p:nvSpPr>
        <p:spPr>
          <a:xfrm>
            <a:off x="386080" y="1361440"/>
            <a:ext cx="11399520" cy="8412164"/>
          </a:xfrm>
          <a:prstGeom prst="rect">
            <a:avLst/>
          </a:prstGeom>
        </p:spPr>
        <p:txBody>
          <a:bodyPr wrap="square">
            <a:spAutoFit/>
          </a:bodyPr>
          <a:lstStyle/>
          <a:p>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Кипячение</a:t>
            </a:r>
          </a:p>
          <a:p>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наиболее распространенный и надежный метод. При кипячении происходит уничтожение большинства бактерий, вирусов, бактериофагов, антибиотиков и других биологических объектов, удаляются растворенные в воде газы и уменьшается жесткость. </a:t>
            </a:r>
          </a:p>
          <a:p>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Ультрафиолетовое облучение</a:t>
            </a:r>
          </a:p>
          <a:p>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применяется свет с длиной волны 254 нм, дезинфицирующие свойства такого света обусловлены их действием на клеточный обмен и особенно на ферментные системы бактериальной клетки, бактерицидный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свет уничтожает не только вегетативные, но и споровые формы бактерий.</a:t>
            </a:r>
            <a:r>
              <a:rPr lang="ru-RU" sz="2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60000" endA="900" endPos="58000" dir="5400000" sy="-100000" algn="bl" rotWithShape="0"/>
                </a:effectLst>
                <a:latin typeface="Times New Roman" pitchFamily="18" charset="0"/>
                <a:cs typeface="Times New Roman" pitchFamily="18" charset="0"/>
              </a:rPr>
              <a:t> </a:t>
            </a:r>
          </a:p>
          <a:p>
            <a:r>
              <a:rPr lang="ru-RU" sz="24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Электроимпульсный способ</a:t>
            </a:r>
          </a:p>
          <a:p>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использование импульсивных электрических разрядов (ИЭР). Сущность метода заключается в возникновении электрогидравлического удара, так называемого эффекта Л. А. </a:t>
            </a:r>
            <a:r>
              <a:rPr lang="ru-RU" sz="24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Юткина</a:t>
            </a: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Вода, обработанная ИЭР, приобретает бактерицидные свойства, которые сохраняются до 4 мес.</a:t>
            </a:r>
          </a:p>
          <a:p>
            <a:endPar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60000" endA="900" endPos="58000" dir="5400000" sy="-100000" algn="bl" rotWithShape="0"/>
              </a:effectLst>
            </a:endParaRPr>
          </a:p>
          <a:p>
            <a:endParaRPr lang="ru-RU" sz="2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60000" endA="900" endPos="58000" dir="5400000" sy="-100000" algn="bl" rotWithShape="0"/>
              </a:effectLst>
            </a:endParaRPr>
          </a:p>
          <a:p>
            <a:endPar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828039"/>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spc="50" normalizeH="0" baseline="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reflection blurRad="6350" stA="60000" endA="900" endPos="58000" dir="5400000" sy="-100000" algn="bl" rotWithShape="0"/>
                </a:effectLst>
                <a:latin typeface="Calibri" pitchFamily="34" charset="0"/>
                <a:ea typeface="Times New Roman" pitchFamily="18" charset="0"/>
                <a:cs typeface="Times New Roman" pitchFamily="18" charset="0"/>
              </a:rPr>
              <a:t>Обеззараживание ультразвуком</a:t>
            </a:r>
            <a:endParaRPr kumimoji="0" lang="ru-RU" sz="2400" b="1" i="1" u="none" strike="noStrike" spc="50" normalizeH="0" baseline="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reflection blurRad="6350" stA="60000" endA="900" endPos="58000" dir="5400000" sy="-100000" algn="bl" rotWithShape="0"/>
              </a:effectLst>
              <a:latin typeface="Arial" pitchFamily="34" charset="0"/>
              <a:cs typeface="Arial" pitchFamily="34" charset="0"/>
            </a:endParaRPr>
          </a:p>
        </p:txBody>
      </p:sp>
      <p:sp>
        <p:nvSpPr>
          <p:cNvPr id="3" name="Прямоугольник 2"/>
          <p:cNvSpPr/>
          <p:nvPr/>
        </p:nvSpPr>
        <p:spPr>
          <a:xfrm>
            <a:off x="0" y="1239520"/>
            <a:ext cx="12192000" cy="1908215"/>
          </a:xfrm>
          <a:prstGeom prst="rect">
            <a:avLst/>
          </a:prstGeom>
        </p:spPr>
        <p:txBody>
          <a:bodyPr wrap="square">
            <a:spAutoFit/>
          </a:bodyPr>
          <a:lstStyle/>
          <a:p>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Ультразвуковое воздействие на потенциально опасные микроорганизмы не часто применяется в фильтрах обеззараживания питьевой воды, однако его высокая эффективность позволяет говорить о перспективности этого метода, несмотря на его дороговизну.</a:t>
            </a:r>
          </a:p>
          <a:p>
            <a:endParaRPr lang="ru-RU" sz="2200" dirty="0"/>
          </a:p>
        </p:txBody>
      </p:sp>
      <p:pic>
        <p:nvPicPr>
          <p:cNvPr id="28675" name="Picture 3" descr="http://acs-nnov.ru/assets/images/osc3.jpg"/>
          <p:cNvPicPr>
            <a:picLocks noChangeAspect="1" noChangeArrowheads="1"/>
          </p:cNvPicPr>
          <p:nvPr/>
        </p:nvPicPr>
        <p:blipFill>
          <a:blip r:embed="rId2"/>
          <a:srcRect/>
          <a:stretch>
            <a:fillRect/>
          </a:stretch>
        </p:blipFill>
        <p:spPr bwMode="auto">
          <a:xfrm>
            <a:off x="751839" y="2905760"/>
            <a:ext cx="4998721" cy="3515360"/>
          </a:xfrm>
          <a:prstGeom prst="rect">
            <a:avLst/>
          </a:prstGeom>
          <a:noFill/>
        </p:spPr>
      </p:pic>
      <p:sp>
        <p:nvSpPr>
          <p:cNvPr id="5" name="Прямоугольник 4"/>
          <p:cNvSpPr/>
          <p:nvPr/>
        </p:nvSpPr>
        <p:spPr>
          <a:xfrm>
            <a:off x="6477003" y="3143248"/>
            <a:ext cx="5714997" cy="461665"/>
          </a:xfrm>
          <a:prstGeom prst="rect">
            <a:avLst/>
          </a:prstGeom>
        </p:spPr>
        <p:txBody>
          <a:bodyPr wrap="square">
            <a:spAutoFit/>
          </a:bodyPr>
          <a:lstStyle/>
          <a:p>
            <a:pPr algn="ctr"/>
            <a:r>
              <a:rPr lang="ru-RU" sz="2400" b="1" i="1"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reflection blurRad="6350" stA="60000" endA="900" endPos="58000" dir="5400000" sy="-100000" algn="bl" rotWithShape="0"/>
                </a:effectLst>
              </a:rPr>
              <a:t>Радиационное обеззараживание</a:t>
            </a:r>
          </a:p>
        </p:txBody>
      </p:sp>
      <p:sp>
        <p:nvSpPr>
          <p:cNvPr id="28676" name="Rectangle 4"/>
          <p:cNvSpPr>
            <a:spLocks noChangeArrowheads="1"/>
          </p:cNvSpPr>
          <p:nvPr/>
        </p:nvSpPr>
        <p:spPr bwMode="auto">
          <a:xfrm>
            <a:off x="6286501" y="3881120"/>
            <a:ext cx="590549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Гамма-излучение оказывает угнетающее действие на активность микробных дегидраз. При больших дозах гамма-излучения погибает большинство возбудителей таких опасных заболеваний как тиф, полиомиелит и др.</a:t>
            </a:r>
            <a:endParaRPr kumimoji="0" lang="ru-RU" sz="2400"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Бытовые способы очистки воды</a:t>
            </a:r>
            <a:endParaRPr lang="ru-RU" dirty="0"/>
          </a:p>
        </p:txBody>
      </p:sp>
      <p:sp>
        <p:nvSpPr>
          <p:cNvPr id="6" name="Содержимое 5"/>
          <p:cNvSpPr>
            <a:spLocks noGrp="1"/>
          </p:cNvSpPr>
          <p:nvPr>
            <p:ph sz="half" idx="1"/>
          </p:nvPr>
        </p:nvSpPr>
        <p:spPr>
          <a:xfrm>
            <a:off x="609598" y="2346583"/>
            <a:ext cx="10749281" cy="3924043"/>
          </a:xfrm>
        </p:spPr>
        <p:txBody>
          <a:bodyPr/>
          <a:lstStyle/>
          <a:p>
            <a:pPr algn="just">
              <a:buNone/>
            </a:pPr>
            <a:r>
              <a:rPr altLang="ru-RU" sz="2800" smtClean="0">
                <a:latin typeface="Times New Roman" pitchFamily="18" charset="0"/>
                <a:cs typeface="Times New Roman" pitchFamily="18" charset="0"/>
              </a:rPr>
              <a:t> Для </a:t>
            </a:r>
            <a:r>
              <a:rPr altLang="ru-RU" sz="2800">
                <a:latin typeface="Times New Roman" pitchFamily="18" charset="0"/>
                <a:cs typeface="Times New Roman" pitchFamily="18" charset="0"/>
              </a:rPr>
              <a:t>очистки воды в бытовых условиях люди используют </a:t>
            </a:r>
            <a:r>
              <a:rPr altLang="ru-RU" sz="2800" smtClean="0">
                <a:latin typeface="Times New Roman" pitchFamily="18" charset="0"/>
                <a:cs typeface="Times New Roman" pitchFamily="18" charset="0"/>
              </a:rPr>
              <a:t>разные способы</a:t>
            </a:r>
            <a:r>
              <a:rPr altLang="ru-RU" sz="2800">
                <a:latin typeface="Times New Roman" pitchFamily="18" charset="0"/>
                <a:cs typeface="Times New Roman" pitchFamily="18" charset="0"/>
              </a:rPr>
              <a:t>. Однако далеко не все знают, как правильно их необходимо осуществлять и какой может при этом возникнуть побочный эффект.</a:t>
            </a:r>
          </a:p>
          <a:p>
            <a:pPr>
              <a:buNone/>
            </a:pPr>
            <a:r>
              <a:rPr altLang="ru-RU" sz="2800">
                <a:latin typeface="Times New Roman" pitchFamily="18" charset="0"/>
                <a:cs typeface="Times New Roman" pitchFamily="18" charset="0"/>
              </a:rPr>
              <a:t>Все </a:t>
            </a:r>
            <a:r>
              <a:rPr altLang="ru-RU" sz="2800" smtClean="0">
                <a:latin typeface="Times New Roman" pitchFamily="18" charset="0"/>
                <a:cs typeface="Times New Roman" pitchFamily="18" charset="0"/>
              </a:rPr>
              <a:t>бытовые способы </a:t>
            </a:r>
            <a:r>
              <a:rPr altLang="ru-RU" sz="2800">
                <a:latin typeface="Times New Roman" pitchFamily="18" charset="0"/>
                <a:cs typeface="Times New Roman" pitchFamily="18" charset="0"/>
              </a:rPr>
              <a:t>очистки воды можно условно разделить на две группы: </a:t>
            </a:r>
          </a:p>
          <a:p>
            <a:pPr>
              <a:buFontTx/>
              <a:buAutoNum type="arabicPeriod"/>
            </a:pPr>
            <a:r>
              <a:rPr altLang="ru-RU" sz="2800">
                <a:latin typeface="Times New Roman" pitchFamily="18" charset="0"/>
                <a:cs typeface="Times New Roman" pitchFamily="18" charset="0"/>
              </a:rPr>
              <a:t>Очистка без использования фильтров</a:t>
            </a:r>
          </a:p>
          <a:p>
            <a:pPr>
              <a:buFontTx/>
              <a:buAutoNum type="arabicPeriod"/>
            </a:pPr>
            <a:r>
              <a:rPr altLang="ru-RU" sz="2800">
                <a:latin typeface="Times New Roman" pitchFamily="18" charset="0"/>
                <a:cs typeface="Times New Roman" pitchFamily="18" charset="0"/>
              </a:rPr>
              <a:t>Очистка с использованием фильтров</a:t>
            </a:r>
            <a:endParaRPr lang="ru-RU" sz="2800" dirty="0"/>
          </a:p>
        </p:txBody>
      </p:sp>
      <p:sp>
        <p:nvSpPr>
          <p:cNvPr id="4" name="Нижний колонтитул 3"/>
          <p:cNvSpPr>
            <a:spLocks noGrp="1"/>
          </p:cNvSpPr>
          <p:nvPr>
            <p:ph type="ftr" sz="quarter" idx="12"/>
          </p:nvPr>
        </p:nvSpPr>
        <p:spPr/>
        <p:txBody>
          <a:bodyPr/>
          <a:lstStyle/>
          <a:p>
            <a:r>
              <a:rPr lang="ru-RU" smtClean="0"/>
              <a:t>Название раздела</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31801" y="1474789"/>
            <a:ext cx="11137900" cy="1969770"/>
          </a:xfrm>
          <a:prstGeom prst="rect">
            <a:avLst/>
          </a:prstGeom>
          <a:noFill/>
          <a:ln w="9525">
            <a:noFill/>
            <a:miter lim="800000"/>
            <a:headEnd/>
            <a:tailEnd/>
          </a:ln>
        </p:spPr>
        <p:txBody>
          <a:bodyPr lIns="0" tIns="0" rIns="0" bIns="0" anchor="ctr">
            <a:spAutoFit/>
          </a:bodyPr>
          <a:lstStyle/>
          <a:p>
            <a:pPr algn="just" eaLnBrk="1" hangingPunct="1"/>
            <a:r>
              <a:rPr lang="ru-RU" altLang="ru-RU" sz="3200" dirty="0">
                <a:latin typeface="Times New Roman" pitchFamily="18" charset="0"/>
                <a:cs typeface="Times New Roman" pitchFamily="18" charset="0"/>
              </a:rPr>
              <a:t>Данный вариант наиболее распространен и доступен, поскольку для очистки воды не требуется приобретение дополнительных устройств, кроме как обычной кухонной посуды.</a:t>
            </a:r>
          </a:p>
        </p:txBody>
      </p:sp>
      <p:sp>
        <p:nvSpPr>
          <p:cNvPr id="12291" name="WordArt 5"/>
          <p:cNvSpPr>
            <a:spLocks noChangeArrowheads="1" noChangeShapeType="1" noTextEdit="1"/>
          </p:cNvSpPr>
          <p:nvPr/>
        </p:nvSpPr>
        <p:spPr bwMode="auto">
          <a:xfrm>
            <a:off x="334434" y="812800"/>
            <a:ext cx="11188700" cy="507999"/>
          </a:xfrm>
          <a:prstGeom prst="rect">
            <a:avLst/>
          </a:prstGeom>
        </p:spPr>
        <p:txBody>
          <a:bodyPr wrap="none" fromWordArt="1">
            <a:prstTxWarp prst="textPlain">
              <a:avLst>
                <a:gd name="adj" fmla="val 50182"/>
              </a:avLst>
            </a:prstTxWarp>
          </a:bodyPr>
          <a:lstStyle/>
          <a:p>
            <a:pPr algn="ctr"/>
            <a:r>
              <a:rPr lang="ru-RU" sz="3600" kern="10" dirty="0" smtClean="0">
                <a:ln w="9525">
                  <a:noFill/>
                  <a:round/>
                  <a:headEnd/>
                  <a:tailEnd/>
                </a:ln>
                <a:solidFill>
                  <a:srgbClr val="336699"/>
                </a:solidFill>
                <a:latin typeface="Times New Roman" pitchFamily="18" charset="0"/>
                <a:cs typeface="Times New Roman" pitchFamily="18" charset="0"/>
              </a:rPr>
              <a:t>Очистка воды без использования фильтров</a:t>
            </a:r>
            <a:endParaRPr lang="ru-RU" sz="3600" kern="10" dirty="0">
              <a:ln w="9525">
                <a:noFill/>
                <a:round/>
                <a:headEnd/>
                <a:tailEnd/>
              </a:ln>
              <a:solidFill>
                <a:srgbClr val="336699"/>
              </a:solidFill>
              <a:latin typeface="Times New Roman" pitchFamily="18" charset="0"/>
              <a:cs typeface="Times New Roman" pitchFamily="18" charset="0"/>
            </a:endParaRPr>
          </a:p>
        </p:txBody>
      </p:sp>
      <p:sp>
        <p:nvSpPr>
          <p:cNvPr id="12292" name="Rectangle 7"/>
          <p:cNvSpPr>
            <a:spLocks noChangeArrowheads="1"/>
          </p:cNvSpPr>
          <p:nvPr/>
        </p:nvSpPr>
        <p:spPr bwMode="auto">
          <a:xfrm>
            <a:off x="1583267" y="4029075"/>
            <a:ext cx="3454400" cy="1253114"/>
          </a:xfrm>
          <a:prstGeom prst="rect">
            <a:avLst/>
          </a:prstGeom>
          <a:noFill/>
          <a:ln w="9525">
            <a:noFill/>
            <a:miter lim="800000"/>
            <a:headEnd/>
            <a:tailEnd/>
          </a:ln>
        </p:spPr>
        <p:txBody>
          <a:bodyPr lIns="0" tIns="223767" rIns="0" bIns="133308" anchor="ctr">
            <a:spAutoFit/>
          </a:bodyPr>
          <a:lstStyle/>
          <a:p>
            <a:pPr algn="ctr" eaLnBrk="1" hangingPunct="1"/>
            <a:r>
              <a:rPr lang="ru-RU" altLang="ru-RU" sz="2800" dirty="0">
                <a:solidFill>
                  <a:srgbClr val="3366FF"/>
                </a:solidFill>
                <a:latin typeface="Times New Roman" pitchFamily="18" charset="0"/>
                <a:cs typeface="Times New Roman" pitchFamily="18" charset="0"/>
              </a:rPr>
              <a:t>Отстаивани</a:t>
            </a:r>
            <a:r>
              <a:rPr lang="ru-RU" altLang="ru-RU" sz="2400" dirty="0">
                <a:solidFill>
                  <a:srgbClr val="3366FF"/>
                </a:solidFill>
                <a:latin typeface="Times New Roman" pitchFamily="18" charset="0"/>
                <a:cs typeface="Times New Roman" pitchFamily="18" charset="0"/>
              </a:rPr>
              <a:t>е</a:t>
            </a:r>
          </a:p>
          <a:p>
            <a:r>
              <a:rPr lang="ru-RU" altLang="ru-RU" sz="1000" b="0" dirty="0">
                <a:solidFill>
                  <a:srgbClr val="444444"/>
                </a:solidFill>
                <a:latin typeface="Trebuchet MS" pitchFamily="34" charset="0"/>
              </a:rPr>
              <a:t>               </a:t>
            </a:r>
            <a:endParaRPr lang="ru-RU" altLang="ru-RU" sz="800" b="0" dirty="0">
              <a:latin typeface="Arial" charset="0"/>
            </a:endParaRPr>
          </a:p>
          <a:p>
            <a:r>
              <a:rPr lang="ru-RU" altLang="ru-RU" sz="1000" b="0" dirty="0">
                <a:solidFill>
                  <a:srgbClr val="444444"/>
                </a:solidFill>
                <a:latin typeface="Trebuchet MS" pitchFamily="34" charset="0"/>
              </a:rPr>
              <a:t/>
            </a:r>
            <a:br>
              <a:rPr lang="ru-RU" altLang="ru-RU" sz="1000" b="0" dirty="0">
                <a:solidFill>
                  <a:srgbClr val="444444"/>
                </a:solidFill>
                <a:latin typeface="Trebuchet MS" pitchFamily="34" charset="0"/>
              </a:rPr>
            </a:br>
            <a:endParaRPr lang="ru-RU" altLang="ru-RU" sz="1000" b="0" dirty="0">
              <a:solidFill>
                <a:srgbClr val="444444"/>
              </a:solidFill>
              <a:latin typeface="Trebuchet MS" pitchFamily="34" charset="0"/>
            </a:endParaRPr>
          </a:p>
        </p:txBody>
      </p:sp>
      <p:pic>
        <p:nvPicPr>
          <p:cNvPr id="12293" name="Picture 8" descr="Ведро с водой"/>
          <p:cNvPicPr>
            <a:picLocks noChangeAspect="1" noChangeArrowheads="1"/>
          </p:cNvPicPr>
          <p:nvPr/>
        </p:nvPicPr>
        <p:blipFill>
          <a:blip r:embed="rId2"/>
          <a:srcRect/>
          <a:stretch>
            <a:fillRect/>
          </a:stretch>
        </p:blipFill>
        <p:spPr bwMode="auto">
          <a:xfrm>
            <a:off x="1727200" y="4652964"/>
            <a:ext cx="2661919" cy="1768156"/>
          </a:xfrm>
          <a:prstGeom prst="rect">
            <a:avLst/>
          </a:prstGeom>
          <a:noFill/>
          <a:ln w="9525">
            <a:noFill/>
            <a:miter lim="800000"/>
            <a:headEnd/>
            <a:tailEnd/>
          </a:ln>
        </p:spPr>
      </p:pic>
      <p:sp>
        <p:nvSpPr>
          <p:cNvPr id="12294" name="Rectangle 9"/>
          <p:cNvSpPr>
            <a:spLocks noChangeArrowheads="1"/>
          </p:cNvSpPr>
          <p:nvPr/>
        </p:nvSpPr>
        <p:spPr bwMode="auto">
          <a:xfrm>
            <a:off x="7905751" y="4029075"/>
            <a:ext cx="2373791" cy="1191559"/>
          </a:xfrm>
          <a:prstGeom prst="rect">
            <a:avLst/>
          </a:prstGeom>
          <a:noFill/>
          <a:ln w="9525">
            <a:noFill/>
            <a:miter lim="800000"/>
            <a:headEnd/>
            <a:tailEnd/>
          </a:ln>
        </p:spPr>
        <p:txBody>
          <a:bodyPr wrap="none" lIns="0" tIns="223767" rIns="0" bIns="133308" anchor="ctr">
            <a:spAutoFit/>
          </a:bodyPr>
          <a:lstStyle/>
          <a:p>
            <a:pPr eaLnBrk="1" hangingPunct="1"/>
            <a:r>
              <a:rPr lang="ru-RU" altLang="ru-RU" sz="2400" dirty="0">
                <a:solidFill>
                  <a:srgbClr val="3366FF"/>
                </a:solidFill>
              </a:rPr>
              <a:t>Вымораживание</a:t>
            </a:r>
            <a:endParaRPr lang="ru-RU" altLang="ru-RU" sz="2400" dirty="0">
              <a:solidFill>
                <a:srgbClr val="444444"/>
              </a:solidFill>
            </a:endParaRPr>
          </a:p>
          <a:p>
            <a:r>
              <a:rPr lang="ru-RU" altLang="ru-RU" sz="1000" b="0" dirty="0">
                <a:solidFill>
                  <a:srgbClr val="444444"/>
                </a:solidFill>
                <a:latin typeface="Trebuchet MS" pitchFamily="34" charset="0"/>
              </a:rPr>
              <a:t>  </a:t>
            </a:r>
            <a:endParaRPr lang="ru-RU" altLang="ru-RU" sz="800" b="0" dirty="0">
              <a:latin typeface="Arial" charset="0"/>
            </a:endParaRPr>
          </a:p>
          <a:p>
            <a:r>
              <a:rPr lang="ru-RU" altLang="ru-RU" sz="1000" b="0" dirty="0">
                <a:solidFill>
                  <a:srgbClr val="444444"/>
                </a:solidFill>
                <a:latin typeface="Trebuchet MS" pitchFamily="34" charset="0"/>
              </a:rPr>
              <a:t/>
            </a:r>
            <a:br>
              <a:rPr lang="ru-RU" altLang="ru-RU" sz="1000" b="0" dirty="0">
                <a:solidFill>
                  <a:srgbClr val="444444"/>
                </a:solidFill>
                <a:latin typeface="Trebuchet MS" pitchFamily="34" charset="0"/>
              </a:rPr>
            </a:br>
            <a:endParaRPr lang="ru-RU" altLang="ru-RU" sz="1000" b="0" dirty="0">
              <a:solidFill>
                <a:srgbClr val="444444"/>
              </a:solidFill>
              <a:latin typeface="Trebuchet MS" pitchFamily="34" charset="0"/>
            </a:endParaRPr>
          </a:p>
        </p:txBody>
      </p:sp>
      <p:pic>
        <p:nvPicPr>
          <p:cNvPr id="12295" name="Picture 10" descr="Кубик льда"/>
          <p:cNvPicPr>
            <a:picLocks noChangeAspect="1" noChangeArrowheads="1"/>
          </p:cNvPicPr>
          <p:nvPr/>
        </p:nvPicPr>
        <p:blipFill>
          <a:blip r:embed="rId3"/>
          <a:srcRect/>
          <a:stretch>
            <a:fillRect/>
          </a:stretch>
        </p:blipFill>
        <p:spPr bwMode="auto">
          <a:xfrm>
            <a:off x="8208434" y="4675189"/>
            <a:ext cx="222250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64160" y="833120"/>
            <a:ext cx="11411373" cy="3653771"/>
          </a:xfrm>
          <a:prstGeom prst="rect">
            <a:avLst/>
          </a:prstGeom>
          <a:noFill/>
          <a:ln w="9525">
            <a:noFill/>
            <a:miter lim="800000"/>
            <a:headEnd/>
            <a:tailEnd/>
          </a:ln>
        </p:spPr>
        <p:txBody>
          <a:bodyPr wrap="square" lIns="0" tIns="223767" rIns="0" bIns="133308" anchor="ctr">
            <a:spAutoFit/>
          </a:bodyPr>
          <a:lstStyle/>
          <a:p>
            <a:pPr algn="ctr" eaLnBrk="1" hangingPunct="1"/>
            <a:r>
              <a:rPr lang="ru-RU" altLang="ru-RU" sz="2800" b="1" dirty="0" smtClean="0">
                <a:latin typeface="Times New Roman" pitchFamily="18" charset="0"/>
                <a:cs typeface="Times New Roman" pitchFamily="18" charset="0"/>
              </a:rPr>
              <a:t>ОТСТАИВАНИЕ</a:t>
            </a:r>
          </a:p>
          <a:p>
            <a:pPr eaLnBrk="1" hangingPunct="1"/>
            <a:endParaRPr lang="ru-RU" altLang="ru-RU" dirty="0" smtClean="0">
              <a:latin typeface="Times New Roman" pitchFamily="18" charset="0"/>
              <a:cs typeface="Times New Roman" pitchFamily="18" charset="0"/>
            </a:endParaRPr>
          </a:p>
          <a:p>
            <a:pPr eaLnBrk="1" hangingPunct="1"/>
            <a:r>
              <a:rPr lang="ru-RU" altLang="ru-RU" sz="2400" dirty="0" smtClean="0">
                <a:latin typeface="Times New Roman" pitchFamily="18" charset="0"/>
                <a:cs typeface="Times New Roman" pitchFamily="18" charset="0"/>
              </a:rPr>
              <a:t>Отстаивание </a:t>
            </a:r>
            <a:r>
              <a:rPr lang="ru-RU" altLang="ru-RU" sz="2400" b="0" dirty="0">
                <a:latin typeface="Times New Roman" pitchFamily="18" charset="0"/>
                <a:cs typeface="Times New Roman" pitchFamily="18" charset="0"/>
              </a:rPr>
              <a:t>используют для удаления из воды хлора и оседания крупных частиц. Как правило, для этого водопроводную воду наливают в большое ведро и оставляют в нем на несколько часов. Без перемешивания воды в ведре, удаление газообразного хлора происходит примерно с ⅓ глубины от поверхности воды. Именно этот слой потом и используется для употребления.</a:t>
            </a:r>
          </a:p>
          <a:p>
            <a:pPr eaLnBrk="1" hangingPunct="1"/>
            <a:r>
              <a:rPr lang="ru-RU" altLang="ru-RU" sz="2400" b="0" dirty="0">
                <a:latin typeface="Times New Roman" pitchFamily="18" charset="0"/>
                <a:cs typeface="Times New Roman" pitchFamily="18" charset="0"/>
              </a:rPr>
              <a:t>Вывод. Эффективность данного способа очистки воды оставляет желать лучшего. После отстаивания необходимо кипятить воду.</a:t>
            </a:r>
          </a:p>
        </p:txBody>
      </p:sp>
      <p:sp>
        <p:nvSpPr>
          <p:cNvPr id="10245" name="Rectangle 5"/>
          <p:cNvSpPr>
            <a:spLocks noChangeArrowheads="1"/>
          </p:cNvSpPr>
          <p:nvPr/>
        </p:nvSpPr>
        <p:spPr bwMode="auto">
          <a:xfrm>
            <a:off x="4976285" y="3576320"/>
            <a:ext cx="632035" cy="976115"/>
          </a:xfrm>
          <a:prstGeom prst="rect">
            <a:avLst/>
          </a:prstGeom>
          <a:noFill/>
          <a:ln w="9525">
            <a:noFill/>
            <a:miter lim="800000"/>
            <a:headEnd/>
            <a:tailEnd/>
          </a:ln>
          <a:effectLst/>
        </p:spPr>
        <p:txBody>
          <a:bodyPr wrap="square" lIns="0" tIns="223767" rIns="0" bIns="133308" anchor="ctr">
            <a:spAutoFit/>
          </a:bodyPr>
          <a:lstStyle/>
          <a:p>
            <a:pPr>
              <a:defRPr/>
            </a:pPr>
            <a:r>
              <a:rPr lang="ru-RU" sz="1000" b="0" dirty="0">
                <a:solidFill>
                  <a:srgbClr val="444444"/>
                </a:solidFill>
                <a:latin typeface="Trebuchet MS" pitchFamily="34" charset="0"/>
              </a:rPr>
              <a:t>                   </a:t>
            </a:r>
            <a:endParaRPr lang="ru-RU" sz="800" b="0" dirty="0">
              <a:latin typeface="Arial" charset="0"/>
            </a:endParaRPr>
          </a:p>
          <a:p>
            <a:pPr>
              <a:defRPr/>
            </a:pPr>
            <a:r>
              <a:rPr lang="ru-RU" sz="1000" b="0" dirty="0">
                <a:solidFill>
                  <a:srgbClr val="444444"/>
                </a:solidFill>
                <a:latin typeface="Trebuchet MS" pitchFamily="34" charset="0"/>
              </a:rPr>
              <a:t/>
            </a:r>
            <a:br>
              <a:rPr lang="ru-RU" sz="1000" b="0" dirty="0">
                <a:solidFill>
                  <a:srgbClr val="444444"/>
                </a:solidFill>
                <a:latin typeface="Trebuchet MS" pitchFamily="34" charset="0"/>
              </a:rPr>
            </a:br>
            <a:endParaRPr lang="ru-RU" sz="1000" b="0" dirty="0">
              <a:solidFill>
                <a:srgbClr val="444444"/>
              </a:solidFill>
              <a:latin typeface="Trebuchet MS" pitchFamily="34" charset="0"/>
            </a:endParaRPr>
          </a:p>
        </p:txBody>
      </p:sp>
      <p:pic>
        <p:nvPicPr>
          <p:cNvPr id="13316" name="Picture 6" descr="Ведро с водой"/>
          <p:cNvPicPr>
            <a:picLocks noChangeAspect="1" noChangeArrowheads="1"/>
          </p:cNvPicPr>
          <p:nvPr/>
        </p:nvPicPr>
        <p:blipFill>
          <a:blip r:embed="rId2"/>
          <a:srcRect/>
          <a:stretch>
            <a:fillRect/>
          </a:stretch>
        </p:blipFill>
        <p:spPr bwMode="auto">
          <a:xfrm>
            <a:off x="3983569" y="4409440"/>
            <a:ext cx="3859952" cy="2332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31800" y="812800"/>
            <a:ext cx="11567584" cy="3046988"/>
          </a:xfrm>
          <a:prstGeom prst="rect">
            <a:avLst/>
          </a:prstGeom>
          <a:noFill/>
          <a:ln w="9525">
            <a:noFill/>
            <a:miter lim="800000"/>
            <a:headEnd/>
            <a:tailEnd/>
          </a:ln>
        </p:spPr>
        <p:txBody>
          <a:bodyPr wrap="square" anchor="ctr">
            <a:spAutoFit/>
          </a:bodyPr>
          <a:lstStyle/>
          <a:p>
            <a:pPr algn="ctr" eaLnBrk="1" hangingPunct="1"/>
            <a:r>
              <a:rPr lang="ru-RU" altLang="ru-RU" sz="2400" b="1" dirty="0" smtClean="0">
                <a:latin typeface="Times New Roman" pitchFamily="18" charset="0"/>
                <a:cs typeface="Times New Roman" pitchFamily="18" charset="0"/>
              </a:rPr>
              <a:t>ВЫМОРАЖИВАНИЕ</a:t>
            </a:r>
          </a:p>
          <a:p>
            <a:pPr algn="just" eaLnBrk="1" hangingPunct="1"/>
            <a:r>
              <a:rPr lang="ru-RU" altLang="ru-RU" sz="2400" dirty="0" smtClean="0">
                <a:latin typeface="Times New Roman" pitchFamily="18" charset="0"/>
                <a:cs typeface="Times New Roman" pitchFamily="18" charset="0"/>
              </a:rPr>
              <a:t>Вымораживание</a:t>
            </a:r>
            <a:r>
              <a:rPr lang="ru-RU" altLang="ru-RU" sz="2400" b="0" dirty="0" smtClean="0">
                <a:latin typeface="Times New Roman" pitchFamily="18" charset="0"/>
                <a:cs typeface="Times New Roman" pitchFamily="18" charset="0"/>
              </a:rPr>
              <a:t> </a:t>
            </a:r>
            <a:r>
              <a:rPr lang="ru-RU" altLang="ru-RU" sz="2400" b="0" dirty="0">
                <a:latin typeface="Times New Roman" pitchFamily="18" charset="0"/>
                <a:cs typeface="Times New Roman" pitchFamily="18" charset="0"/>
              </a:rPr>
              <a:t>основывается на химическом законе, согласно которому при замерзании жидкости сначала в наиболее холодном месте кристаллизуется основное вещество, а уж в последнюю очередь, в наименее холодном месте, затвердевает все, что было растворено в основном веществе. Данное явление можно наблюдать на примере свечи. В потухшей свече, подальше от фитиля ,получается чистый прозрачный парафин, а в середине, где горел фитиль, собирается сажа и воск получается грязным. Этому закону подчиняются все жидкие вещества. </a:t>
            </a:r>
          </a:p>
        </p:txBody>
      </p:sp>
      <p:pic>
        <p:nvPicPr>
          <p:cNvPr id="14339" name="Рисунок 1"/>
          <p:cNvPicPr>
            <a:picLocks noChangeAspect="1"/>
          </p:cNvPicPr>
          <p:nvPr/>
        </p:nvPicPr>
        <p:blipFill>
          <a:blip r:embed="rId2"/>
          <a:srcRect/>
          <a:stretch>
            <a:fillRect/>
          </a:stretch>
        </p:blipFill>
        <p:spPr bwMode="auto">
          <a:xfrm>
            <a:off x="2544234" y="3962400"/>
            <a:ext cx="6684433" cy="256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39184" y="268289"/>
            <a:ext cx="11808883" cy="553998"/>
          </a:xfrm>
          <a:prstGeom prst="rect">
            <a:avLst/>
          </a:prstGeom>
          <a:noFill/>
          <a:ln w="9525">
            <a:noFill/>
            <a:miter lim="800000"/>
            <a:headEnd/>
            <a:tailEnd/>
          </a:ln>
        </p:spPr>
        <p:txBody>
          <a:bodyPr lIns="0" tIns="0" rIns="0" bIns="0" anchor="ctr">
            <a:spAutoFit/>
          </a:bodyPr>
          <a:lstStyle/>
          <a:p>
            <a:pPr eaLnBrk="1" hangingPunct="1"/>
            <a:r>
              <a:rPr lang="ru-RU" altLang="ru-RU" b="0">
                <a:latin typeface="Times New Roman" pitchFamily="18" charset="0"/>
                <a:cs typeface="Times New Roman" pitchFamily="18" charset="0"/>
              </a:rPr>
              <a:t>Современные фильтры для очистки воды используют в основном методы озонирования, применение активного серебра и активированного угля, йодирование, ультрафиолет и обратный осмос.</a:t>
            </a:r>
          </a:p>
        </p:txBody>
      </p:sp>
      <p:sp>
        <p:nvSpPr>
          <p:cNvPr id="12294" name="Rectangle 6"/>
          <p:cNvSpPr>
            <a:spLocks noChangeArrowheads="1"/>
          </p:cNvSpPr>
          <p:nvPr/>
        </p:nvSpPr>
        <p:spPr bwMode="auto">
          <a:xfrm>
            <a:off x="412751" y="1381760"/>
            <a:ext cx="3475567" cy="729894"/>
          </a:xfrm>
          <a:prstGeom prst="rect">
            <a:avLst/>
          </a:prstGeom>
          <a:noFill/>
          <a:ln w="9525">
            <a:noFill/>
            <a:miter lim="800000"/>
            <a:headEnd/>
            <a:tailEnd/>
          </a:ln>
          <a:effectLst/>
        </p:spPr>
        <p:txBody>
          <a:bodyPr wrap="square" lIns="0" tIns="223767" rIns="0" bIns="133308" anchor="ctr">
            <a:spAutoFit/>
          </a:bodyPr>
          <a:lstStyle/>
          <a:p>
            <a:pPr eaLnBrk="1" hangingPunct="1">
              <a:defRPr/>
            </a:pPr>
            <a:r>
              <a:rPr lang="ru-RU" sz="2400" b="1" dirty="0" smtClean="0">
                <a:effectLst>
                  <a:outerShdw blurRad="38100" dist="38100" dir="2700000" algn="tl">
                    <a:srgbClr val="C0C0C0"/>
                  </a:outerShdw>
                </a:effectLst>
                <a:latin typeface="Times New Roman" pitchFamily="18" charset="0"/>
                <a:cs typeface="Times New Roman" pitchFamily="18" charset="0"/>
              </a:rPr>
              <a:t>Озонирование </a:t>
            </a:r>
            <a:r>
              <a:rPr lang="ru-RU" sz="2400" b="1" dirty="0">
                <a:effectLst>
                  <a:outerShdw blurRad="38100" dist="38100" dir="2700000" algn="tl">
                    <a:srgbClr val="C0C0C0"/>
                  </a:outerShdw>
                </a:effectLst>
                <a:latin typeface="Times New Roman" pitchFamily="18" charset="0"/>
                <a:cs typeface="Times New Roman" pitchFamily="18" charset="0"/>
              </a:rPr>
              <a:t>воды</a:t>
            </a:r>
            <a:endParaRPr lang="ru-RU" sz="2400" b="1" dirty="0">
              <a:solidFill>
                <a:srgbClr val="444444"/>
              </a:solidFill>
              <a:latin typeface="Times New Roman" pitchFamily="18" charset="0"/>
              <a:cs typeface="Times New Roman" pitchFamily="18" charset="0"/>
            </a:endParaRPr>
          </a:p>
        </p:txBody>
      </p:sp>
      <p:pic>
        <p:nvPicPr>
          <p:cNvPr id="15364" name="Picture 7" descr="Озон"/>
          <p:cNvPicPr>
            <a:picLocks noChangeAspect="1" noChangeArrowheads="1"/>
          </p:cNvPicPr>
          <p:nvPr/>
        </p:nvPicPr>
        <p:blipFill>
          <a:blip r:embed="rId2"/>
          <a:srcRect/>
          <a:stretch>
            <a:fillRect/>
          </a:stretch>
        </p:blipFill>
        <p:spPr bwMode="auto">
          <a:xfrm>
            <a:off x="383118" y="2239964"/>
            <a:ext cx="3458633" cy="1944687"/>
          </a:xfrm>
          <a:prstGeom prst="rect">
            <a:avLst/>
          </a:prstGeom>
          <a:noFill/>
          <a:ln w="9525">
            <a:noFill/>
            <a:miter lim="800000"/>
            <a:headEnd/>
            <a:tailEnd/>
          </a:ln>
        </p:spPr>
      </p:pic>
      <p:sp>
        <p:nvSpPr>
          <p:cNvPr id="15365" name="Rectangle 8"/>
          <p:cNvSpPr>
            <a:spLocks noChangeArrowheads="1"/>
          </p:cNvSpPr>
          <p:nvPr/>
        </p:nvSpPr>
        <p:spPr bwMode="auto">
          <a:xfrm>
            <a:off x="3992033" y="1361440"/>
            <a:ext cx="4470400" cy="1037670"/>
          </a:xfrm>
          <a:prstGeom prst="rect">
            <a:avLst/>
          </a:prstGeom>
          <a:noFill/>
          <a:ln w="9525">
            <a:noFill/>
            <a:miter lim="800000"/>
            <a:headEnd/>
            <a:tailEnd/>
          </a:ln>
        </p:spPr>
        <p:txBody>
          <a:bodyPr wrap="square" lIns="0" tIns="223767" rIns="0" bIns="133308" anchor="ctr">
            <a:spAutoFit/>
          </a:bodyPr>
          <a:lstStyle/>
          <a:p>
            <a:pPr algn="ctr" eaLnBrk="1" hangingPunct="1"/>
            <a:r>
              <a:rPr lang="ru-RU" altLang="ru-RU" sz="2400" b="1" dirty="0">
                <a:latin typeface="Times New Roman" pitchFamily="18" charset="0"/>
                <a:cs typeface="Times New Roman" pitchFamily="18" charset="0"/>
              </a:rPr>
              <a:t>Применение активного серебра</a:t>
            </a:r>
          </a:p>
          <a:p>
            <a:r>
              <a:rPr lang="ru-RU" altLang="ru-RU" sz="1000" b="0" dirty="0">
                <a:solidFill>
                  <a:srgbClr val="444444"/>
                </a:solidFill>
                <a:latin typeface="Trebuchet MS" pitchFamily="34" charset="0"/>
              </a:rPr>
              <a:t> </a:t>
            </a:r>
            <a:br>
              <a:rPr lang="ru-RU" altLang="ru-RU" sz="1000" b="0" dirty="0">
                <a:solidFill>
                  <a:srgbClr val="444444"/>
                </a:solidFill>
                <a:latin typeface="Trebuchet MS" pitchFamily="34" charset="0"/>
              </a:rPr>
            </a:br>
            <a:endParaRPr lang="ru-RU" altLang="ru-RU" sz="1000" b="0" dirty="0">
              <a:solidFill>
                <a:srgbClr val="444444"/>
              </a:solidFill>
              <a:latin typeface="Trebuchet MS" pitchFamily="34" charset="0"/>
            </a:endParaRPr>
          </a:p>
        </p:txBody>
      </p:sp>
      <p:pic>
        <p:nvPicPr>
          <p:cNvPr id="15366" name="Picture 9" descr="Чашка с блюдцем из серебра"/>
          <p:cNvPicPr>
            <a:picLocks noChangeAspect="1" noChangeArrowheads="1"/>
          </p:cNvPicPr>
          <p:nvPr/>
        </p:nvPicPr>
        <p:blipFill>
          <a:blip r:embed="rId3"/>
          <a:srcRect/>
          <a:stretch>
            <a:fillRect/>
          </a:stretch>
        </p:blipFill>
        <p:spPr bwMode="auto">
          <a:xfrm>
            <a:off x="4840817" y="2194560"/>
            <a:ext cx="2785533" cy="2072639"/>
          </a:xfrm>
          <a:prstGeom prst="rect">
            <a:avLst/>
          </a:prstGeom>
          <a:noFill/>
          <a:ln w="9525">
            <a:noFill/>
            <a:miter lim="800000"/>
            <a:headEnd/>
            <a:tailEnd/>
          </a:ln>
        </p:spPr>
      </p:pic>
      <p:sp>
        <p:nvSpPr>
          <p:cNvPr id="13320" name="Rectangle 10"/>
          <p:cNvSpPr>
            <a:spLocks noChangeArrowheads="1"/>
          </p:cNvSpPr>
          <p:nvPr/>
        </p:nvSpPr>
        <p:spPr bwMode="auto">
          <a:xfrm>
            <a:off x="8710084" y="1483360"/>
            <a:ext cx="2669115" cy="729894"/>
          </a:xfrm>
          <a:prstGeom prst="rect">
            <a:avLst/>
          </a:prstGeom>
          <a:noFill/>
          <a:ln>
            <a:noFill/>
          </a:ln>
          <a:extLst/>
        </p:spPr>
        <p:txBody>
          <a:bodyPr wrap="square" lIns="0" tIns="223767" rIns="0" bIns="133308" anchor="ctr">
            <a:spAutoFit/>
          </a:bodyPr>
          <a:lstStyle>
            <a:lvl1pPr eaLnBrk="0" hangingPunct="0">
              <a:defRPr sz="2000" b="1">
                <a:solidFill>
                  <a:schemeClr val="tx1"/>
                </a:solidFill>
                <a:latin typeface="Georgia" panose="02040502050405020303" pitchFamily="18" charset="0"/>
                <a:cs typeface="Arial" panose="020B0604020202020204" pitchFamily="34" charset="0"/>
              </a:defRPr>
            </a:lvl1pPr>
            <a:lvl2pPr marL="742950" indent="-285750" eaLnBrk="0" hangingPunct="0">
              <a:defRPr sz="2000" b="1">
                <a:solidFill>
                  <a:schemeClr val="tx1"/>
                </a:solidFill>
                <a:latin typeface="Georgia" panose="02040502050405020303" pitchFamily="18" charset="0"/>
                <a:cs typeface="Arial" panose="020B0604020202020204" pitchFamily="34" charset="0"/>
              </a:defRPr>
            </a:lvl2pPr>
            <a:lvl3pPr marL="1143000" indent="-228600" eaLnBrk="0" hangingPunct="0">
              <a:defRPr sz="2000" b="1">
                <a:solidFill>
                  <a:schemeClr val="tx1"/>
                </a:solidFill>
                <a:latin typeface="Georgia" panose="02040502050405020303" pitchFamily="18" charset="0"/>
                <a:cs typeface="Arial" panose="020B0604020202020204" pitchFamily="34" charset="0"/>
              </a:defRPr>
            </a:lvl3pPr>
            <a:lvl4pPr marL="1600200" indent="-228600" eaLnBrk="0" hangingPunct="0">
              <a:defRPr sz="2000" b="1">
                <a:solidFill>
                  <a:schemeClr val="tx1"/>
                </a:solidFill>
                <a:latin typeface="Georgia" panose="02040502050405020303" pitchFamily="18" charset="0"/>
                <a:cs typeface="Arial" panose="020B0604020202020204" pitchFamily="34" charset="0"/>
              </a:defRPr>
            </a:lvl4pPr>
            <a:lvl5pPr marL="2057400" indent="-228600" eaLnBrk="0" hangingPunct="0">
              <a:defRPr sz="2000" b="1">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cs typeface="Arial" panose="020B0604020202020204" pitchFamily="34" charset="0"/>
              </a:defRPr>
            </a:lvl9pPr>
          </a:lstStyle>
          <a:p>
            <a:pPr eaLnBrk="1" hangingPunct="1">
              <a:defRPr/>
            </a:pPr>
            <a:r>
              <a:rPr lang="ru-RU" altLang="ru-RU" sz="2400" baseline="30000" dirty="0" smtClean="0">
                <a:latin typeface="Times New Roman" pitchFamily="18" charset="0"/>
                <a:cs typeface="Times New Roman" pitchFamily="18" charset="0"/>
              </a:rPr>
              <a:t>Активированный уголь</a:t>
            </a:r>
            <a:r>
              <a:rPr lang="ru-RU" altLang="ru-RU" sz="2400" b="0" dirty="0" smtClean="0">
                <a:solidFill>
                  <a:srgbClr val="444444"/>
                </a:solidFill>
                <a:latin typeface="Times New Roman" pitchFamily="18" charset="0"/>
                <a:cs typeface="Times New Roman" pitchFamily="18" charset="0"/>
              </a:rPr>
              <a:t> </a:t>
            </a:r>
            <a:endParaRPr lang="ru-RU" altLang="ru-RU" sz="2400" b="0" dirty="0" smtClean="0">
              <a:latin typeface="Times New Roman" pitchFamily="18" charset="0"/>
              <a:cs typeface="Times New Roman" pitchFamily="18" charset="0"/>
            </a:endParaRPr>
          </a:p>
        </p:txBody>
      </p:sp>
      <p:pic>
        <p:nvPicPr>
          <p:cNvPr id="15368" name="Picture 11" descr="Активированный уголь"/>
          <p:cNvPicPr>
            <a:picLocks noChangeAspect="1" noChangeArrowheads="1"/>
          </p:cNvPicPr>
          <p:nvPr/>
        </p:nvPicPr>
        <p:blipFill>
          <a:blip r:embed="rId4"/>
          <a:srcRect/>
          <a:stretch>
            <a:fillRect/>
          </a:stretch>
        </p:blipFill>
        <p:spPr bwMode="auto">
          <a:xfrm>
            <a:off x="8773585" y="2153920"/>
            <a:ext cx="3168649" cy="1849120"/>
          </a:xfrm>
          <a:prstGeom prst="rect">
            <a:avLst/>
          </a:prstGeom>
          <a:noFill/>
          <a:ln w="9525">
            <a:noFill/>
            <a:miter lim="800000"/>
            <a:headEnd/>
            <a:tailEnd/>
          </a:ln>
        </p:spPr>
      </p:pic>
      <p:sp>
        <p:nvSpPr>
          <p:cNvPr id="15369" name="Rectangle 12"/>
          <p:cNvSpPr>
            <a:spLocks noChangeArrowheads="1"/>
          </p:cNvSpPr>
          <p:nvPr/>
        </p:nvSpPr>
        <p:spPr bwMode="auto">
          <a:xfrm>
            <a:off x="1011767" y="4329114"/>
            <a:ext cx="1847750" cy="729894"/>
          </a:xfrm>
          <a:prstGeom prst="rect">
            <a:avLst/>
          </a:prstGeom>
          <a:noFill/>
          <a:ln w="9525">
            <a:noFill/>
            <a:miter lim="800000"/>
            <a:headEnd/>
            <a:tailEnd/>
          </a:ln>
        </p:spPr>
        <p:txBody>
          <a:bodyPr wrap="square" lIns="0" tIns="223767" rIns="0" bIns="133308" anchor="ctr">
            <a:spAutoFit/>
          </a:bodyPr>
          <a:lstStyle/>
          <a:p>
            <a:pPr eaLnBrk="1" hangingPunct="1"/>
            <a:r>
              <a:rPr lang="ru-RU" altLang="ru-RU" sz="2400" b="1" dirty="0">
                <a:latin typeface="Times New Roman" pitchFamily="18" charset="0"/>
                <a:cs typeface="Times New Roman" pitchFamily="18" charset="0"/>
              </a:rPr>
              <a:t>Йодирование</a:t>
            </a:r>
          </a:p>
        </p:txBody>
      </p:sp>
      <p:pic>
        <p:nvPicPr>
          <p:cNvPr id="15370" name="Picture 13" descr="Йодная таблетка"/>
          <p:cNvPicPr>
            <a:picLocks noChangeAspect="1" noChangeArrowheads="1"/>
          </p:cNvPicPr>
          <p:nvPr/>
        </p:nvPicPr>
        <p:blipFill>
          <a:blip r:embed="rId5"/>
          <a:srcRect/>
          <a:stretch>
            <a:fillRect/>
          </a:stretch>
        </p:blipFill>
        <p:spPr bwMode="auto">
          <a:xfrm>
            <a:off x="670985" y="4967289"/>
            <a:ext cx="2880783" cy="1755775"/>
          </a:xfrm>
          <a:prstGeom prst="rect">
            <a:avLst/>
          </a:prstGeom>
          <a:noFill/>
          <a:ln w="9525">
            <a:noFill/>
            <a:miter lim="800000"/>
            <a:headEnd/>
            <a:tailEnd/>
          </a:ln>
        </p:spPr>
      </p:pic>
      <p:sp>
        <p:nvSpPr>
          <p:cNvPr id="15371" name="Rectangle 14"/>
          <p:cNvSpPr>
            <a:spLocks noChangeArrowheads="1"/>
          </p:cNvSpPr>
          <p:nvPr/>
        </p:nvSpPr>
        <p:spPr bwMode="auto">
          <a:xfrm>
            <a:off x="9455151" y="4328160"/>
            <a:ext cx="2389716" cy="729894"/>
          </a:xfrm>
          <a:prstGeom prst="rect">
            <a:avLst/>
          </a:prstGeom>
          <a:noFill/>
          <a:ln w="9525">
            <a:noFill/>
            <a:miter lim="800000"/>
            <a:headEnd/>
            <a:tailEnd/>
          </a:ln>
        </p:spPr>
        <p:txBody>
          <a:bodyPr wrap="square" lIns="0" tIns="223767" rIns="0" bIns="133308" anchor="ctr">
            <a:spAutoFit/>
          </a:bodyPr>
          <a:lstStyle/>
          <a:p>
            <a:pPr eaLnBrk="1" hangingPunct="1"/>
            <a:r>
              <a:rPr lang="ru-RU" altLang="ru-RU" sz="2400" b="1" dirty="0">
                <a:latin typeface="Times New Roman" pitchFamily="18" charset="0"/>
                <a:cs typeface="Times New Roman" pitchFamily="18" charset="0"/>
              </a:rPr>
              <a:t>Ультрафиолет</a:t>
            </a:r>
          </a:p>
        </p:txBody>
      </p:sp>
      <p:pic>
        <p:nvPicPr>
          <p:cNvPr id="15372" name="Picture 15" descr="Ультрафиолет"/>
          <p:cNvPicPr>
            <a:picLocks noChangeAspect="1" noChangeArrowheads="1"/>
          </p:cNvPicPr>
          <p:nvPr/>
        </p:nvPicPr>
        <p:blipFill>
          <a:blip r:embed="rId6"/>
          <a:srcRect/>
          <a:stretch>
            <a:fillRect/>
          </a:stretch>
        </p:blipFill>
        <p:spPr bwMode="auto">
          <a:xfrm>
            <a:off x="8756651" y="5059680"/>
            <a:ext cx="2978149" cy="1672909"/>
          </a:xfrm>
          <a:prstGeom prst="rect">
            <a:avLst/>
          </a:prstGeom>
          <a:noFill/>
          <a:ln w="9525">
            <a:noFill/>
            <a:miter lim="800000"/>
            <a:headEnd/>
            <a:tailEnd/>
          </a:ln>
        </p:spPr>
      </p:pic>
      <p:sp>
        <p:nvSpPr>
          <p:cNvPr id="15373" name="Прямоугольник 1"/>
          <p:cNvSpPr>
            <a:spLocks noChangeArrowheads="1"/>
          </p:cNvSpPr>
          <p:nvPr/>
        </p:nvSpPr>
        <p:spPr bwMode="auto">
          <a:xfrm>
            <a:off x="5327651" y="4429760"/>
            <a:ext cx="1518429" cy="461665"/>
          </a:xfrm>
          <a:prstGeom prst="rect">
            <a:avLst/>
          </a:prstGeom>
          <a:noFill/>
          <a:ln w="9525">
            <a:noFill/>
            <a:miter lim="800000"/>
            <a:headEnd/>
            <a:tailEnd/>
          </a:ln>
        </p:spPr>
        <p:txBody>
          <a:bodyPr wrap="square">
            <a:spAutoFit/>
          </a:bodyPr>
          <a:lstStyle/>
          <a:p>
            <a:pPr eaLnBrk="1" hangingPunct="1"/>
            <a:r>
              <a:rPr lang="ru-RU" altLang="ru-RU" sz="2400" b="1" dirty="0">
                <a:latin typeface="Times New Roman" pitchFamily="18" charset="0"/>
                <a:cs typeface="Times New Roman" pitchFamily="18" charset="0"/>
              </a:rPr>
              <a:t>Фильтры</a:t>
            </a:r>
          </a:p>
        </p:txBody>
      </p:sp>
      <p:pic>
        <p:nvPicPr>
          <p:cNvPr id="15374" name="Рисунок 2"/>
          <p:cNvPicPr>
            <a:picLocks noChangeAspect="1"/>
          </p:cNvPicPr>
          <p:nvPr/>
        </p:nvPicPr>
        <p:blipFill>
          <a:blip r:embed="rId7"/>
          <a:srcRect/>
          <a:stretch>
            <a:fillRect/>
          </a:stretch>
        </p:blipFill>
        <p:spPr bwMode="auto">
          <a:xfrm>
            <a:off x="4658784" y="4998720"/>
            <a:ext cx="3147483" cy="17370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14113" y="1164134"/>
            <a:ext cx="6817784" cy="5693866"/>
          </a:xfrm>
          <a:prstGeom prst="rect">
            <a:avLst/>
          </a:prstGeom>
          <a:noFill/>
          <a:ln w="9525">
            <a:noFill/>
            <a:miter lim="800000"/>
            <a:headEnd/>
            <a:tailEnd/>
          </a:ln>
        </p:spPr>
        <p:txBody>
          <a:bodyPr wrap="square" anchor="ctr">
            <a:spAutoFit/>
          </a:bodyPr>
          <a:lstStyle/>
          <a:p>
            <a:pPr eaLnBrk="1" hangingPunct="1"/>
            <a:r>
              <a:rPr lang="ru-RU" altLang="ru-RU" sz="2800" dirty="0">
                <a:latin typeface="Times New Roman" pitchFamily="18" charset="0"/>
                <a:cs typeface="Times New Roman" pitchFamily="18" charset="0"/>
              </a:rPr>
              <a:t>Озонирование воды</a:t>
            </a:r>
            <a:r>
              <a:rPr lang="ru-RU" altLang="ru-RU" sz="2800" b="0" dirty="0">
                <a:latin typeface="Times New Roman" pitchFamily="18" charset="0"/>
                <a:cs typeface="Times New Roman" pitchFamily="18" charset="0"/>
              </a:rPr>
              <a:t> в качестве технологии водоподготовки пользуется популярностью в западных странах. Принцип действия озона при очистке таков: молекулы этой химически активной формы кислорода проникают через клеточные мембраны органических веществ и быстро их окисляют. Это становится причиной гибели клетки микроорганизма. Водоподготовка с помощью озона способствует улучшению вкусовых качеств воды и уничтожению неприятных запахов</a:t>
            </a:r>
            <a:r>
              <a:rPr lang="ru-RU" altLang="ru-RU" b="0" dirty="0">
                <a:latin typeface="Times New Roman" pitchFamily="18" charset="0"/>
                <a:cs typeface="Times New Roman" pitchFamily="18" charset="0"/>
              </a:rPr>
              <a:t>. </a:t>
            </a:r>
          </a:p>
        </p:txBody>
      </p:sp>
      <p:sp>
        <p:nvSpPr>
          <p:cNvPr id="16387" name="Rectangle 5"/>
          <p:cNvSpPr>
            <a:spLocks noChangeArrowheads="1"/>
          </p:cNvSpPr>
          <p:nvPr/>
        </p:nvSpPr>
        <p:spPr bwMode="auto">
          <a:xfrm>
            <a:off x="1583267" y="536576"/>
            <a:ext cx="3243132" cy="1222336"/>
          </a:xfrm>
          <a:prstGeom prst="rect">
            <a:avLst/>
          </a:prstGeom>
          <a:noFill/>
          <a:ln w="9525">
            <a:noFill/>
            <a:miter lim="800000"/>
            <a:headEnd/>
            <a:tailEnd/>
          </a:ln>
        </p:spPr>
        <p:txBody>
          <a:bodyPr wrap="none" lIns="0" tIns="223767" rIns="0" bIns="133308" anchor="ctr">
            <a:spAutoFit/>
          </a:bodyPr>
          <a:lstStyle/>
          <a:p>
            <a:pPr eaLnBrk="1" hangingPunct="1"/>
            <a:r>
              <a:rPr lang="ru-RU" altLang="ru-RU" sz="2800" b="1" dirty="0">
                <a:latin typeface="Times New Roman" pitchFamily="18" charset="0"/>
                <a:cs typeface="Times New Roman" pitchFamily="18" charset="0"/>
              </a:rPr>
              <a:t>Озонирование воды</a:t>
            </a:r>
          </a:p>
          <a:p>
            <a:r>
              <a:rPr lang="ru-RU" altLang="ru-RU" sz="2800" b="1" dirty="0">
                <a:solidFill>
                  <a:srgbClr val="444444"/>
                </a:solidFill>
                <a:latin typeface="Times New Roman" pitchFamily="18" charset="0"/>
                <a:cs typeface="Times New Roman" pitchFamily="18" charset="0"/>
              </a:rPr>
              <a:t>                  </a:t>
            </a:r>
            <a:endParaRPr lang="ru-RU" altLang="ru-RU" sz="2800" b="1" dirty="0">
              <a:latin typeface="Times New Roman" pitchFamily="18" charset="0"/>
              <a:cs typeface="Times New Roman" pitchFamily="18" charset="0"/>
            </a:endParaRPr>
          </a:p>
        </p:txBody>
      </p:sp>
      <p:pic>
        <p:nvPicPr>
          <p:cNvPr id="16388" name="Рисунок 1"/>
          <p:cNvPicPr>
            <a:picLocks noChangeAspect="1"/>
          </p:cNvPicPr>
          <p:nvPr/>
        </p:nvPicPr>
        <p:blipFill>
          <a:blip r:embed="rId2"/>
          <a:srcRect/>
          <a:stretch>
            <a:fillRect/>
          </a:stretch>
        </p:blipFill>
        <p:spPr bwMode="auto">
          <a:xfrm>
            <a:off x="7440084" y="260350"/>
            <a:ext cx="4097867" cy="6007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9B3AA9-71EE-4FFD-ACF0-722FC71A170E}"/>
              </a:ext>
            </a:extLst>
          </p:cNvPr>
          <p:cNvSpPr>
            <a:spLocks noGrp="1"/>
          </p:cNvSpPr>
          <p:nvPr>
            <p:ph type="title"/>
          </p:nvPr>
        </p:nvSpPr>
        <p:spPr>
          <a:xfrm>
            <a:off x="1019591" y="894080"/>
            <a:ext cx="8998169" cy="1666241"/>
          </a:xfrm>
        </p:spPr>
        <p:txBody>
          <a:bodyPr>
            <a:noAutofit/>
          </a:bodyPr>
          <a:lstStyle/>
          <a:p>
            <a:r>
              <a:rPr lang="ru-RU" sz="2400" dirty="0" smtClean="0">
                <a:latin typeface="Times New Roman" pitchFamily="18" charset="0"/>
                <a:cs typeface="Times New Roman" pitchFamily="18" charset="0"/>
              </a:rPr>
              <a:t>Цель данной работы </a:t>
            </a:r>
            <a:r>
              <a:rPr lang="ru-RU" sz="2400" b="0" dirty="0" smtClean="0">
                <a:latin typeface="Times New Roman" pitchFamily="18" charset="0"/>
                <a:cs typeface="Times New Roman" pitchFamily="18" charset="0"/>
              </a:rPr>
              <a:t>–изучить и выяснить основные способы обеззараживания воды, разработать презентацию, которую можно будет применять на уроках химии в качестве </a:t>
            </a:r>
            <a:r>
              <a:rPr lang="ru-RU" sz="2400" b="0" dirty="0" err="1" smtClean="0">
                <a:latin typeface="Times New Roman" pitchFamily="18" charset="0"/>
                <a:cs typeface="Times New Roman" pitchFamily="18" charset="0"/>
              </a:rPr>
              <a:t>мультимедийного</a:t>
            </a:r>
            <a:r>
              <a:rPr lang="ru-RU" sz="2400" b="0" dirty="0" smtClean="0">
                <a:latin typeface="Times New Roman" pitchFamily="18" charset="0"/>
                <a:cs typeface="Times New Roman" pitchFamily="18" charset="0"/>
              </a:rPr>
              <a:t> пособия.</a:t>
            </a:r>
            <a:endParaRPr lang="ru-RU" sz="2400" b="0" dirty="0">
              <a:latin typeface="Times New Roman" pitchFamily="18" charset="0"/>
              <a:cs typeface="Times New Roman" pitchFamily="18" charset="0"/>
            </a:endParaRPr>
          </a:p>
        </p:txBody>
      </p:sp>
      <p:sp>
        <p:nvSpPr>
          <p:cNvPr id="3" name="Текст 2">
            <a:extLst>
              <a:ext uri="{FF2B5EF4-FFF2-40B4-BE49-F238E27FC236}">
                <a16:creationId xmlns:a16="http://schemas.microsoft.com/office/drawing/2014/main" xmlns="" id="{9C51B0F5-6066-4E54-BB54-B16D0E63BD0F}"/>
              </a:ext>
            </a:extLst>
          </p:cNvPr>
          <p:cNvSpPr>
            <a:spLocks noGrp="1"/>
          </p:cNvSpPr>
          <p:nvPr>
            <p:ph type="body" sz="quarter" idx="10"/>
          </p:nvPr>
        </p:nvSpPr>
        <p:spPr>
          <a:xfrm>
            <a:off x="926122" y="2560321"/>
            <a:ext cx="8452339" cy="4016326"/>
          </a:xfrm>
        </p:spPr>
        <p:txBody>
          <a:bodyPr>
            <a:normAutofit fontScale="92500" lnSpcReduction="10000"/>
          </a:bodyPr>
          <a:lstStyle/>
          <a:p>
            <a:r>
              <a:rPr lang="ru-RU" sz="2600" b="1" dirty="0">
                <a:latin typeface="Times New Roman" pitchFamily="18" charset="0"/>
                <a:cs typeface="Times New Roman" pitchFamily="18" charset="0"/>
              </a:rPr>
              <a:t>Задачи</a:t>
            </a:r>
            <a:r>
              <a:rPr lang="ru-RU" sz="2600" b="1" dirty="0" smtClean="0">
                <a:latin typeface="Times New Roman" pitchFamily="18" charset="0"/>
                <a:cs typeface="Times New Roman" pitchFamily="18" charset="0"/>
              </a:rPr>
              <a:t>:</a:t>
            </a:r>
          </a:p>
          <a:p>
            <a:pPr indent="450000">
              <a:buFont typeface="+mj-lt"/>
              <a:buAutoNum type="arabicPeriod"/>
            </a:pPr>
            <a:r>
              <a:rPr lang="ru-RU" sz="2600" dirty="0" smtClean="0">
                <a:latin typeface="Times New Roman" pitchFamily="18" charset="0"/>
                <a:cs typeface="Times New Roman" pitchFamily="18" charset="0"/>
              </a:rPr>
              <a:t>Проанализировать важность и необходимость воды для жизни человека, особенности ее обеззараживания. </a:t>
            </a:r>
          </a:p>
          <a:p>
            <a:pPr indent="450000">
              <a:buFont typeface="+mj-lt"/>
              <a:buAutoNum type="arabicPeriod"/>
            </a:pPr>
            <a:r>
              <a:rPr lang="ru-RU" sz="2600" dirty="0" smtClean="0">
                <a:latin typeface="Times New Roman" pitchFamily="18" charset="0"/>
                <a:cs typeface="Times New Roman" pitchFamily="18" charset="0"/>
              </a:rPr>
              <a:t>Изучить в различных литературных и </a:t>
            </a:r>
            <a:r>
              <a:rPr lang="ru-RU" sz="2600" dirty="0" err="1" smtClean="0">
                <a:latin typeface="Times New Roman" pitchFamily="18" charset="0"/>
                <a:cs typeface="Times New Roman" pitchFamily="18" charset="0"/>
              </a:rPr>
              <a:t>Интернет-источниках</a:t>
            </a:r>
            <a:r>
              <a:rPr lang="ru-RU" sz="2600" dirty="0" smtClean="0">
                <a:latin typeface="Times New Roman" pitchFamily="18" charset="0"/>
                <a:cs typeface="Times New Roman" pitchFamily="18" charset="0"/>
              </a:rPr>
              <a:t> виды микроорганизмов-загрязнителей воды, рассмотреть их количественное содержание,  допустимое согласно государственным стандартам.</a:t>
            </a:r>
          </a:p>
          <a:p>
            <a:pPr indent="450000">
              <a:buFont typeface="+mj-lt"/>
              <a:buAutoNum type="arabicPeriod"/>
            </a:pPr>
            <a:r>
              <a:rPr lang="ru-RU" sz="2600" dirty="0" smtClean="0">
                <a:latin typeface="Times New Roman" pitchFamily="18" charset="0"/>
                <a:cs typeface="Times New Roman" pitchFamily="18" charset="0"/>
              </a:rPr>
              <a:t>Рассмотреть различные методы обеззараживания воды.</a:t>
            </a:r>
          </a:p>
          <a:p>
            <a:pPr indent="450000">
              <a:buFont typeface="+mj-lt"/>
              <a:buAutoNum type="arabicPeriod"/>
            </a:pPr>
            <a:r>
              <a:rPr lang="ru-RU" sz="2600" dirty="0" smtClean="0">
                <a:latin typeface="Times New Roman" pitchFamily="18" charset="0"/>
                <a:cs typeface="Times New Roman" pitchFamily="18" charset="0"/>
              </a:rPr>
              <a:t>Разработать презентацию по данной теме, которую можно будет использовать на уроках химии в качестве </a:t>
            </a:r>
            <a:r>
              <a:rPr lang="ru-RU" sz="2600" dirty="0" err="1" smtClean="0">
                <a:latin typeface="Times New Roman" pitchFamily="18" charset="0"/>
                <a:cs typeface="Times New Roman" pitchFamily="18" charset="0"/>
              </a:rPr>
              <a:t>мультимедийного</a:t>
            </a:r>
            <a:r>
              <a:rPr lang="ru-RU" sz="2600" dirty="0" smtClean="0">
                <a:latin typeface="Times New Roman" pitchFamily="18" charset="0"/>
                <a:cs typeface="Times New Roman" pitchFamily="18" charset="0"/>
              </a:rPr>
              <a:t> пособия.</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24038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43839" y="792480"/>
            <a:ext cx="8009045" cy="6243499"/>
          </a:xfrm>
          <a:prstGeom prst="rect">
            <a:avLst/>
          </a:prstGeom>
          <a:noFill/>
          <a:ln w="9525">
            <a:noFill/>
            <a:miter lim="800000"/>
            <a:headEnd/>
            <a:tailEnd/>
          </a:ln>
        </p:spPr>
        <p:txBody>
          <a:bodyPr wrap="square" anchor="ctr">
            <a:spAutoFit/>
          </a:bodyPr>
          <a:lstStyle/>
          <a:p>
            <a:pPr algn="just" eaLnBrk="1" hangingPunct="1"/>
            <a:r>
              <a:rPr lang="ru-RU" altLang="ru-RU" sz="2800" dirty="0">
                <a:latin typeface="Times New Roman" pitchFamily="18" charset="0"/>
                <a:cs typeface="Times New Roman" pitchFamily="18" charset="0"/>
              </a:rPr>
              <a:t>Очищающие свойства серебра</a:t>
            </a:r>
            <a:r>
              <a:rPr lang="ru-RU" altLang="ru-RU" sz="2800" b="0" dirty="0">
                <a:latin typeface="Times New Roman" pitchFamily="18" charset="0"/>
                <a:cs typeface="Times New Roman" pitchFamily="18" charset="0"/>
              </a:rPr>
              <a:t> используется человеком с незапамятных времен. Когда-то воду просто выдерживали некоторое время в серебряных сосудах, считалось, что после этого вода полностью обеззараживалась. Современное применение серебра для водоочистки заключается в соединении ионов серебра с оболочкой бактерий. У этого метода, однако, есть противники, которые утверждают, что поскольку серебро — тяжелый металл, то такого рода очистка представляет опасность для человеческого организма. На сегодняшний день серебро применяют также для длительного хранения исходно чистой воды. </a:t>
            </a:r>
          </a:p>
        </p:txBody>
      </p:sp>
      <p:sp>
        <p:nvSpPr>
          <p:cNvPr id="17411" name="Rectangle 10"/>
          <p:cNvSpPr>
            <a:spLocks noChangeArrowheads="1"/>
          </p:cNvSpPr>
          <p:nvPr/>
        </p:nvSpPr>
        <p:spPr bwMode="auto">
          <a:xfrm>
            <a:off x="6191252" y="44450"/>
            <a:ext cx="6242049" cy="1653224"/>
          </a:xfrm>
          <a:prstGeom prst="rect">
            <a:avLst/>
          </a:prstGeom>
          <a:noFill/>
          <a:ln w="9525">
            <a:noFill/>
            <a:miter lim="800000"/>
            <a:headEnd/>
            <a:tailEnd/>
          </a:ln>
        </p:spPr>
        <p:txBody>
          <a:bodyPr lIns="0" tIns="223767" rIns="0" bIns="133308" anchor="ctr">
            <a:spAutoFit/>
          </a:bodyPr>
          <a:lstStyle/>
          <a:p>
            <a:pPr algn="ctr" eaLnBrk="1" hangingPunct="1"/>
            <a:r>
              <a:rPr lang="ru-RU" altLang="ru-RU" sz="2800">
                <a:latin typeface="Times New Roman" pitchFamily="18" charset="0"/>
                <a:cs typeface="Times New Roman" pitchFamily="18" charset="0"/>
              </a:rPr>
              <a:t>Применение активного серебра</a:t>
            </a:r>
          </a:p>
          <a:p>
            <a:pPr algn="ctr" eaLnBrk="1" hangingPunct="1"/>
            <a:r>
              <a:rPr lang="ru-RU" altLang="ru-RU" sz="2800">
                <a:latin typeface="Times New Roman" pitchFamily="18" charset="0"/>
                <a:cs typeface="Times New Roman" pitchFamily="18" charset="0"/>
              </a:rPr>
              <a:t/>
            </a:r>
            <a:br>
              <a:rPr lang="ru-RU" altLang="ru-RU" sz="2800">
                <a:latin typeface="Times New Roman" pitchFamily="18" charset="0"/>
                <a:cs typeface="Times New Roman" pitchFamily="18" charset="0"/>
              </a:rPr>
            </a:br>
            <a:endParaRPr lang="ru-RU" altLang="ru-RU" sz="2800">
              <a:latin typeface="Times New Roman" pitchFamily="18" charset="0"/>
              <a:cs typeface="Times New Roman" pitchFamily="18" charset="0"/>
            </a:endParaRPr>
          </a:p>
        </p:txBody>
      </p:sp>
      <p:pic>
        <p:nvPicPr>
          <p:cNvPr id="17412" name="Рисунок 1"/>
          <p:cNvPicPr>
            <a:picLocks noChangeAspect="1"/>
          </p:cNvPicPr>
          <p:nvPr/>
        </p:nvPicPr>
        <p:blipFill>
          <a:blip r:embed="rId2"/>
          <a:srcRect/>
          <a:stretch>
            <a:fillRect/>
          </a:stretch>
        </p:blipFill>
        <p:spPr bwMode="auto">
          <a:xfrm>
            <a:off x="8310880" y="3881121"/>
            <a:ext cx="3515360" cy="266191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29118" y="4135438"/>
            <a:ext cx="11758082" cy="2308324"/>
          </a:xfrm>
          <a:prstGeom prst="rect">
            <a:avLst/>
          </a:prstGeom>
          <a:noFill/>
          <a:ln w="9525">
            <a:noFill/>
            <a:miter lim="800000"/>
            <a:headEnd/>
            <a:tailEnd/>
          </a:ln>
        </p:spPr>
        <p:txBody>
          <a:bodyPr wrap="square" anchor="ctr">
            <a:spAutoFit/>
          </a:bodyPr>
          <a:lstStyle/>
          <a:p>
            <a:pPr algn="just" eaLnBrk="1" hangingPunct="1"/>
            <a:r>
              <a:rPr lang="ru-RU" altLang="ru-RU" sz="2400" dirty="0">
                <a:latin typeface="Times New Roman" pitchFamily="18" charset="0"/>
                <a:cs typeface="Times New Roman" pitchFamily="18" charset="0"/>
              </a:rPr>
              <a:t>Активированный уголь</a:t>
            </a:r>
            <a:r>
              <a:rPr lang="ru-RU" altLang="ru-RU" sz="2400" b="0" dirty="0">
                <a:latin typeface="Times New Roman" pitchFamily="18" charset="0"/>
                <a:cs typeface="Times New Roman" pitchFamily="18" charset="0"/>
              </a:rPr>
              <a:t> это реагент сорбционной (от лат. </a:t>
            </a:r>
            <a:r>
              <a:rPr lang="ru-RU" altLang="ru-RU" sz="2400" b="0" dirty="0" err="1">
                <a:latin typeface="Times New Roman" pitchFamily="18" charset="0"/>
                <a:cs typeface="Times New Roman" pitchFamily="18" charset="0"/>
              </a:rPr>
              <a:t>sorbeo</a:t>
            </a:r>
            <a:r>
              <a:rPr lang="ru-RU" altLang="ru-RU" sz="2400" b="0" dirty="0">
                <a:latin typeface="Times New Roman" pitchFamily="18" charset="0"/>
                <a:cs typeface="Times New Roman" pitchFamily="18" charset="0"/>
              </a:rPr>
              <a:t> — поглощаю) очистки воды для удаления из воды хлора, запахов и цвета. Благодаря своей высокой сорбционной способности, активированный уголь эффективно поглощает из воды остаточный хлор, растворенные газы, органические соединения. Пористая структура активированного угля и, как следствие, большая площадь поверхности, обеспечивает его высокую эффективность. </a:t>
            </a:r>
          </a:p>
        </p:txBody>
      </p:sp>
      <p:sp>
        <p:nvSpPr>
          <p:cNvPr id="18435" name="Rectangle 5"/>
          <p:cNvSpPr>
            <a:spLocks noChangeArrowheads="1"/>
          </p:cNvSpPr>
          <p:nvPr/>
        </p:nvSpPr>
        <p:spPr bwMode="auto">
          <a:xfrm>
            <a:off x="624418" y="853440"/>
            <a:ext cx="5471583" cy="1653224"/>
          </a:xfrm>
          <a:prstGeom prst="rect">
            <a:avLst/>
          </a:prstGeom>
          <a:noFill/>
          <a:ln w="9525">
            <a:noFill/>
            <a:miter lim="800000"/>
            <a:headEnd/>
            <a:tailEnd/>
          </a:ln>
        </p:spPr>
        <p:txBody>
          <a:bodyPr wrap="square" lIns="0" tIns="223767" rIns="0" bIns="133308" anchor="ctr">
            <a:spAutoFit/>
          </a:bodyPr>
          <a:lstStyle/>
          <a:p>
            <a:pPr algn="ctr" eaLnBrk="1" hangingPunct="1"/>
            <a:r>
              <a:rPr lang="ru-RU" altLang="ru-RU" sz="2800" b="1" dirty="0">
                <a:latin typeface="Times New Roman" pitchFamily="18" charset="0"/>
                <a:cs typeface="Times New Roman" pitchFamily="18" charset="0"/>
              </a:rPr>
              <a:t>Активированный</a:t>
            </a:r>
          </a:p>
          <a:p>
            <a:pPr algn="ctr" eaLnBrk="1" hangingPunct="1"/>
            <a:r>
              <a:rPr lang="ru-RU" altLang="ru-RU" sz="2800" b="1" dirty="0">
                <a:latin typeface="Times New Roman" pitchFamily="18" charset="0"/>
                <a:cs typeface="Times New Roman" pitchFamily="18" charset="0"/>
              </a:rPr>
              <a:t> уголь</a:t>
            </a:r>
          </a:p>
          <a:p>
            <a:r>
              <a:rPr lang="ru-RU" altLang="ru-RU" sz="2800" b="0" dirty="0">
                <a:solidFill>
                  <a:srgbClr val="444444"/>
                </a:solidFill>
                <a:latin typeface="Times New Roman" pitchFamily="18" charset="0"/>
                <a:cs typeface="Times New Roman" pitchFamily="18" charset="0"/>
              </a:rPr>
              <a:t> </a:t>
            </a:r>
          </a:p>
        </p:txBody>
      </p:sp>
      <p:pic>
        <p:nvPicPr>
          <p:cNvPr id="18436" name="Рисунок 1"/>
          <p:cNvPicPr>
            <a:picLocks noChangeAspect="1"/>
          </p:cNvPicPr>
          <p:nvPr/>
        </p:nvPicPr>
        <p:blipFill>
          <a:blip r:embed="rId2"/>
          <a:srcRect/>
          <a:stretch>
            <a:fillRect/>
          </a:stretch>
        </p:blipFill>
        <p:spPr bwMode="auto">
          <a:xfrm>
            <a:off x="5135033" y="765175"/>
            <a:ext cx="6673851" cy="30876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34433" y="894080"/>
            <a:ext cx="10560051" cy="2277547"/>
          </a:xfrm>
          <a:prstGeom prst="rect">
            <a:avLst/>
          </a:prstGeom>
          <a:noFill/>
          <a:ln w="9525">
            <a:noFill/>
            <a:miter lim="800000"/>
            <a:headEnd/>
            <a:tailEnd/>
          </a:ln>
        </p:spPr>
        <p:txBody>
          <a:bodyPr wrap="square" anchor="ctr">
            <a:spAutoFit/>
          </a:bodyPr>
          <a:lstStyle/>
          <a:p>
            <a:pPr algn="just" eaLnBrk="1" hangingPunct="1"/>
            <a:endParaRPr lang="ru-RU" altLang="ru-RU" dirty="0" smtClean="0"/>
          </a:p>
          <a:p>
            <a:pPr algn="ctr" eaLnBrk="1" hangingPunct="1"/>
            <a:r>
              <a:rPr lang="ru-RU" altLang="ru-RU" sz="2800" b="1" dirty="0" smtClean="0">
                <a:latin typeface="Times New Roman" pitchFamily="18" charset="0"/>
                <a:cs typeface="Times New Roman" pitchFamily="18" charset="0"/>
              </a:rPr>
              <a:t>Йодирование</a:t>
            </a:r>
          </a:p>
          <a:p>
            <a:pPr algn="just" eaLnBrk="1" hangingPunct="1"/>
            <a:r>
              <a:rPr lang="ru-RU" altLang="ru-RU" sz="2400" dirty="0" smtClean="0">
                <a:latin typeface="Times New Roman" pitchFamily="18" charset="0"/>
                <a:cs typeface="Times New Roman" pitchFamily="18" charset="0"/>
              </a:rPr>
              <a:t>Йодирование</a:t>
            </a:r>
            <a:r>
              <a:rPr lang="ru-RU" altLang="ru-RU" sz="2400" b="0" dirty="0" smtClean="0">
                <a:latin typeface="Times New Roman" pitchFamily="18" charset="0"/>
                <a:cs typeface="Times New Roman" pitchFamily="18" charset="0"/>
              </a:rPr>
              <a:t> – часто применяющийся способ очистки воды в плавательных бассейнах. Кроме того, специально разработанными йодными таблетками удобно дезинфицировать воду в походных условиях, например, набрав воды из старого сельского колодца или кристально чистого на первый взгляд родничка. </a:t>
            </a:r>
            <a:endParaRPr lang="ru-RU" altLang="ru-RU" sz="2400" b="0" dirty="0">
              <a:latin typeface="Times New Roman" pitchFamily="18" charset="0"/>
              <a:cs typeface="Times New Roman" pitchFamily="18" charset="0"/>
            </a:endParaRPr>
          </a:p>
        </p:txBody>
      </p:sp>
      <p:sp>
        <p:nvSpPr>
          <p:cNvPr id="19459" name="Rectangle 5"/>
          <p:cNvSpPr>
            <a:spLocks noChangeArrowheads="1"/>
          </p:cNvSpPr>
          <p:nvPr/>
        </p:nvSpPr>
        <p:spPr bwMode="auto">
          <a:xfrm>
            <a:off x="7727951" y="3578226"/>
            <a:ext cx="3649133" cy="791449"/>
          </a:xfrm>
          <a:prstGeom prst="rect">
            <a:avLst/>
          </a:prstGeom>
          <a:noFill/>
          <a:ln w="9525">
            <a:noFill/>
            <a:miter lim="800000"/>
            <a:headEnd/>
            <a:tailEnd/>
          </a:ln>
        </p:spPr>
        <p:txBody>
          <a:bodyPr lIns="0" tIns="223767" rIns="0" bIns="133308" anchor="ctr">
            <a:spAutoFit/>
          </a:bodyPr>
          <a:lstStyle/>
          <a:p>
            <a:r>
              <a:rPr lang="ru-RU" altLang="ru-RU" sz="2800" b="0" dirty="0" smtClean="0">
                <a:solidFill>
                  <a:srgbClr val="444444"/>
                </a:solidFill>
                <a:latin typeface="Times New Roman" pitchFamily="18" charset="0"/>
                <a:cs typeface="Times New Roman" pitchFamily="18" charset="0"/>
              </a:rPr>
              <a:t>  </a:t>
            </a:r>
            <a:endParaRPr lang="ru-RU" altLang="ru-RU" sz="2800" b="0" dirty="0">
              <a:solidFill>
                <a:srgbClr val="444444"/>
              </a:solidFill>
              <a:latin typeface="Times New Roman" pitchFamily="18" charset="0"/>
              <a:cs typeface="Times New Roman" pitchFamily="18" charset="0"/>
            </a:endParaRPr>
          </a:p>
        </p:txBody>
      </p:sp>
      <p:pic>
        <p:nvPicPr>
          <p:cNvPr id="19460" name="Picture 6" descr="Йодная таблетка"/>
          <p:cNvPicPr>
            <a:picLocks noChangeAspect="1" noChangeArrowheads="1"/>
          </p:cNvPicPr>
          <p:nvPr/>
        </p:nvPicPr>
        <p:blipFill>
          <a:blip r:embed="rId2"/>
          <a:srcRect/>
          <a:stretch>
            <a:fillRect/>
          </a:stretch>
        </p:blipFill>
        <p:spPr bwMode="auto">
          <a:xfrm>
            <a:off x="1645920" y="3454400"/>
            <a:ext cx="8188960" cy="303942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31801" y="4149726"/>
            <a:ext cx="11385551" cy="2308324"/>
          </a:xfrm>
          <a:prstGeom prst="rect">
            <a:avLst/>
          </a:prstGeom>
          <a:noFill/>
          <a:ln w="9525">
            <a:noFill/>
            <a:miter lim="800000"/>
            <a:headEnd/>
            <a:tailEnd/>
          </a:ln>
        </p:spPr>
        <p:txBody>
          <a:bodyPr anchor="ctr">
            <a:spAutoFit/>
          </a:bodyPr>
          <a:lstStyle/>
          <a:p>
            <a:pPr algn="just" eaLnBrk="1" hangingPunct="1"/>
            <a:r>
              <a:rPr lang="ru-RU" altLang="ru-RU" sz="2400" dirty="0">
                <a:latin typeface="Times New Roman" pitchFamily="18" charset="0"/>
                <a:cs typeface="Times New Roman" pitchFamily="18" charset="0"/>
              </a:rPr>
              <a:t>Обработка воды ультрафиолетовыми лучами</a:t>
            </a:r>
            <a:r>
              <a:rPr lang="ru-RU" altLang="ru-RU" sz="2400" b="0" dirty="0">
                <a:latin typeface="Times New Roman" pitchFamily="18" charset="0"/>
                <a:cs typeface="Times New Roman" pitchFamily="18" charset="0"/>
              </a:rPr>
              <a:t> или посредством ультрафиолетовой мембраны признана одним </a:t>
            </a:r>
            <a:r>
              <a:rPr lang="ru-RU" altLang="ru-RU" sz="2400" dirty="0">
                <a:latin typeface="Times New Roman" pitchFamily="18" charset="0"/>
                <a:cs typeface="Times New Roman" pitchFamily="18" charset="0"/>
              </a:rPr>
              <a:t>из наиболее</a:t>
            </a:r>
            <a:r>
              <a:rPr lang="ru-RU" altLang="ru-RU" sz="2400" b="0" dirty="0">
                <a:latin typeface="Times New Roman" pitchFamily="18" charset="0"/>
                <a:cs typeface="Times New Roman" pitchFamily="18" charset="0"/>
              </a:rPr>
              <a:t> эффективных способов водоочистки. Технология обеззараживания воды </a:t>
            </a:r>
            <a:r>
              <a:rPr lang="ru-RU" altLang="ru-RU" sz="2400" dirty="0">
                <a:latin typeface="Times New Roman" pitchFamily="18" charset="0"/>
                <a:cs typeface="Times New Roman" pitchFamily="18" charset="0"/>
              </a:rPr>
              <a:t>с помощью </a:t>
            </a:r>
            <a:r>
              <a:rPr lang="ru-RU" altLang="ru-RU" sz="2400" b="0" dirty="0">
                <a:latin typeface="Times New Roman" pitchFamily="18" charset="0"/>
                <a:cs typeface="Times New Roman" pitchFamily="18" charset="0"/>
              </a:rPr>
              <a:t>ультрафиолета заключается </a:t>
            </a:r>
            <a:r>
              <a:rPr lang="ru-RU" altLang="ru-RU" sz="2400" dirty="0">
                <a:latin typeface="Times New Roman" pitchFamily="18" charset="0"/>
                <a:cs typeface="Times New Roman" pitchFamily="18" charset="0"/>
              </a:rPr>
              <a:t>в прохождении</a:t>
            </a:r>
            <a:r>
              <a:rPr lang="ru-RU" altLang="ru-RU" sz="2400" b="0" dirty="0">
                <a:latin typeface="Times New Roman" pitchFamily="18" charset="0"/>
                <a:cs typeface="Times New Roman" pitchFamily="18" charset="0"/>
              </a:rPr>
              <a:t> особых фотохимических реакций ,</a:t>
            </a:r>
            <a:r>
              <a:rPr lang="ru-RU" altLang="ru-RU" sz="2400" dirty="0">
                <a:latin typeface="Times New Roman" pitchFamily="18" charset="0"/>
                <a:cs typeface="Times New Roman" pitchFamily="18" charset="0"/>
              </a:rPr>
              <a:t>в результате</a:t>
            </a:r>
            <a:r>
              <a:rPr lang="ru-RU" altLang="ru-RU" sz="2400" b="0" dirty="0">
                <a:latin typeface="Times New Roman" pitchFamily="18" charset="0"/>
                <a:cs typeface="Times New Roman" pitchFamily="18" charset="0"/>
              </a:rPr>
              <a:t> которых клетки микроорганизмов, находящихся </a:t>
            </a:r>
            <a:r>
              <a:rPr lang="ru-RU" altLang="ru-RU" sz="2400" dirty="0">
                <a:latin typeface="Times New Roman" pitchFamily="18" charset="0"/>
                <a:cs typeface="Times New Roman" pitchFamily="18" charset="0"/>
              </a:rPr>
              <a:t>в воде,</a:t>
            </a:r>
            <a:r>
              <a:rPr lang="ru-RU" altLang="ru-RU" sz="2400" b="0" dirty="0">
                <a:latin typeface="Times New Roman" pitchFamily="18" charset="0"/>
                <a:cs typeface="Times New Roman" pitchFamily="18" charset="0"/>
              </a:rPr>
              <a:t> серьезно повреждаются, </a:t>
            </a:r>
            <a:r>
              <a:rPr lang="ru-RU" altLang="ru-RU" sz="2400" dirty="0">
                <a:latin typeface="Times New Roman" pitchFamily="18" charset="0"/>
                <a:cs typeface="Times New Roman" pitchFamily="18" charset="0"/>
              </a:rPr>
              <a:t>и бактерии</a:t>
            </a:r>
            <a:r>
              <a:rPr lang="ru-RU" altLang="ru-RU" sz="2400" b="0" dirty="0">
                <a:latin typeface="Times New Roman" pitchFamily="18" charset="0"/>
                <a:cs typeface="Times New Roman" pitchFamily="18" charset="0"/>
              </a:rPr>
              <a:t> погибают.</a:t>
            </a:r>
            <a:r>
              <a:rPr lang="ru-RU" altLang="ru-RU" sz="2400" dirty="0">
                <a:latin typeface="Times New Roman" pitchFamily="18" charset="0"/>
                <a:cs typeface="Times New Roman" pitchFamily="18" charset="0"/>
              </a:rPr>
              <a:t> </a:t>
            </a:r>
          </a:p>
        </p:txBody>
      </p:sp>
      <p:sp>
        <p:nvSpPr>
          <p:cNvPr id="20483" name="Rectangle 7"/>
          <p:cNvSpPr>
            <a:spLocks noChangeArrowheads="1"/>
          </p:cNvSpPr>
          <p:nvPr/>
        </p:nvSpPr>
        <p:spPr bwMode="auto">
          <a:xfrm>
            <a:off x="431800" y="2033588"/>
            <a:ext cx="4032251" cy="519112"/>
          </a:xfrm>
          <a:prstGeom prst="rect">
            <a:avLst/>
          </a:prstGeom>
          <a:noFill/>
          <a:ln w="9525">
            <a:noFill/>
            <a:miter lim="800000"/>
            <a:headEnd/>
            <a:tailEnd/>
          </a:ln>
        </p:spPr>
        <p:txBody>
          <a:bodyPr>
            <a:spAutoFit/>
          </a:bodyPr>
          <a:lstStyle/>
          <a:p>
            <a:pPr algn="ctr" eaLnBrk="1" hangingPunct="1"/>
            <a:r>
              <a:rPr lang="ru-RU" altLang="ru-RU" sz="2800" b="1" dirty="0">
                <a:latin typeface="Times New Roman" pitchFamily="18" charset="0"/>
                <a:cs typeface="Times New Roman" pitchFamily="18" charset="0"/>
              </a:rPr>
              <a:t>Ультрафиолет</a:t>
            </a:r>
          </a:p>
        </p:txBody>
      </p:sp>
      <p:pic>
        <p:nvPicPr>
          <p:cNvPr id="20484" name="Рисунок 1"/>
          <p:cNvPicPr>
            <a:picLocks noChangeAspect="1"/>
          </p:cNvPicPr>
          <p:nvPr/>
        </p:nvPicPr>
        <p:blipFill>
          <a:blip r:embed="rId2"/>
          <a:srcRect/>
          <a:stretch>
            <a:fillRect/>
          </a:stretch>
        </p:blipFill>
        <p:spPr bwMode="auto">
          <a:xfrm>
            <a:off x="4561418" y="975359"/>
            <a:ext cx="7488767" cy="295846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102784" y="792478"/>
            <a:ext cx="7878656" cy="523220"/>
          </a:xfrm>
          <a:prstGeom prst="rect">
            <a:avLst/>
          </a:prstGeom>
          <a:noFill/>
          <a:ln w="9525">
            <a:noFill/>
            <a:miter lim="800000"/>
            <a:headEnd/>
            <a:tailEnd/>
          </a:ln>
        </p:spPr>
        <p:txBody>
          <a:bodyPr wrap="square">
            <a:spAutoFit/>
          </a:bodyPr>
          <a:lstStyle/>
          <a:p>
            <a:pPr algn="ctr" eaLnBrk="1" hangingPunct="1"/>
            <a:r>
              <a:rPr lang="ru-RU" altLang="ru-RU" sz="2800" b="1" dirty="0">
                <a:solidFill>
                  <a:schemeClr val="tx2"/>
                </a:solidFill>
                <a:latin typeface="Times New Roman" pitchFamily="18" charset="0"/>
                <a:cs typeface="Times New Roman" pitchFamily="18" charset="0"/>
              </a:rPr>
              <a:t>Обратный осмос</a:t>
            </a:r>
          </a:p>
        </p:txBody>
      </p:sp>
      <p:sp>
        <p:nvSpPr>
          <p:cNvPr id="21507" name="Прямоугольник 2"/>
          <p:cNvSpPr>
            <a:spLocks noChangeArrowheads="1"/>
          </p:cNvSpPr>
          <p:nvPr/>
        </p:nvSpPr>
        <p:spPr bwMode="auto">
          <a:xfrm>
            <a:off x="5422901" y="1767840"/>
            <a:ext cx="6481233" cy="4524315"/>
          </a:xfrm>
          <a:prstGeom prst="rect">
            <a:avLst/>
          </a:prstGeom>
          <a:noFill/>
          <a:ln w="9525">
            <a:noFill/>
            <a:miter lim="800000"/>
            <a:headEnd/>
            <a:tailEnd/>
          </a:ln>
        </p:spPr>
        <p:txBody>
          <a:bodyPr wrap="square">
            <a:spAutoFit/>
          </a:bodyPr>
          <a:lstStyle/>
          <a:p>
            <a:pPr eaLnBrk="1" hangingPunct="1"/>
            <a:r>
              <a:rPr lang="ru-RU" altLang="ru-RU" sz="2400" b="0" dirty="0">
                <a:solidFill>
                  <a:schemeClr val="tx2"/>
                </a:solidFill>
                <a:latin typeface="Times New Roman" pitchFamily="18" charset="0"/>
                <a:cs typeface="Times New Roman" pitchFamily="18" charset="0"/>
              </a:rPr>
              <a:t>Основной очищающий элемент этих систем — полупроницаемая мембрана, которая способна пропускать через себя только молекулы воды, но при этом препятствует проникновению веществ с молекулами большего размера (солей тяжелых металлов, примесей, ржавчины). В результате очистки путем обратного осмоса вода и растворенные в ней вещества разделяются на молекулярном уровне, при этом с одной стороны мембраны накапливается практически идеально чистая вода, а все загрязнения остаются по другую ее сторону</a:t>
            </a:r>
            <a:r>
              <a:rPr lang="ru-RU" altLang="ru-RU" b="0" dirty="0">
                <a:solidFill>
                  <a:srgbClr val="000000"/>
                </a:solidFill>
                <a:latin typeface="Times New Roman" pitchFamily="18" charset="0"/>
                <a:cs typeface="Times New Roman" pitchFamily="18" charset="0"/>
              </a:rPr>
              <a:t>. </a:t>
            </a:r>
            <a:endParaRPr lang="ru-RU" altLang="ru-RU" dirty="0">
              <a:latin typeface="Times New Roman" pitchFamily="18" charset="0"/>
              <a:cs typeface="Times New Roman" pitchFamily="18" charset="0"/>
            </a:endParaRPr>
          </a:p>
        </p:txBody>
      </p:sp>
      <p:pic>
        <p:nvPicPr>
          <p:cNvPr id="21508" name="Рисунок 3"/>
          <p:cNvPicPr>
            <a:picLocks noChangeAspect="1"/>
          </p:cNvPicPr>
          <p:nvPr/>
        </p:nvPicPr>
        <p:blipFill>
          <a:blip r:embed="rId2"/>
          <a:srcRect/>
          <a:stretch>
            <a:fillRect/>
          </a:stretch>
        </p:blipFill>
        <p:spPr bwMode="auto">
          <a:xfrm>
            <a:off x="334433" y="1747520"/>
            <a:ext cx="4800600" cy="46939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p:cNvPicPr>
            <a:picLocks noChangeAspect="1"/>
          </p:cNvPicPr>
          <p:nvPr/>
        </p:nvPicPr>
        <p:blipFill>
          <a:blip r:embed="rId2"/>
          <a:srcRect/>
          <a:stretch>
            <a:fillRect/>
          </a:stretch>
        </p:blipFill>
        <p:spPr bwMode="auto">
          <a:xfrm>
            <a:off x="960120" y="894080"/>
            <a:ext cx="9220199" cy="5161279"/>
          </a:xfrm>
          <a:prstGeom prst="rect">
            <a:avLst/>
          </a:prstGeom>
          <a:noFill/>
          <a:ln w="9525">
            <a:noFill/>
            <a:miter lim="800000"/>
            <a:headEnd/>
            <a:tailEnd/>
          </a:ln>
        </p:spPr>
      </p:pic>
      <p:sp>
        <p:nvSpPr>
          <p:cNvPr id="22531" name="Прямоугольник 3"/>
          <p:cNvSpPr>
            <a:spLocks noChangeArrowheads="1"/>
          </p:cNvSpPr>
          <p:nvPr/>
        </p:nvSpPr>
        <p:spPr bwMode="auto">
          <a:xfrm>
            <a:off x="2763520" y="6096000"/>
            <a:ext cx="5384800" cy="461665"/>
          </a:xfrm>
          <a:prstGeom prst="rect">
            <a:avLst/>
          </a:prstGeom>
          <a:noFill/>
          <a:ln w="9525">
            <a:noFill/>
            <a:miter lim="800000"/>
            <a:headEnd/>
            <a:tailEnd/>
          </a:ln>
        </p:spPr>
        <p:txBody>
          <a:bodyPr wrap="square">
            <a:spAutoFit/>
          </a:bodyPr>
          <a:lstStyle/>
          <a:p>
            <a:pPr algn="ctr"/>
            <a:r>
              <a:rPr lang="ru-RU" altLang="ru-RU" sz="2400" dirty="0">
                <a:latin typeface="Times New Roman" pitchFamily="18" charset="0"/>
              </a:rPr>
              <a:t>Результаты опроса методов очистки</a:t>
            </a:r>
            <a:endParaRPr lang="ru-RU" altLang="ru-R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2639485" y="128589"/>
            <a:ext cx="4746492" cy="523220"/>
          </a:xfrm>
          <a:prstGeom prst="rect">
            <a:avLst/>
          </a:prstGeom>
          <a:noFill/>
          <a:ln w="9525">
            <a:noFill/>
            <a:miter lim="800000"/>
            <a:headEnd/>
            <a:tailEnd/>
          </a:ln>
        </p:spPr>
        <p:txBody>
          <a:bodyPr wrap="none">
            <a:spAutoFit/>
          </a:bodyPr>
          <a:lstStyle/>
          <a:p>
            <a:r>
              <a:rPr lang="ru-RU" altLang="ru-RU" sz="2800">
                <a:latin typeface="Times New Roman" pitchFamily="18" charset="0"/>
              </a:rPr>
              <a:t>Личный способ очистки воды</a:t>
            </a:r>
            <a:endParaRPr lang="ru-RU" altLang="ru-RU" sz="2800"/>
          </a:p>
        </p:txBody>
      </p:sp>
      <p:sp>
        <p:nvSpPr>
          <p:cNvPr id="24579" name="Прямоугольник 4"/>
          <p:cNvSpPr>
            <a:spLocks noChangeArrowheads="1"/>
          </p:cNvSpPr>
          <p:nvPr/>
        </p:nvSpPr>
        <p:spPr bwMode="auto">
          <a:xfrm>
            <a:off x="239185" y="1036321"/>
            <a:ext cx="6049433" cy="4247317"/>
          </a:xfrm>
          <a:prstGeom prst="rect">
            <a:avLst/>
          </a:prstGeom>
          <a:noFill/>
          <a:ln w="9525">
            <a:noFill/>
            <a:miter lim="800000"/>
            <a:headEnd/>
            <a:tailEnd/>
          </a:ln>
        </p:spPr>
        <p:txBody>
          <a:bodyPr wrap="square">
            <a:spAutoFit/>
          </a:bodyPr>
          <a:lstStyle/>
          <a:p>
            <a:r>
              <a:rPr lang="ru-RU" altLang="ru-RU" sz="2800" b="0" dirty="0">
                <a:latin typeface="Times New Roman" pitchFamily="18" charset="0"/>
                <a:cs typeface="Times New Roman" pitchFamily="18" charset="0"/>
              </a:rPr>
              <a:t>Я использую проточный фильтр «Барьер Эксперт Стандарт», который установлен на кухне к крану холодной воды. Вода проходит три этапа фильтрации, что позволяет ей избавиться от механических загрязнений в виде песка, ржавчины, частиц металла, а также хлора, меди, свинца, и прочих соединений.</a:t>
            </a:r>
          </a:p>
          <a:p>
            <a:endParaRPr lang="ru-RU" altLang="ru-RU" b="0" dirty="0">
              <a:latin typeface="Times New Roman" pitchFamily="18" charset="0"/>
            </a:endParaRPr>
          </a:p>
        </p:txBody>
      </p:sp>
      <p:pic>
        <p:nvPicPr>
          <p:cNvPr id="24580" name="Рисунок 5"/>
          <p:cNvPicPr>
            <a:picLocks noChangeAspect="1"/>
          </p:cNvPicPr>
          <p:nvPr/>
        </p:nvPicPr>
        <p:blipFill>
          <a:blip r:embed="rId2"/>
          <a:srcRect/>
          <a:stretch>
            <a:fillRect/>
          </a:stretch>
        </p:blipFill>
        <p:spPr bwMode="auto">
          <a:xfrm>
            <a:off x="6671734" y="1137919"/>
            <a:ext cx="5001684" cy="5234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p:cNvPicPr>
            <a:picLocks noChangeAspect="1"/>
          </p:cNvPicPr>
          <p:nvPr/>
        </p:nvPicPr>
        <p:blipFill>
          <a:blip r:embed="rId2"/>
          <a:srcRect/>
          <a:stretch>
            <a:fillRect/>
          </a:stretch>
        </p:blipFill>
        <p:spPr bwMode="auto">
          <a:xfrm>
            <a:off x="7518400" y="4328160"/>
            <a:ext cx="3982720" cy="2328229"/>
          </a:xfrm>
          <a:prstGeom prst="rect">
            <a:avLst/>
          </a:prstGeom>
          <a:noFill/>
          <a:ln w="9525">
            <a:noFill/>
            <a:miter lim="800000"/>
            <a:headEnd/>
            <a:tailEnd/>
          </a:ln>
        </p:spPr>
      </p:pic>
      <p:sp>
        <p:nvSpPr>
          <p:cNvPr id="25604" name="Прямоугольник 3"/>
          <p:cNvSpPr>
            <a:spLocks noChangeArrowheads="1"/>
          </p:cNvSpPr>
          <p:nvPr/>
        </p:nvSpPr>
        <p:spPr bwMode="auto">
          <a:xfrm>
            <a:off x="431800" y="1137920"/>
            <a:ext cx="6096000" cy="4401205"/>
          </a:xfrm>
          <a:prstGeom prst="rect">
            <a:avLst/>
          </a:prstGeom>
          <a:noFill/>
          <a:ln w="9525">
            <a:noFill/>
            <a:miter lim="800000"/>
            <a:headEnd/>
            <a:tailEnd/>
          </a:ln>
        </p:spPr>
        <p:txBody>
          <a:bodyPr wrap="square">
            <a:spAutoFit/>
          </a:bodyPr>
          <a:lstStyle/>
          <a:p>
            <a:r>
              <a:rPr lang="ru-RU" altLang="ru-RU" sz="2800" b="0" dirty="0">
                <a:latin typeface="Times New Roman" pitchFamily="18" charset="0"/>
              </a:rPr>
              <a:t>Далее я очищаю воду бытовым дистиллятором, который за 3 часа способен перегнать неочищенную воду, и на выходе получить чистый дистиллят не имеющий привкус и запах. </a:t>
            </a:r>
          </a:p>
          <a:p>
            <a:r>
              <a:rPr lang="ru-RU" altLang="ru-RU" sz="2800" b="0" dirty="0">
                <a:latin typeface="Times New Roman" pitchFamily="18" charset="0"/>
              </a:rPr>
              <a:t>На фото дно емкости с остатком воды, после завершения дистилляции.</a:t>
            </a:r>
          </a:p>
          <a:p>
            <a:r>
              <a:rPr lang="ru-RU" altLang="ru-RU" sz="2800" b="0" dirty="0">
                <a:latin typeface="Times New Roman" pitchFamily="18" charset="0"/>
              </a:rPr>
              <a:t>Это то, что не смог очистить проточный фильтр.</a:t>
            </a:r>
          </a:p>
        </p:txBody>
      </p:sp>
      <p:pic>
        <p:nvPicPr>
          <p:cNvPr id="25605" name="Рисунок 4"/>
          <p:cNvPicPr>
            <a:picLocks noChangeAspect="1"/>
          </p:cNvPicPr>
          <p:nvPr/>
        </p:nvPicPr>
        <p:blipFill>
          <a:blip r:embed="rId3"/>
          <a:srcRect/>
          <a:stretch>
            <a:fillRect/>
          </a:stretch>
        </p:blipFill>
        <p:spPr bwMode="auto">
          <a:xfrm>
            <a:off x="7535334" y="1076960"/>
            <a:ext cx="3418417" cy="263937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528320" y="692150"/>
            <a:ext cx="11136631" cy="954107"/>
          </a:xfrm>
          <a:prstGeom prst="rect">
            <a:avLst/>
          </a:prstGeom>
          <a:noFill/>
          <a:ln w="9525">
            <a:noFill/>
            <a:miter lim="800000"/>
            <a:headEnd/>
            <a:tailEnd/>
          </a:ln>
        </p:spPr>
        <p:txBody>
          <a:bodyPr wrap="square">
            <a:spAutoFit/>
          </a:bodyPr>
          <a:lstStyle/>
          <a:p>
            <a:endParaRPr lang="en-US" altLang="ru-RU" sz="2800" b="1" dirty="0" smtClean="0">
              <a:latin typeface="Times New Roman" pitchFamily="18" charset="0"/>
              <a:cs typeface="Times New Roman" pitchFamily="18" charset="0"/>
            </a:endParaRPr>
          </a:p>
          <a:p>
            <a:pPr algn="ctr"/>
            <a:r>
              <a:rPr lang="ru-RU" altLang="ru-RU" sz="2800" b="1" dirty="0" smtClean="0">
                <a:latin typeface="Times New Roman" pitchFamily="18" charset="0"/>
                <a:cs typeface="Times New Roman" pitchFamily="18" charset="0"/>
              </a:rPr>
              <a:t>Вывод </a:t>
            </a:r>
            <a:endParaRPr lang="ru-RU" altLang="ru-RU" sz="2800" b="1" dirty="0">
              <a:latin typeface="Times New Roman" pitchFamily="18" charset="0"/>
              <a:cs typeface="Times New Roman" pitchFamily="18" charset="0"/>
            </a:endParaRPr>
          </a:p>
        </p:txBody>
      </p:sp>
      <p:sp>
        <p:nvSpPr>
          <p:cNvPr id="26627" name="TextBox 4"/>
          <p:cNvSpPr txBox="1">
            <a:spLocks noChangeArrowheads="1"/>
          </p:cNvSpPr>
          <p:nvPr/>
        </p:nvSpPr>
        <p:spPr bwMode="auto">
          <a:xfrm>
            <a:off x="629920" y="1557338"/>
            <a:ext cx="10891519" cy="4401205"/>
          </a:xfrm>
          <a:prstGeom prst="rect">
            <a:avLst/>
          </a:prstGeom>
          <a:noFill/>
          <a:ln w="9525">
            <a:noFill/>
            <a:miter lim="800000"/>
            <a:headEnd/>
            <a:tailEnd/>
          </a:ln>
        </p:spPr>
        <p:txBody>
          <a:bodyPr wrap="square">
            <a:spAutoFit/>
          </a:bodyPr>
          <a:lstStyle/>
          <a:p>
            <a:pPr marL="342900" indent="-342900">
              <a:buFontTx/>
              <a:buChar char="•"/>
            </a:pPr>
            <a:r>
              <a:rPr lang="ru-RU" altLang="ru-RU" sz="2800" b="0" dirty="0">
                <a:latin typeface="Times New Roman" pitchFamily="18" charset="0"/>
                <a:cs typeface="Times New Roman" pitchFamily="18" charset="0"/>
              </a:rPr>
              <a:t>Существует огромное множество методов обеззараживания воды. Каждый из них уникален и имеет свою плюсы и минусы.</a:t>
            </a:r>
          </a:p>
          <a:p>
            <a:pPr marL="342900" indent="-342900">
              <a:buFontTx/>
              <a:buChar char="•"/>
            </a:pPr>
            <a:r>
              <a:rPr lang="ru-RU" altLang="ru-RU" sz="2800" b="0" dirty="0">
                <a:latin typeface="Times New Roman" pitchFamily="18" charset="0"/>
                <a:cs typeface="Times New Roman" pitchFamily="18" charset="0"/>
              </a:rPr>
              <a:t>Наблюдение нескольких образцов воды показало, что чистой воды без цвета или запаха встретить в быту практически невозможно.</a:t>
            </a:r>
          </a:p>
          <a:p>
            <a:pPr marL="342900" indent="-342900">
              <a:buFontTx/>
              <a:buChar char="•"/>
            </a:pPr>
            <a:r>
              <a:rPr lang="ru-RU" altLang="ru-RU" sz="2800" b="0" dirty="0">
                <a:latin typeface="Times New Roman" pitchFamily="18" charset="0"/>
                <a:cs typeface="Times New Roman" pitchFamily="18" charset="0"/>
              </a:rPr>
              <a:t>Опрос показал, что использование методов очистки применяется людьми по разному, но не комбинируют их для лучшего качества и эффективности.</a:t>
            </a:r>
          </a:p>
          <a:p>
            <a:pPr marL="342900" indent="-342900">
              <a:buFontTx/>
              <a:buChar char="•"/>
            </a:pPr>
            <a:r>
              <a:rPr lang="ru-RU" altLang="ru-RU" sz="2800" b="0" dirty="0">
                <a:latin typeface="Times New Roman" pitchFamily="18" charset="0"/>
                <a:cs typeface="Times New Roman" pitchFamily="18" charset="0"/>
              </a:rPr>
              <a:t>Рекомендую использовать различные методы фильтрования воды, </a:t>
            </a:r>
            <a:r>
              <a:rPr lang="ru-RU" altLang="ru-RU" sz="2800" b="0" dirty="0" smtClean="0">
                <a:latin typeface="Times New Roman" pitchFamily="18" charset="0"/>
                <a:cs typeface="Times New Roman" pitchFamily="18" charset="0"/>
              </a:rPr>
              <a:t>подбирая для себя наиболее доступный , безопасный и эффективный.</a:t>
            </a:r>
            <a:endParaRPr lang="ru-RU" altLang="ru-RU" sz="2800" b="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609600" y="1524001"/>
            <a:ext cx="10972800" cy="4602164"/>
          </a:xfrm>
        </p:spPr>
        <p:txBody>
          <a:bodyPr>
            <a:normAutofit/>
          </a:bodyPr>
          <a:lstStyle/>
          <a:p>
            <a:pPr>
              <a:buNone/>
            </a:pPr>
            <a:r>
              <a:rPr smtClean="0">
                <a:latin typeface="Times New Roman" pitchFamily="18" charset="0"/>
                <a:cs typeface="Times New Roman" pitchFamily="18" charset="0"/>
              </a:rPr>
              <a:t>1.  Водоснабжение. Проектирование систем и сооружений: В 3-х т. – Т. 2. Очистка и кондиционирование природных вод / Научно-методическое руководство и общая редактора докт. техн. наук, проф. Журбы М.Г. Вологда-Москва: ВоГТУ.</a:t>
            </a:r>
          </a:p>
          <a:p>
            <a:pPr>
              <a:buNone/>
            </a:pPr>
            <a:r>
              <a:rPr smtClean="0">
                <a:latin typeface="Times New Roman" pitchFamily="18" charset="0"/>
                <a:cs typeface="Times New Roman" pitchFamily="18" charset="0"/>
              </a:rPr>
              <a:t>2.  Мазаев В.Т., Корлёв А.А., Шлепнина Т.Г. Коммунальная гигиена / Под ред. В.Т. Мазаева. – 2-е изд., испр. и доп. – М.: ГЭОТАР-Медиа.</a:t>
            </a:r>
          </a:p>
          <a:p>
            <a:pPr>
              <a:buNone/>
            </a:pPr>
            <a:r>
              <a:rPr smtClean="0">
                <a:latin typeface="Times New Roman" pitchFamily="18" charset="0"/>
                <a:cs typeface="Times New Roman" pitchFamily="18" charset="0"/>
              </a:rPr>
              <a:t>3.  Яковлев С.В, Воронов Ю.В. Водоотведение и очистка сточных вод / Учебник для вузов: - М.: АСВ.</a:t>
            </a:r>
          </a:p>
          <a:p>
            <a:pPr>
              <a:buNone/>
            </a:pPr>
            <a:r>
              <a:rPr smtClean="0">
                <a:latin typeface="Times New Roman" pitchFamily="18" charset="0"/>
                <a:cs typeface="Times New Roman" pitchFamily="18" charset="0"/>
              </a:rPr>
              <a:t>4. </a:t>
            </a:r>
            <a:r>
              <a:rPr lang="en-US" dirty="0" smtClean="0">
                <a:latin typeface="Times New Roman" pitchFamily="18" charset="0"/>
                <a:cs typeface="Times New Roman" pitchFamily="18" charset="0"/>
              </a:rPr>
              <a:t>http</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soyuzproekt</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narod</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ru</a:t>
            </a:r>
            <a:endParaRPr smtClean="0">
              <a:latin typeface="Times New Roman" pitchFamily="18" charset="0"/>
              <a:cs typeface="Times New Roman" pitchFamily="18" charset="0"/>
            </a:endParaRPr>
          </a:p>
          <a:p>
            <a:pPr>
              <a:buNone/>
            </a:pPr>
            <a:r>
              <a:rPr smtClean="0">
                <a:latin typeface="Times New Roman" pitchFamily="18" charset="0"/>
                <a:cs typeface="Times New Roman" pitchFamily="18" charset="0"/>
              </a:rPr>
              <a:t>5. </a:t>
            </a:r>
            <a:r>
              <a:rPr lang="en-US" dirty="0" smtClean="0">
                <a:latin typeface="Times New Roman" pitchFamily="18" charset="0"/>
                <a:cs typeface="Times New Roman" pitchFamily="18" charset="0"/>
              </a:rPr>
              <a:t>http</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mikrobio</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balakliets</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kharkov</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ua</a:t>
            </a:r>
            <a:endParaRPr smtClean="0">
              <a:latin typeface="Times New Roman" pitchFamily="18" charset="0"/>
              <a:cs typeface="Times New Roman" pitchFamily="18" charset="0"/>
            </a:endParaRPr>
          </a:p>
          <a:p>
            <a:pPr>
              <a:buNone/>
            </a:pPr>
            <a:r>
              <a:rPr smtClean="0">
                <a:latin typeface="Times New Roman" pitchFamily="18" charset="0"/>
                <a:cs typeface="Times New Roman" pitchFamily="18" charset="0"/>
              </a:rPr>
              <a:t>6. </a:t>
            </a:r>
            <a:r>
              <a:rPr lang="en-US" dirty="0" smtClean="0">
                <a:latin typeface="Times New Roman" pitchFamily="18" charset="0"/>
                <a:cs typeface="Times New Roman" pitchFamily="18" charset="0"/>
              </a:rPr>
              <a:t>http</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smikro</a:t>
            </a:r>
            <a:r>
              <a:rPr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ru</a:t>
            </a:r>
            <a:endParaRPr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609600" y="1076961"/>
            <a:ext cx="10972800" cy="568960"/>
          </a:xfrm>
        </p:spPr>
        <p:txBody>
          <a:bodyPr>
            <a:normAutofit fontScale="90000"/>
          </a:bodyPr>
          <a:lstStyle/>
          <a:p>
            <a:pPr algn="ctr"/>
            <a:r>
              <a:rPr lang="ru-RU" dirty="0" smtClean="0"/>
              <a:t>Список литературы</a:t>
            </a:r>
            <a:endParaRPr lang="ru-RU" dirty="0"/>
          </a:p>
        </p:txBody>
      </p:sp>
      <p:sp>
        <p:nvSpPr>
          <p:cNvPr id="2" name="Нижний колонтитул 1"/>
          <p:cNvSpPr>
            <a:spLocks noGrp="1"/>
          </p:cNvSpPr>
          <p:nvPr>
            <p:ph type="ftr" sz="quarter" idx="10"/>
          </p:nvPr>
        </p:nvSpPr>
        <p:spPr/>
        <p:txBody>
          <a:bodyPr/>
          <a:lstStyle/>
          <a:p>
            <a:r>
              <a:rPr lang="ru-RU" smtClean="0"/>
              <a:t>Название раздела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265C434B-10D9-4546-AE98-38CD5AD5417A}"/>
              </a:ext>
            </a:extLst>
          </p:cNvPr>
          <p:cNvSpPr>
            <a:spLocks noGrp="1"/>
          </p:cNvSpPr>
          <p:nvPr>
            <p:ph type="title"/>
          </p:nvPr>
        </p:nvSpPr>
        <p:spPr>
          <a:xfrm>
            <a:off x="467360" y="1236510"/>
            <a:ext cx="10891519" cy="1425410"/>
          </a:xfrm>
        </p:spPr>
        <p:txBody>
          <a:bodyPr>
            <a:noAutofit/>
          </a:bodyPr>
          <a:lstStyle/>
          <a:p>
            <a:pPr algn="r"/>
            <a:r>
              <a:rPr lang="ru-RU" sz="2800" dirty="0" smtClean="0">
                <a:latin typeface="Times New Roman" panose="02020603050405020304" pitchFamily="18" charset="0"/>
                <a:cs typeface="Times New Roman" panose="02020603050405020304" pitchFamily="18" charset="0"/>
              </a:rPr>
              <a:t> </a:t>
            </a:r>
            <a:endParaRPr lang="ru-RU" sz="2800" b="0"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xmlns="" id="{5E35139A-755D-49CD-B0DD-7D3DA3E4B307}"/>
              </a:ext>
            </a:extLst>
          </p:cNvPr>
          <p:cNvSpPr>
            <a:spLocks noGrp="1"/>
          </p:cNvSpPr>
          <p:nvPr>
            <p:ph type="body" sz="quarter" idx="11"/>
          </p:nvPr>
        </p:nvSpPr>
        <p:spPr/>
        <p:txBody>
          <a:bodyPr/>
          <a:lstStyle/>
          <a:p>
            <a:endParaRPr lang="ru-RU" dirty="0"/>
          </a:p>
        </p:txBody>
      </p:sp>
      <p:sp>
        <p:nvSpPr>
          <p:cNvPr id="5" name="Прямоугольник 4"/>
          <p:cNvSpPr/>
          <p:nvPr/>
        </p:nvSpPr>
        <p:spPr>
          <a:xfrm>
            <a:off x="406400" y="1381760"/>
            <a:ext cx="11338560" cy="1200329"/>
          </a:xfrm>
          <a:prstGeom prst="rect">
            <a:avLst/>
          </a:prstGeom>
        </p:spPr>
        <p:txBody>
          <a:bodyPr wrap="square">
            <a:spAutoFit/>
          </a:bodyPr>
          <a:lstStyle/>
          <a:p>
            <a:r>
              <a:rPr lang="ru-RU" altLang="ru-RU" sz="2400" b="1" dirty="0" smtClean="0">
                <a:latin typeface="Times New Roman" pitchFamily="18" charset="0"/>
                <a:cs typeface="Times New Roman" pitchFamily="18" charset="0"/>
              </a:rPr>
              <a:t>Актуальность</a:t>
            </a:r>
            <a:r>
              <a:rPr lang="ru-RU" altLang="ru-RU" sz="2400" dirty="0" smtClean="0">
                <a:latin typeface="Times New Roman" pitchFamily="18" charset="0"/>
                <a:cs typeface="Times New Roman" pitchFamily="18" charset="0"/>
              </a:rPr>
              <a:t> темы индивидуального проекта обусловлена тем, что проблема питьевого водоснабжения затрагивает очень многие стороны жизни человеческого общества в течение всей истории его существования</a:t>
            </a:r>
            <a:endParaRPr lang="ru-RU" sz="2400" dirty="0"/>
          </a:p>
        </p:txBody>
      </p:sp>
      <p:sp>
        <p:nvSpPr>
          <p:cNvPr id="6" name="Прямоугольник 5"/>
          <p:cNvSpPr/>
          <p:nvPr/>
        </p:nvSpPr>
        <p:spPr>
          <a:xfrm>
            <a:off x="2052320" y="2783840"/>
            <a:ext cx="9469120" cy="2308324"/>
          </a:xfrm>
          <a:prstGeom prst="rect">
            <a:avLst/>
          </a:prstGeom>
        </p:spPr>
        <p:txBody>
          <a:bodyPr wrap="square">
            <a:spAutoFit/>
          </a:bodyPr>
          <a:lstStyle/>
          <a:p>
            <a:pPr>
              <a:buNone/>
            </a:pPr>
            <a:r>
              <a:rPr lang="ru-RU" dirty="0" smtClean="0">
                <a:ln w="50800"/>
                <a:solidFill>
                  <a:schemeClr val="tx2"/>
                </a:solidFill>
                <a:effectLst>
                  <a:innerShdw blurRad="114300">
                    <a:prstClr val="black"/>
                  </a:innerShdw>
                </a:effectLst>
                <a:cs typeface="Arial" pitchFamily="34" charset="0"/>
              </a:rPr>
              <a:t> </a:t>
            </a:r>
            <a:r>
              <a:rPr lang="ru-RU" sz="2400" dirty="0" smtClean="0">
                <a:ln w="50800"/>
                <a:solidFill>
                  <a:schemeClr val="tx2"/>
                </a:solidFill>
                <a:effectLst>
                  <a:innerShdw blurRad="114300">
                    <a:prstClr val="black"/>
                  </a:innerShdw>
                </a:effectLst>
                <a:latin typeface="Times New Roman" pitchFamily="18" charset="0"/>
                <a:cs typeface="Times New Roman" pitchFamily="18" charset="0"/>
              </a:rPr>
              <a:t>«Вода… Ты не имеешь ни вкуса, ни цвета, ни запаха, тебя невозможно описать – тобой наслаждаешься, не ведая, что ты такое. Ты не просто необходима для жизни, ты и есть сама жизнь. Ты божество, ты совершенство, ты самое большое богатство на свете, ее Величество – Вода!» </a:t>
            </a:r>
          </a:p>
          <a:p>
            <a:pPr algn="r">
              <a:buNone/>
            </a:pPr>
            <a:r>
              <a:rPr lang="ru-RU" sz="2400" dirty="0" err="1" smtClean="0">
                <a:ln w="50800"/>
                <a:solidFill>
                  <a:schemeClr val="tx2"/>
                </a:solidFill>
                <a:effectLst>
                  <a:innerShdw blurRad="114300">
                    <a:prstClr val="black"/>
                  </a:innerShdw>
                </a:effectLst>
                <a:latin typeface="Times New Roman" pitchFamily="18" charset="0"/>
                <a:cs typeface="Times New Roman" pitchFamily="18" charset="0"/>
              </a:rPr>
              <a:t>Антуан</a:t>
            </a:r>
            <a:r>
              <a:rPr lang="ru-RU" sz="2400" dirty="0" smtClean="0">
                <a:ln w="50800"/>
                <a:solidFill>
                  <a:schemeClr val="tx2"/>
                </a:solidFill>
                <a:effectLst>
                  <a:innerShdw blurRad="114300">
                    <a:prstClr val="black"/>
                  </a:innerShdw>
                </a:effectLst>
                <a:latin typeface="Times New Roman" pitchFamily="18" charset="0"/>
                <a:cs typeface="Times New Roman" pitchFamily="18" charset="0"/>
              </a:rPr>
              <a:t> Де Сент-Экзюпер</a:t>
            </a:r>
            <a:r>
              <a:rPr lang="ru-RU" sz="2400" b="1" dirty="0" smtClean="0">
                <a:ln w="50800"/>
                <a:solidFill>
                  <a:schemeClr val="tx2"/>
                </a:solidFill>
                <a:effectLst>
                  <a:innerShdw blurRad="114300">
                    <a:prstClr val="black"/>
                  </a:innerShdw>
                </a:effectLst>
                <a:latin typeface="Times New Roman" pitchFamily="18" charset="0"/>
                <a:cs typeface="Times New Roman" pitchFamily="18" charset="0"/>
              </a:rPr>
              <a:t>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4780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a:bodyPr>
          <a:lstStyle/>
          <a:p>
            <a:pPr>
              <a:buNone/>
            </a:pPr>
            <a:endParaRPr smtClean="0"/>
          </a:p>
          <a:p>
            <a:pPr>
              <a:buNone/>
            </a:pPr>
            <a:r>
              <a:rPr altLang="ru-RU" sz="3200" smtClean="0">
                <a:latin typeface="Times New Roman" pitchFamily="18" charset="0"/>
                <a:cs typeface="Times New Roman" pitchFamily="18" charset="0"/>
              </a:rPr>
              <a:t>1.Анализ литературы по теме индивидуального проекта</a:t>
            </a:r>
          </a:p>
          <a:p>
            <a:pPr>
              <a:buNone/>
            </a:pPr>
            <a:r>
              <a:rPr altLang="ru-RU" sz="3200" smtClean="0">
                <a:latin typeface="Times New Roman" pitchFamily="18" charset="0"/>
                <a:cs typeface="Times New Roman" pitchFamily="18" charset="0"/>
              </a:rPr>
              <a:t>2.Метод наблюдения</a:t>
            </a:r>
          </a:p>
          <a:p>
            <a:pPr>
              <a:buNone/>
            </a:pPr>
            <a:r>
              <a:rPr sz="3200" smtClean="0">
                <a:latin typeface="Times New Roman" pitchFamily="18" charset="0"/>
                <a:cs typeface="Times New Roman" pitchFamily="18" charset="0"/>
              </a:rPr>
              <a:t>3.</a:t>
            </a:r>
            <a:r>
              <a:rPr lang="ru-RU" sz="3200" dirty="0" smtClean="0">
                <a:latin typeface="Times New Roman" pitchFamily="18" charset="0"/>
                <a:cs typeface="Times New Roman" pitchFamily="18" charset="0"/>
              </a:rPr>
              <a:t>М</a:t>
            </a:r>
            <a:r>
              <a:rPr sz="3200" smtClean="0">
                <a:latin typeface="Times New Roman" pitchFamily="18" charset="0"/>
                <a:cs typeface="Times New Roman" pitchFamily="18" charset="0"/>
              </a:rPr>
              <a:t>етод опроса</a:t>
            </a:r>
            <a:endParaRPr sz="3200" smtClean="0"/>
          </a:p>
        </p:txBody>
      </p:sp>
      <p:sp>
        <p:nvSpPr>
          <p:cNvPr id="5" name="Заголовок 4"/>
          <p:cNvSpPr>
            <a:spLocks noGrp="1"/>
          </p:cNvSpPr>
          <p:nvPr>
            <p:ph type="title"/>
          </p:nvPr>
        </p:nvSpPr>
        <p:spPr/>
        <p:txBody>
          <a:bodyPr/>
          <a:lstStyle/>
          <a:p>
            <a:pPr algn="ctr"/>
            <a:r>
              <a:rPr lang="ru-RU" dirty="0" smtClean="0"/>
              <a:t>Методы  исследования</a:t>
            </a:r>
            <a:endParaRPr lang="ru-RU" dirty="0"/>
          </a:p>
        </p:txBody>
      </p:sp>
    </p:spTree>
    <p:extLst>
      <p:ext uri="{BB962C8B-B14F-4D97-AF65-F5344CB8AC3E}">
        <p14:creationId xmlns:p14="http://schemas.microsoft.com/office/powerpoint/2010/main" val="182893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1"/>
          </p:nvPr>
        </p:nvSpPr>
        <p:spPr>
          <a:xfrm>
            <a:off x="609600" y="1544321"/>
            <a:ext cx="5384800" cy="4581844"/>
          </a:xfrm>
        </p:spPr>
        <p:txBody>
          <a:bodyPr>
            <a:noAutofit/>
          </a:bodyPr>
          <a:lstStyle/>
          <a:p>
            <a:pPr marL="0" indent="0">
              <a:spcBef>
                <a:spcPts val="0"/>
              </a:spcBef>
              <a:buNone/>
            </a:pPr>
            <a:r>
              <a:rPr altLang="ru-RU" smtClean="0">
                <a:latin typeface="Times New Roman" pitchFamily="18" charset="0"/>
                <a:cs typeface="Times New Roman" pitchFamily="18" charset="0"/>
              </a:rPr>
              <a:t>Вода - ценнейший природный ресурс. Она играет исключительную роль в</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процессах обмена веществ, составляющих основу жизни. Огромное значение</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вода имеет в промышленном и сельскохозяйственном производстве.</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Общеизвестна необходимость ее для бытовых потребностей человека, всех</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растений и животных. Для многих живых существ она служит средой</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обитания.  </a:t>
            </a:r>
          </a:p>
          <a:p>
            <a:pPr marL="0" indent="0">
              <a:spcBef>
                <a:spcPts val="0"/>
              </a:spcBef>
              <a:buNone/>
            </a:pPr>
            <a:endParaRPr lang="ru-RU" sz="3200" dirty="0">
              <a:latin typeface="Times New Roman" pitchFamily="18" charset="0"/>
              <a:cs typeface="Times New Roman" pitchFamily="18" charset="0"/>
            </a:endParaRPr>
          </a:p>
        </p:txBody>
      </p:sp>
      <p:pic>
        <p:nvPicPr>
          <p:cNvPr id="13" name="Picture 3" descr="E:\я\Вода\drink_glass.jpg"/>
          <p:cNvPicPr>
            <a:picLocks noGrp="1" noChangeAspect="1" noChangeArrowheads="1"/>
          </p:cNvPicPr>
          <p:nvPr>
            <p:ph sz="half" idx="2"/>
          </p:nvPr>
        </p:nvPicPr>
        <p:blipFill>
          <a:blip r:embed="rId2"/>
          <a:srcRect/>
          <a:stretch>
            <a:fillRect/>
          </a:stretch>
        </p:blipFill>
        <p:spPr bwMode="auto">
          <a:xfrm>
            <a:off x="6370108" y="1706880"/>
            <a:ext cx="5039784" cy="441928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4" name="Содержимое 3"/>
          <p:cNvSpPr>
            <a:spLocks noGrp="1"/>
          </p:cNvSpPr>
          <p:nvPr>
            <p:ph sz="half" idx="1"/>
          </p:nvPr>
        </p:nvSpPr>
        <p:spPr>
          <a:xfrm>
            <a:off x="609600" y="1828800"/>
            <a:ext cx="5413248" cy="4531360"/>
          </a:xfrm>
        </p:spPr>
        <p:txBody>
          <a:bodyPr>
            <a:normAutofit/>
          </a:bodyPr>
          <a:lstStyle/>
          <a:p>
            <a:r>
              <a:rPr altLang="ru-RU" sz="2800" smtClean="0">
                <a:latin typeface="Times New Roman" pitchFamily="18" charset="0"/>
                <a:cs typeface="Times New Roman" pitchFamily="18" charset="0"/>
              </a:rPr>
              <a:t>Потребности в воде огромны и ежегодно возрастают. Ежегодный расход воды на земном шаре по всем видам водоснабжения составляет 3300-3500 км. </a:t>
            </a:r>
          </a:p>
          <a:p>
            <a:r>
              <a:rPr altLang="ru-RU" sz="2800" smtClean="0">
                <a:latin typeface="Times New Roman" pitchFamily="18" charset="0"/>
                <a:cs typeface="Times New Roman" pitchFamily="18" charset="0"/>
              </a:rPr>
              <a:t>При этом 70% всего водопотребления используется в сельском хозяйстве. </a:t>
            </a:r>
            <a:endParaRPr lang="ru-RU" sz="2800" dirty="0"/>
          </a:p>
        </p:txBody>
      </p:sp>
      <p:pic>
        <p:nvPicPr>
          <p:cNvPr id="7" name="Picture 2" descr="Картинки по запросу вода"/>
          <p:cNvPicPr>
            <a:picLocks noGrp="1" noChangeAspect="1" noChangeArrowheads="1"/>
          </p:cNvPicPr>
          <p:nvPr>
            <p:ph sz="half" idx="2"/>
          </p:nvPr>
        </p:nvPicPr>
        <p:blipFill>
          <a:blip r:embed="rId2"/>
          <a:srcRect/>
          <a:stretch>
            <a:fillRect/>
          </a:stretch>
        </p:blipFill>
        <p:spPr bwMode="auto">
          <a:xfrm>
            <a:off x="6197600" y="1892763"/>
            <a:ext cx="5413375" cy="38344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731520" y="751841"/>
            <a:ext cx="8820998" cy="954107"/>
          </a:xfrm>
          <a:prstGeom prst="rect">
            <a:avLst/>
          </a:prstGeom>
          <a:noFill/>
          <a:ln w="9525">
            <a:noFill/>
            <a:miter lim="800000"/>
            <a:headEnd/>
            <a:tailEnd/>
          </a:ln>
        </p:spPr>
        <p:txBody>
          <a:bodyPr wrap="square" anchor="ctr">
            <a:spAutoFit/>
          </a:bodyPr>
          <a:lstStyle/>
          <a:p>
            <a:pPr eaLnBrk="1" hangingPunct="1"/>
            <a:r>
              <a:rPr lang="ru-RU" altLang="ru-RU" sz="2800" dirty="0" smtClean="0">
                <a:latin typeface="Times New Roman" pitchFamily="18" charset="0"/>
                <a:cs typeface="Times New Roman" pitchFamily="18" charset="0"/>
              </a:rPr>
              <a:t>                  Источники </a:t>
            </a:r>
            <a:r>
              <a:rPr lang="ru-RU" altLang="ru-RU" sz="2800" dirty="0">
                <a:latin typeface="Times New Roman" pitchFamily="18" charset="0"/>
                <a:cs typeface="Times New Roman" pitchFamily="18" charset="0"/>
              </a:rPr>
              <a:t>загрязнения внутренних водоемов</a:t>
            </a:r>
            <a:r>
              <a:rPr lang="ru-RU" altLang="ru-RU" sz="2800" b="0" dirty="0">
                <a:latin typeface="Times New Roman" pitchFamily="18" charset="0"/>
                <a:cs typeface="Times New Roman" pitchFamily="18" charset="0"/>
              </a:rPr>
              <a:t/>
            </a:r>
            <a:br>
              <a:rPr lang="ru-RU" altLang="ru-RU" sz="2800" b="0" dirty="0">
                <a:latin typeface="Times New Roman" pitchFamily="18" charset="0"/>
                <a:cs typeface="Times New Roman" pitchFamily="18" charset="0"/>
              </a:rPr>
            </a:br>
            <a:endParaRPr lang="ru-RU" altLang="ru-RU" sz="2800" b="0" dirty="0">
              <a:latin typeface="Times New Roman" pitchFamily="18" charset="0"/>
              <a:cs typeface="Times New Roman" pitchFamily="18" charset="0"/>
            </a:endParaRPr>
          </a:p>
        </p:txBody>
      </p:sp>
      <p:sp>
        <p:nvSpPr>
          <p:cNvPr id="7171" name="Rectangle 5"/>
          <p:cNvSpPr>
            <a:spLocks noChangeArrowheads="1"/>
          </p:cNvSpPr>
          <p:nvPr/>
        </p:nvSpPr>
        <p:spPr bwMode="auto">
          <a:xfrm>
            <a:off x="6177281" y="1584960"/>
            <a:ext cx="5648960" cy="3866932"/>
          </a:xfrm>
          <a:prstGeom prst="rect">
            <a:avLst/>
          </a:prstGeom>
          <a:noFill/>
          <a:ln w="9525">
            <a:noFill/>
            <a:miter lim="800000"/>
            <a:headEnd/>
            <a:tailEnd/>
          </a:ln>
        </p:spPr>
        <p:txBody>
          <a:bodyPr wrap="square" anchor="ctr">
            <a:spAutoFit/>
          </a:bodyPr>
          <a:lstStyle/>
          <a:p>
            <a:pPr eaLnBrk="1" hangingPunct="1"/>
            <a:r>
              <a:rPr lang="ru-RU" altLang="ru-RU" sz="2400" b="0" dirty="0">
                <a:latin typeface="Times New Roman" pitchFamily="18" charset="0"/>
                <a:cs typeface="Times New Roman" pitchFamily="18" charset="0"/>
              </a:rPr>
              <a:t>Под загрязнением водных ресурсов понимают любые изменения физических,</a:t>
            </a:r>
            <a:br>
              <a:rPr lang="ru-RU" altLang="ru-RU" sz="2400" b="0" dirty="0">
                <a:latin typeface="Times New Roman" pitchFamily="18" charset="0"/>
                <a:cs typeface="Times New Roman" pitchFamily="18" charset="0"/>
              </a:rPr>
            </a:br>
            <a:r>
              <a:rPr lang="ru-RU" altLang="ru-RU" sz="2400" b="0" dirty="0">
                <a:latin typeface="Times New Roman" pitchFamily="18" charset="0"/>
                <a:cs typeface="Times New Roman" pitchFamily="18" charset="0"/>
              </a:rPr>
              <a:t>химических и биологических свойств воды в водоемах в связи со сбрасыванием в них жидких, твердых и газообразных веществ, которые причиняют или могут создать неудобства, делая воду данных водоемов опасной для использования, нанося ущерб народному хозяйству, </a:t>
            </a:r>
            <a:r>
              <a:rPr lang="ru-RU" altLang="ru-RU" sz="2400" b="0" dirty="0" smtClean="0">
                <a:latin typeface="Times New Roman" pitchFamily="18" charset="0"/>
                <a:cs typeface="Times New Roman" pitchFamily="18" charset="0"/>
              </a:rPr>
              <a:t>здоровью и </a:t>
            </a:r>
            <a:r>
              <a:rPr lang="ru-RU" altLang="ru-RU" sz="2400" b="0" dirty="0">
                <a:latin typeface="Times New Roman" pitchFamily="18" charset="0"/>
                <a:cs typeface="Times New Roman" pitchFamily="18" charset="0"/>
              </a:rPr>
              <a:t>безопасности населения.</a:t>
            </a:r>
          </a:p>
        </p:txBody>
      </p:sp>
      <p:pic>
        <p:nvPicPr>
          <p:cNvPr id="7172" name="Picture 6" descr="50567990_55195_3"/>
          <p:cNvPicPr>
            <a:picLocks noChangeAspect="1" noChangeArrowheads="1"/>
          </p:cNvPicPr>
          <p:nvPr/>
        </p:nvPicPr>
        <p:blipFill>
          <a:blip r:embed="rId2"/>
          <a:srcRect/>
          <a:stretch>
            <a:fillRect/>
          </a:stretch>
        </p:blipFill>
        <p:spPr bwMode="auto">
          <a:xfrm>
            <a:off x="143935" y="1655764"/>
            <a:ext cx="5586306" cy="4643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09600" y="812801"/>
            <a:ext cx="10972800" cy="711200"/>
          </a:xfrm>
        </p:spPr>
        <p:txBody>
          <a:bodyPr>
            <a:normAutofit/>
          </a:bodyPr>
          <a:lstStyle/>
          <a:p>
            <a:pPr algn="ctr"/>
            <a:r>
              <a:rPr lang="ru-RU" dirty="0" smtClean="0"/>
              <a:t>типы загрязнения</a:t>
            </a:r>
            <a:endParaRPr lang="ru-RU" dirty="0"/>
          </a:p>
        </p:txBody>
      </p:sp>
      <p:sp>
        <p:nvSpPr>
          <p:cNvPr id="7" name="Содержимое 6"/>
          <p:cNvSpPr>
            <a:spLocks noGrp="1"/>
          </p:cNvSpPr>
          <p:nvPr>
            <p:ph sz="half" idx="1"/>
          </p:nvPr>
        </p:nvSpPr>
        <p:spPr>
          <a:xfrm>
            <a:off x="609600" y="1727200"/>
            <a:ext cx="10972800" cy="4653280"/>
          </a:xfrm>
        </p:spPr>
        <p:txBody>
          <a:bodyPr>
            <a:noAutofit/>
          </a:bodyPr>
          <a:lstStyle/>
          <a:p>
            <a:pPr>
              <a:buNone/>
            </a:pPr>
            <a:r>
              <a:rPr altLang="ru-RU" smtClean="0">
                <a:latin typeface="Times New Roman" pitchFamily="18" charset="0"/>
                <a:cs typeface="Times New Roman" pitchFamily="18" charset="0"/>
              </a:rPr>
              <a:t>     </a:t>
            </a:r>
            <a:r>
              <a:rPr altLang="ru-RU" b="1" smtClean="0">
                <a:latin typeface="Times New Roman" pitchFamily="18" charset="0"/>
                <a:cs typeface="Times New Roman" pitchFamily="18" charset="0"/>
              </a:rPr>
              <a:t>механическое</a:t>
            </a:r>
            <a:r>
              <a:rPr altLang="ru-RU" smtClean="0">
                <a:latin typeface="Times New Roman" pitchFamily="18" charset="0"/>
                <a:cs typeface="Times New Roman" pitchFamily="18" charset="0"/>
              </a:rPr>
              <a:t> - повышение содержания механических примесей, свойственное</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в основном поверхностным видам загрязнений;</a:t>
            </a:r>
            <a:br>
              <a:rPr altLang="ru-RU" smtClean="0">
                <a:latin typeface="Times New Roman" pitchFamily="18" charset="0"/>
                <a:cs typeface="Times New Roman" pitchFamily="18" charset="0"/>
              </a:rPr>
            </a:br>
            <a:r>
              <a:rPr altLang="ru-RU" b="1" smtClean="0">
                <a:latin typeface="Times New Roman" pitchFamily="18" charset="0"/>
                <a:cs typeface="Times New Roman" pitchFamily="18" charset="0"/>
              </a:rPr>
              <a:t>химическое</a:t>
            </a:r>
            <a:r>
              <a:rPr altLang="ru-RU" smtClean="0">
                <a:latin typeface="Times New Roman" pitchFamily="18" charset="0"/>
                <a:cs typeface="Times New Roman" pitchFamily="18" charset="0"/>
              </a:rPr>
              <a:t> - наличие в воде органических и неорганических веществ</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токсического и нетоксического действия;</a:t>
            </a:r>
            <a:br>
              <a:rPr altLang="ru-RU" smtClean="0">
                <a:latin typeface="Times New Roman" pitchFamily="18" charset="0"/>
                <a:cs typeface="Times New Roman" pitchFamily="18" charset="0"/>
              </a:rPr>
            </a:br>
            <a:r>
              <a:rPr altLang="ru-RU" b="1" smtClean="0">
                <a:latin typeface="Times New Roman" pitchFamily="18" charset="0"/>
                <a:cs typeface="Times New Roman" pitchFamily="18" charset="0"/>
              </a:rPr>
              <a:t>бактериальное и биологическое </a:t>
            </a:r>
            <a:r>
              <a:rPr altLang="ru-RU" smtClean="0">
                <a:latin typeface="Times New Roman" pitchFamily="18" charset="0"/>
                <a:cs typeface="Times New Roman" pitchFamily="18" charset="0"/>
              </a:rPr>
              <a:t>- наличие в воде разнообразных патогенных</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микроорганизмов, грибов и мелких водорослей;</a:t>
            </a:r>
            <a:br>
              <a:rPr altLang="ru-RU" smtClean="0">
                <a:latin typeface="Times New Roman" pitchFamily="18" charset="0"/>
                <a:cs typeface="Times New Roman" pitchFamily="18" charset="0"/>
              </a:rPr>
            </a:br>
            <a:r>
              <a:rPr altLang="ru-RU" b="1" smtClean="0">
                <a:latin typeface="Times New Roman" pitchFamily="18" charset="0"/>
                <a:cs typeface="Times New Roman" pitchFamily="18" charset="0"/>
              </a:rPr>
              <a:t>радиоактивное </a:t>
            </a:r>
            <a:r>
              <a:rPr altLang="ru-RU" smtClean="0">
                <a:latin typeface="Times New Roman" pitchFamily="18" charset="0"/>
                <a:cs typeface="Times New Roman" pitchFamily="18" charset="0"/>
              </a:rPr>
              <a:t>- присутствие радиоактивных веществ в поверхностных или</a:t>
            </a:r>
            <a:br>
              <a:rPr altLang="ru-RU" smtClean="0">
                <a:latin typeface="Times New Roman" pitchFamily="18" charset="0"/>
                <a:cs typeface="Times New Roman" pitchFamily="18" charset="0"/>
              </a:rPr>
            </a:br>
            <a:r>
              <a:rPr altLang="ru-RU" smtClean="0">
                <a:latin typeface="Times New Roman" pitchFamily="18" charset="0"/>
                <a:cs typeface="Times New Roman" pitchFamily="18" charset="0"/>
              </a:rPr>
              <a:t>подземных водах;</a:t>
            </a:r>
            <a:br>
              <a:rPr altLang="ru-RU" smtClean="0">
                <a:latin typeface="Times New Roman" pitchFamily="18" charset="0"/>
                <a:cs typeface="Times New Roman" pitchFamily="18" charset="0"/>
              </a:rPr>
            </a:br>
            <a:r>
              <a:rPr altLang="ru-RU" b="1" smtClean="0">
                <a:latin typeface="Times New Roman" pitchFamily="18" charset="0"/>
                <a:cs typeface="Times New Roman" pitchFamily="18" charset="0"/>
              </a:rPr>
              <a:t>тепловое</a:t>
            </a:r>
            <a:r>
              <a:rPr altLang="ru-RU" smtClean="0">
                <a:latin typeface="Times New Roman" pitchFamily="18" charset="0"/>
                <a:cs typeface="Times New Roman" pitchFamily="18" charset="0"/>
              </a:rPr>
              <a:t> - выпуск в водоемы подогретых вод тепловых и атомных ЭС.</a:t>
            </a:r>
            <a:endParaRPr lang="ru-RU" dirty="0"/>
          </a:p>
        </p:txBody>
      </p:sp>
    </p:spTree>
    <p:extLst>
      <p:ext uri="{BB962C8B-B14F-4D97-AF65-F5344CB8AC3E}">
        <p14:creationId xmlns:p14="http://schemas.microsoft.com/office/powerpoint/2010/main" val="66072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31801" y="404814"/>
            <a:ext cx="11425767" cy="3416320"/>
          </a:xfrm>
          <a:prstGeom prst="rect">
            <a:avLst/>
          </a:prstGeom>
          <a:noFill/>
          <a:ln w="9525">
            <a:noFill/>
            <a:miter lim="800000"/>
            <a:headEnd/>
            <a:tailEnd/>
          </a:ln>
        </p:spPr>
        <p:txBody>
          <a:bodyPr anchor="ctr">
            <a:spAutoFit/>
          </a:bodyPr>
          <a:lstStyle/>
          <a:p>
            <a:pPr eaLnBrk="1" hangingPunct="1">
              <a:lnSpc>
                <a:spcPct val="150000"/>
              </a:lnSpc>
            </a:pPr>
            <a:endParaRPr lang="ru-RU" altLang="ru-RU" sz="2400" dirty="0" smtClean="0">
              <a:latin typeface="Times New Roman" pitchFamily="18" charset="0"/>
              <a:cs typeface="Times New Roman" pitchFamily="18" charset="0"/>
            </a:endParaRPr>
          </a:p>
          <a:p>
            <a:pPr algn="ctr" eaLnBrk="1" hangingPunct="1">
              <a:lnSpc>
                <a:spcPct val="150000"/>
              </a:lnSpc>
            </a:pPr>
            <a:r>
              <a:rPr lang="ru-RU" altLang="ru-RU" sz="2400" b="1" dirty="0" smtClean="0">
                <a:latin typeface="Times New Roman" pitchFamily="18" charset="0"/>
                <a:cs typeface="Times New Roman" pitchFamily="18" charset="0"/>
              </a:rPr>
              <a:t>Очистка </a:t>
            </a:r>
            <a:r>
              <a:rPr lang="ru-RU" altLang="ru-RU" sz="2400" b="1" dirty="0">
                <a:latin typeface="Times New Roman" pitchFamily="18" charset="0"/>
                <a:cs typeface="Times New Roman" pitchFamily="18" charset="0"/>
              </a:rPr>
              <a:t>сточных вод</a:t>
            </a:r>
          </a:p>
          <a:p>
            <a:pPr eaLnBrk="1" hangingPunct="1">
              <a:lnSpc>
                <a:spcPct val="150000"/>
              </a:lnSpc>
            </a:pPr>
            <a:r>
              <a:rPr lang="ru-RU" altLang="ru-RU" sz="2400" b="0" dirty="0" smtClean="0">
                <a:latin typeface="Times New Roman" pitchFamily="18" charset="0"/>
                <a:cs typeface="Times New Roman" pitchFamily="18" charset="0"/>
              </a:rPr>
              <a:t>Это </a:t>
            </a:r>
            <a:r>
              <a:rPr lang="ru-RU" altLang="ru-RU" sz="2400" b="0" dirty="0">
                <a:latin typeface="Times New Roman" pitchFamily="18" charset="0"/>
                <a:cs typeface="Times New Roman" pitchFamily="18" charset="0"/>
              </a:rPr>
              <a:t>обработка сточных вод с целью разрушения или удаления из них вредных веществ. Освобождение сточных вод от загрязнения- сложное производство. В нем, как и в любом другом производстве имеется сырье (сточные воды) и готовая продукция (очищенная вода)</a:t>
            </a:r>
          </a:p>
        </p:txBody>
      </p:sp>
      <p:pic>
        <p:nvPicPr>
          <p:cNvPr id="9219" name="Picture 5" descr="0"/>
          <p:cNvPicPr>
            <a:picLocks noChangeAspect="1" noChangeArrowheads="1"/>
          </p:cNvPicPr>
          <p:nvPr/>
        </p:nvPicPr>
        <p:blipFill>
          <a:blip r:embed="rId2"/>
          <a:srcRect/>
          <a:stretch>
            <a:fillRect/>
          </a:stretch>
        </p:blipFill>
        <p:spPr bwMode="auto">
          <a:xfrm>
            <a:off x="6191251" y="3698240"/>
            <a:ext cx="5568949" cy="2939098"/>
          </a:xfrm>
          <a:prstGeom prst="rect">
            <a:avLst/>
          </a:prstGeom>
          <a:noFill/>
          <a:ln w="9525">
            <a:noFill/>
            <a:miter lim="800000"/>
            <a:headEnd/>
            <a:tailEnd/>
          </a:ln>
        </p:spPr>
      </p:pic>
      <p:pic>
        <p:nvPicPr>
          <p:cNvPr id="9220" name="Picture 6" descr="Fakti-par-udeni-1"/>
          <p:cNvPicPr>
            <a:picLocks noChangeAspect="1" noChangeArrowheads="1"/>
          </p:cNvPicPr>
          <p:nvPr/>
        </p:nvPicPr>
        <p:blipFill>
          <a:blip r:embed="rId3"/>
          <a:srcRect/>
          <a:stretch>
            <a:fillRect/>
          </a:stretch>
        </p:blipFill>
        <p:spPr bwMode="auto">
          <a:xfrm>
            <a:off x="431800" y="3789363"/>
            <a:ext cx="5088467"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орпоративный стиль ЛНТ">
  <a:themeElements>
    <a:clrScheme name="Филиалы ЮГУ">
      <a:dk1>
        <a:srgbClr val="00629B"/>
      </a:dk1>
      <a:lt1>
        <a:srgbClr val="FFFFFF"/>
      </a:lt1>
      <a:dk2>
        <a:srgbClr val="00629B"/>
      </a:dk2>
      <a:lt2>
        <a:srgbClr val="FFFFFF"/>
      </a:lt2>
      <a:accent1>
        <a:srgbClr val="00629B"/>
      </a:accent1>
      <a:accent2>
        <a:srgbClr val="008755"/>
      </a:accent2>
      <a:accent3>
        <a:srgbClr val="A7A8AA"/>
      </a:accent3>
      <a:accent4>
        <a:srgbClr val="101820"/>
      </a:accent4>
      <a:accent5>
        <a:srgbClr val="00629B"/>
      </a:accent5>
      <a:accent6>
        <a:srgbClr val="008755"/>
      </a:accent6>
      <a:hlink>
        <a:srgbClr val="A7A8AA"/>
      </a:hlink>
      <a:folHlink>
        <a:srgbClr val="101820"/>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Корпоративный стиль ЛНТ" id="{326F4C87-3010-483B-873A-B4E92FF0CC7E}" vid="{3FD5DA98-A6D7-4A99-B991-263D6D05E861}"/>
    </a:ext>
  </a:extLst>
</a:theme>
</file>

<file path=ppt/theme/theme2.xml><?xml version="1.0" encoding="utf-8"?>
<a:theme xmlns:a="http://schemas.openxmlformats.org/drawingml/2006/main" name="Основные макеты">
  <a:themeElements>
    <a:clrScheme name="Югорский государственный университет">
      <a:dk1>
        <a:srgbClr val="00629B"/>
      </a:dk1>
      <a:lt1>
        <a:srgbClr val="FFFFFF"/>
      </a:lt1>
      <a:dk2>
        <a:srgbClr val="00629B"/>
      </a:dk2>
      <a:lt2>
        <a:srgbClr val="FFFFFF"/>
      </a:lt2>
      <a:accent1>
        <a:srgbClr val="008755"/>
      </a:accent1>
      <a:accent2>
        <a:srgbClr val="A7A8AA"/>
      </a:accent2>
      <a:accent3>
        <a:srgbClr val="6B3077"/>
      </a:accent3>
      <a:accent4>
        <a:srgbClr val="009CDE"/>
      </a:accent4>
      <a:accent5>
        <a:srgbClr val="FF6900"/>
      </a:accent5>
      <a:accent6>
        <a:srgbClr val="101820"/>
      </a:accent6>
      <a:hlink>
        <a:srgbClr val="009CDE"/>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Основной стиль презентации ЮГУ" id="{B2664E47-FE78-4B88-BD0E-9E9779EFC41A}" vid="{6E68C8F9-5164-46F7-AE45-8167F9538A77}"/>
    </a:ext>
  </a:extLst>
</a:theme>
</file>

<file path=docProps/app.xml><?xml version="1.0" encoding="utf-8"?>
<Properties xmlns="http://schemas.openxmlformats.org/officeDocument/2006/extended-properties" xmlns:vt="http://schemas.openxmlformats.org/officeDocument/2006/docPropsVTypes">
  <Template>Корпоративный стиль ЛНТ</Template>
  <TotalTime>377</TotalTime>
  <Words>967</Words>
  <Application>Microsoft Office PowerPoint</Application>
  <PresentationFormat>Широкоэкранный</PresentationFormat>
  <Paragraphs>128</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29</vt:i4>
      </vt:variant>
    </vt:vector>
  </HeadingPairs>
  <TitlesOfParts>
    <vt:vector size="39" baseType="lpstr">
      <vt:lpstr>Arial</vt:lpstr>
      <vt:lpstr>Calibri</vt:lpstr>
      <vt:lpstr>PT Sans</vt:lpstr>
      <vt:lpstr>PT Sans Caption</vt:lpstr>
      <vt:lpstr>Times New Roman</vt:lpstr>
      <vt:lpstr>Trebuchet MS</vt:lpstr>
      <vt:lpstr>Verdana</vt:lpstr>
      <vt:lpstr>Wingdings</vt:lpstr>
      <vt:lpstr>Корпоративный стиль ЛНТ</vt:lpstr>
      <vt:lpstr>Основные макеты</vt:lpstr>
      <vt:lpstr>   Индивидуальный проект  «Современные методы обеззараживания воды»</vt:lpstr>
      <vt:lpstr>Цель данной работы –изучить и выяснить основные способы обеззараживания воды, разработать презентацию, которую можно будет применять на уроках химии в качестве мультимедийного пособия.</vt:lpstr>
      <vt:lpstr> </vt:lpstr>
      <vt:lpstr>Методы  исследования</vt:lpstr>
      <vt:lpstr>Презентация PowerPoint</vt:lpstr>
      <vt:lpstr>Презентация PowerPoint</vt:lpstr>
      <vt:lpstr>Презентация PowerPoint</vt:lpstr>
      <vt:lpstr>типы загрязнения</vt:lpstr>
      <vt:lpstr>Презентация PowerPoint</vt:lpstr>
      <vt:lpstr>Методы очистки сточных вод</vt:lpstr>
      <vt:lpstr>Химические методы обеззараживания питьевой воды</vt:lpstr>
      <vt:lpstr>Презентация PowerPoint</vt:lpstr>
      <vt:lpstr>Презентация PowerPoint</vt:lpstr>
      <vt:lpstr>Бытовые способы очистки воды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Rudolf Fink</dc:creator>
  <cp:lastModifiedBy>Татьяна</cp:lastModifiedBy>
  <cp:revision>128</cp:revision>
  <dcterms:created xsi:type="dcterms:W3CDTF">2019-03-10T21:42:25Z</dcterms:created>
  <dcterms:modified xsi:type="dcterms:W3CDTF">2021-12-01T16:38:50Z</dcterms:modified>
</cp:coreProperties>
</file>