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7" r:id="rId5"/>
    <p:sldId id="258" r:id="rId6"/>
    <p:sldId id="259" r:id="rId7"/>
    <p:sldId id="261" r:id="rId8"/>
    <p:sldId id="262" r:id="rId9"/>
    <p:sldId id="260" r:id="rId10"/>
    <p:sldId id="263" r:id="rId11"/>
    <p:sldId id="265" r:id="rId12"/>
    <p:sldId id="266" r:id="rId13"/>
    <p:sldId id="267" r:id="rId14"/>
    <p:sldId id="268" r:id="rId15"/>
    <p:sldId id="269" r:id="rId16"/>
    <p:sldId id="264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34F"/>
    <a:srgbClr val="E8EBF0"/>
    <a:srgbClr val="F4EDE4"/>
    <a:srgbClr val="FDCEBF"/>
    <a:srgbClr val="8F2404"/>
    <a:srgbClr val="0D3047"/>
    <a:srgbClr val="0B2B41"/>
    <a:srgbClr val="114263"/>
    <a:srgbClr val="401918"/>
    <a:srgbClr val="73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3" autoAdjust="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47B31C2-59E7-4BEC-9309-88DE1BBF4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F6358C-C126-4948-831F-BD8172C262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C586E-08B7-4E7A-BD0E-75E4275DEF24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28991B-8FE8-4293-8AE8-70BF9DDF7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71E272-922A-494D-87BC-F45F15A457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C3F1-D478-4AAB-B058-1452B09AE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4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90E6B-2375-42B3-BA83-7F44C8E1C6C3}" type="datetimeFigureOut">
              <a:rPr lang="ru-RU" noProof="0" smtClean="0"/>
              <a:t>11.12.2021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55CF-5D5D-41CD-BB5B-B10450C0CCA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7498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 b="2106"/>
          <a:stretch>
            <a:fillRect/>
          </a:stretch>
        </p:blipFill>
        <p:spPr>
          <a:xfrm>
            <a:off x="6464300" y="0"/>
            <a:ext cx="5727700" cy="68580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1" r="5781"/>
          <a:stretch>
            <a:fillRect/>
          </a:stretch>
        </p:blipFill>
        <p:spPr/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6310" y="5174718"/>
            <a:ext cx="6371303" cy="1683282"/>
          </a:xfrm>
          <a:solidFill>
            <a:schemeClr val="accent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Экскурсия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в музей детства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Горького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Домик </a:t>
            </a:r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Каширина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77084" y="5534561"/>
            <a:ext cx="3814916" cy="1077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Подготовили: </a:t>
            </a: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Обучающиеся </a:t>
            </a:r>
            <a:r>
              <a:rPr lang="ru-RU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 специальности 44.02.02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Преподавание в начальных </a:t>
            </a:r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классах</a:t>
            </a:r>
            <a:endParaRPr lang="ru-RU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Попова Анастасия и </a:t>
            </a:r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Веселова</a:t>
            </a:r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Александра</a:t>
            </a:r>
            <a:endParaRPr lang="ru-RU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6180" y="0"/>
            <a:ext cx="40115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Государственное Бюджетное Профессиональное </a:t>
            </a:r>
          </a:p>
          <a:p>
            <a:pPr algn="ctr"/>
            <a:r>
              <a:rPr lang="ru-RU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Образовательное Учреждение </a:t>
            </a:r>
          </a:p>
          <a:p>
            <a:pPr algn="ctr"/>
            <a:r>
              <a:rPr lang="ru-RU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"Нижегородский Губернский Колледж"</a:t>
            </a:r>
            <a:endParaRPr lang="ru-RU" sz="1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159" y="79747"/>
            <a:ext cx="74377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 rot="20467013">
            <a:off x="505549" y="509976"/>
            <a:ext cx="6055249" cy="5384703"/>
            <a:chOff x="4979226" y="460814"/>
            <a:chExt cx="6055249" cy="538470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638" y1="84626" x2="85638" y2="84626"/>
                          <a14:foregroundMark x1="96809" y1="68316" x2="96809" y2="68316"/>
                          <a14:foregroundMark x1="97872" y1="65107" x2="97872" y2="65107"/>
                          <a14:foregroundMark x1="72695" y1="85294" x2="72695" y2="85294"/>
                          <a14:foregroundMark x1="91135" y1="76337" x2="91135" y2="76337"/>
                        </a14:backgroundRemoval>
                      </a14:imgEffect>
                    </a14:imgLayer>
                  </a14:imgProps>
                </a:ext>
              </a:extLst>
            </a:blip>
            <a:srcRect l="10642" t="27171" r="12971" b="21611"/>
            <a:stretch/>
          </p:blipFill>
          <p:spPr>
            <a:xfrm rot="567345">
              <a:off x="4979226" y="460814"/>
              <a:ext cx="6055249" cy="5384703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578541">
              <a:off x="5030179" y="1598894"/>
              <a:ext cx="5953341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i="1" dirty="0" smtClean="0">
                  <a:latin typeface="Garamond" panose="02020404030301010803" pitchFamily="18" charset="0"/>
                  <a:cs typeface="Calibri Light" panose="020F0302020204030204" pitchFamily="34" charset="0"/>
                </a:rPr>
                <a:t>«очень </a:t>
              </a:r>
              <a:r>
                <a:rPr lang="ru-RU" sz="2800" i="1" dirty="0">
                  <a:latin typeface="Garamond" panose="02020404030301010803" pitchFamily="18" charset="0"/>
                  <a:cs typeface="Calibri Light" panose="020F0302020204030204" pitchFamily="34" charset="0"/>
                </a:rPr>
                <a:t>занимало, как ловко взрослые изменяют цвета материй, берут желтую, мочат ее в черной воде, и материя делается густо-синей – «кубовой», полощут серое в рыжей воде, и оно становится красноватым – «бордо». Просто, а непонятно. Мне захотелось самому окрасить что-нибудь».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9" b="100000" l="0" r="100000">
                        <a14:foregroundMark x1="53719" y1="27390" x2="53099" y2="41728"/>
                        <a14:foregroundMark x1="51963" y1="15993" x2="58574" y2="27757"/>
                        <a14:foregroundMark x1="59401" y1="20588" x2="55785" y2="43015"/>
                        <a14:foregroundMark x1="54959" y1="44485" x2="60124" y2="66728"/>
                        <a14:foregroundMark x1="64979" y1="31434" x2="64979" y2="31434"/>
                        <a14:foregroundMark x1="41529" y1="75735" x2="43802" y2="78860"/>
                        <a14:foregroundMark x1="22417" y1="92096" x2="27789" y2="98713"/>
                        <a14:foregroundMark x1="37190" y1="96324" x2="90393" y2="98162"/>
                        <a14:foregroundMark x1="98244" y1="67279" x2="97727" y2="97426"/>
                        <a14:foregroundMark x1="80269" y1="74449" x2="91426" y2="76838"/>
                        <a14:foregroundMark x1="85847" y1="71875" x2="92872" y2="67831"/>
                        <a14:foregroundMark x1="97417" y1="65809" x2="97417" y2="65809"/>
                        <a14:foregroundMark x1="94835" y1="67279" x2="98967" y2="63787"/>
                        <a14:foregroundMark x1="94318" y1="66912" x2="94318" y2="66912"/>
                        <a14:foregroundMark x1="94008" y1="66544" x2="95661" y2="64522"/>
                        <a14:foregroundMark x1="81405" y1="71140" x2="93802" y2="66912"/>
                        <a14:foregroundMark x1="88533" y1="60110" x2="88533" y2="60110"/>
                        <a14:foregroundMark x1="87707" y1="55699" x2="87707" y2="55699"/>
                        <a14:foregroundMark x1="87500" y1="53676" x2="87500" y2="53676"/>
                        <a14:foregroundMark x1="66839" y1="76287" x2="70868" y2="83088"/>
                        <a14:foregroundMark x1="69008" y1="73346" x2="69008" y2="73346"/>
                        <a14:foregroundMark x1="69938" y1="72610" x2="69938" y2="72610"/>
                        <a14:foregroundMark x1="70558" y1="73529" x2="70558" y2="73529"/>
                        <a14:foregroundMark x1="82231" y1="78309" x2="77273" y2="87868"/>
                        <a14:foregroundMark x1="79855" y1="70221" x2="88533" y2="67463"/>
                        <a14:foregroundMark x1="80475" y1="70956" x2="83781" y2="66360"/>
                        <a14:foregroundMark x1="80062" y1="68015" x2="80062" y2="68015"/>
                        <a14:foregroundMark x1="79132" y1="68015" x2="79132" y2="68015"/>
                        <a14:foregroundMark x1="76756" y1="68382" x2="76756" y2="68382"/>
                        <a14:foregroundMark x1="88636" y1="63787" x2="88636" y2="63787"/>
                        <a14:foregroundMark x1="87707" y1="50551" x2="88533" y2="65993"/>
                        <a14:foregroundMark x1="15496" y1="87132" x2="15496" y2="91544"/>
                        <a14:backgroundMark x1="83678" y1="59743" x2="83678" y2="59743"/>
                        <a14:backgroundMark x1="86570" y1="65809" x2="86570" y2="65809"/>
                        <a14:backgroundMark x1="91012" y1="60662" x2="91012" y2="60662"/>
                      </a14:backgroundRemoval>
                    </a14:imgEffect>
                  </a14:imgLayer>
                </a14:imgProps>
              </a:ext>
            </a:extLst>
          </a:blip>
          <a:srcRect l="11731" t="5598" r="24394" b="7115"/>
          <a:stretch/>
        </p:blipFill>
        <p:spPr>
          <a:xfrm flipH="1">
            <a:off x="6331975" y="2357814"/>
            <a:ext cx="5860026" cy="450018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17866" y="7951"/>
            <a:ext cx="1574135" cy="15141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6269" t="6993" r="2121" b="512"/>
          <a:stretch/>
        </p:blipFill>
        <p:spPr>
          <a:xfrm rot="16200000" flipH="1">
            <a:off x="320957" y="-313005"/>
            <a:ext cx="1134369" cy="17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b="5265"/>
          <a:stretch>
            <a:fillRect/>
          </a:stretch>
        </p:blipFill>
        <p:spPr/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4685" y="233515"/>
            <a:ext cx="6687313" cy="2467897"/>
          </a:xfrm>
        </p:spPr>
        <p:txBody>
          <a:bodyPr/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нижней части дома, в подклети – «черной» рабочей избе - по возвращении с сыном Алешей из Астрахани поселилась Варвара Васильевна Каширина-Пешкова вдали от постоянных ссор и косых взглядов братьев.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21" y="2701412"/>
            <a:ext cx="5437239" cy="4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32" y="439452"/>
            <a:ext cx="10815864" cy="830997"/>
          </a:xfrm>
        </p:spPr>
        <p:txBody>
          <a:bodyPr/>
          <a:lstStyle/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Кухня, полутемная комната,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с низким прокопченным потолком, огромной выбеленной русской печью, где на полатях спали дети.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40" b="6264"/>
          <a:stretch/>
        </p:blipFill>
        <p:spPr>
          <a:xfrm>
            <a:off x="6243484" y="1417932"/>
            <a:ext cx="5830529" cy="4125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" r="228" b="11357"/>
          <a:stretch/>
        </p:blipFill>
        <p:spPr>
          <a:xfrm>
            <a:off x="92638" y="2653253"/>
            <a:ext cx="6072188" cy="35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3" y="0"/>
            <a:ext cx="9429136" cy="63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638" y1="84626" x2="85638" y2="84626"/>
                        <a14:foregroundMark x1="96809" y1="68316" x2="96809" y2="68316"/>
                        <a14:foregroundMark x1="97872" y1="65107" x2="97872" y2="65107"/>
                        <a14:foregroundMark x1="72695" y1="85294" x2="72695" y2="85294"/>
                        <a14:foregroundMark x1="91135" y1="76337" x2="91135" y2="76337"/>
                      </a14:backgroundRemoval>
                    </a14:imgEffect>
                  </a14:imgLayer>
                </a14:imgProps>
              </a:ext>
            </a:extLst>
          </a:blip>
          <a:srcRect l="10642" t="27171" r="12971" b="21611"/>
          <a:stretch/>
        </p:blipFill>
        <p:spPr>
          <a:xfrm rot="21034358">
            <a:off x="472815" y="535750"/>
            <a:ext cx="5965159" cy="5304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100000" l="0" r="100000">
                        <a14:foregroundMark x1="48810" y1="10500" x2="49762" y2="16833"/>
                        <a14:foregroundMark x1="28095" y1="5000" x2="28095" y2="5000"/>
                        <a14:foregroundMark x1="11429" y1="11667" x2="11429" y2="11667"/>
                        <a14:foregroundMark x1="6429" y1="14667" x2="6429" y2="14667"/>
                        <a14:foregroundMark x1="4048" y1="16500" x2="4048" y2="16500"/>
                        <a14:foregroundMark x1="2619" y1="17500" x2="2619" y2="17500"/>
                        <a14:foregroundMark x1="19286" y1="7000" x2="19286" y2="7000"/>
                        <a14:foregroundMark x1="17857" y1="7500" x2="17857" y2="7500"/>
                        <a14:foregroundMark x1="79524" y1="18000" x2="79524" y2="18000"/>
                        <a14:foregroundMark x1="83095" y1="14833" x2="83095" y2="14833"/>
                        <a14:foregroundMark x1="63810" y1="11667" x2="63810" y2="11667"/>
                        <a14:foregroundMark x1="62143" y1="11667" x2="61667" y2="15167"/>
                        <a14:foregroundMark x1="78810" y1="41667" x2="82857" y2="44167"/>
                        <a14:foregroundMark x1="81667" y1="35667" x2="84762" y2="41500"/>
                        <a14:foregroundMark x1="86667" y1="49833" x2="86667" y2="49833"/>
                        <a14:foregroundMark x1="91667" y1="55833" x2="91667" y2="55833"/>
                        <a14:foregroundMark x1="98571" y1="63833" x2="98571" y2="63833"/>
                        <a14:foregroundMark x1="91190" y1="82333" x2="91190" y2="82333"/>
                        <a14:foregroundMark x1="88571" y1="86667" x2="88571" y2="86667"/>
                        <a14:foregroundMark x1="79286" y1="91500" x2="92857" y2="79500"/>
                        <a14:foregroundMark x1="27619" y1="89667" x2="41429" y2="95000"/>
                        <a14:foregroundMark x1="11429" y1="50500" x2="10000" y2="68167"/>
                        <a14:foregroundMark x1="9048" y1="43667" x2="5476" y2="76833"/>
                        <a14:foregroundMark x1="9524" y1="43167" x2="16905" y2="33667"/>
                        <a14:foregroundMark x1="82381" y1="33333" x2="92619" y2="58500"/>
                        <a14:foregroundMark x1="84762" y1="14500" x2="84762" y2="14500"/>
                        <a14:foregroundMark x1="83571" y1="13667" x2="83571" y2="13667"/>
                        <a14:foregroundMark x1="88095" y1="69333" x2="94048" y2="79500"/>
                        <a14:foregroundMark x1="92619" y1="67167" x2="96190" y2="78500"/>
                        <a14:foregroundMark x1="77143" y1="92333" x2="91667" y2="87000"/>
                        <a14:foregroundMark x1="64524" y1="93167" x2="64524" y2="93167"/>
                        <a14:foregroundMark x1="8810" y1="13500" x2="8810" y2="1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4421" y="0"/>
            <a:ext cx="4576301" cy="6537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1013988">
            <a:off x="551504" y="1438098"/>
            <a:ext cx="58685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aramond" panose="02020404030301010803" pitchFamily="18" charset="0"/>
              </a:rPr>
              <a:t>«Когда свой родной бьет, а не чужой, то это не обида, а наука</a:t>
            </a:r>
            <a:r>
              <a:rPr lang="ru-RU" sz="2800" i="1" dirty="0" smtClean="0">
                <a:latin typeface="Garamond" panose="02020404030301010803" pitchFamily="18" charset="0"/>
              </a:rPr>
              <a:t>»</a:t>
            </a:r>
          </a:p>
          <a:p>
            <a:endParaRPr lang="ru-RU" sz="2800" i="1" dirty="0" smtClean="0">
              <a:latin typeface="Garamond" panose="02020404030301010803" pitchFamily="18" charset="0"/>
            </a:endParaRPr>
          </a:p>
          <a:p>
            <a:r>
              <a:rPr lang="ru-RU" sz="2800" i="1" dirty="0" smtClean="0">
                <a:latin typeface="Garamond" panose="02020404030301010803" pitchFamily="18" charset="0"/>
              </a:rPr>
              <a:t>«</a:t>
            </a:r>
            <a:r>
              <a:rPr lang="ru-RU" sz="2800" i="1" dirty="0">
                <a:latin typeface="Garamond" panose="02020404030301010803" pitchFamily="18" charset="0"/>
              </a:rPr>
              <a:t>явилось беспокойное внимание к людям» </a:t>
            </a:r>
            <a:endParaRPr lang="ru-RU" sz="2800" i="1" dirty="0" smtClean="0">
              <a:latin typeface="Garamond" panose="02020404030301010803" pitchFamily="18" charset="0"/>
            </a:endParaRPr>
          </a:p>
          <a:p>
            <a:r>
              <a:rPr lang="ru-RU" sz="2800" i="1" dirty="0" smtClean="0">
                <a:latin typeface="Garamond" panose="02020404030301010803" pitchFamily="18" charset="0"/>
              </a:rPr>
              <a:t> </a:t>
            </a:r>
          </a:p>
          <a:p>
            <a:r>
              <a:rPr lang="ru-RU" sz="2800" i="1" dirty="0" smtClean="0">
                <a:latin typeface="Garamond" panose="02020404030301010803" pitchFamily="18" charset="0"/>
              </a:rPr>
              <a:t>«</a:t>
            </a:r>
            <a:r>
              <a:rPr lang="ru-RU" sz="2800" i="1" dirty="0">
                <a:latin typeface="Garamond" panose="02020404030301010803" pitchFamily="18" charset="0"/>
              </a:rPr>
              <a:t>точно мне содрали кожу с сердца, оно стало невыносимо чутким ко всякой обиде и боли своей и чужой</a:t>
            </a:r>
            <a:r>
              <a:rPr lang="ru-RU" sz="2800" i="1" dirty="0" smtClean="0">
                <a:latin typeface="Garamond" panose="02020404030301010803" pitchFamily="18" charset="0"/>
              </a:rPr>
              <a:t>»</a:t>
            </a:r>
            <a:endParaRPr lang="ru-RU" sz="28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971456"/>
            <a:ext cx="5555226" cy="473612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Изредка тяжелое однообразие будней нарушалось буйной радостью, весельем. </a:t>
            </a:r>
            <a:endParaRPr lang="ru-RU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Бабушка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устраивала на кухне чай, приглашала гостей. Разгоралось жаркое, но странное веселье.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Случилось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однажды Алеше увидеть пляску бабушки — нельзя было глаз отвести от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нее.</a:t>
            </a:r>
          </a:p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Но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быстро вспыхнув, веселье так же быстро угасало.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324" r="12324"/>
          <a:stretch>
            <a:fillRect/>
          </a:stretch>
        </p:blipFill>
        <p:spPr>
          <a:xfrm>
            <a:off x="5555226" y="465138"/>
            <a:ext cx="5987845" cy="5242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875583"/>
            <a:ext cx="5370871" cy="456708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Из кухни дверь ведёт в комнату деда. Она была самой «нарядной» в доме. </a:t>
            </a:r>
          </a:p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Комната обставлена в строгом соответствии с понятиями и вкусами деда, мелочно кичившегося своим «добром», нажитым ценой тяжелого труда, унижений. Здесь выставлена напоказ лучшая в доме мебель.</a:t>
            </a:r>
            <a:endParaRPr lang="ru-RU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092" r="15092"/>
          <a:stretch>
            <a:fillRect/>
          </a:stretch>
        </p:blipFill>
        <p:spPr>
          <a:xfrm>
            <a:off x="5370871" y="457199"/>
            <a:ext cx="617220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6579"/>
            <a:ext cx="6579843" cy="126972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Бывший бурлак Василий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Васильевич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Каширин был грамотным, он и Алешу учил читать.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26" b="8326"/>
          <a:stretch>
            <a:fillRect/>
          </a:stretch>
        </p:blipFill>
        <p:spPr>
          <a:xfrm>
            <a:off x="6579843" y="364067"/>
            <a:ext cx="4963228" cy="5407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478818"/>
            <a:ext cx="65798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Жизнь в доме определялась правилами, выработанными дедом. Будучи здесь единовластным хозяином, дед держал комнату под запором, пуская только самых «почитаемых» гостей и заказчиков.</a:t>
            </a:r>
          </a:p>
        </p:txBody>
      </p:sp>
    </p:spTree>
    <p:extLst>
      <p:ext uri="{BB962C8B-B14F-4D97-AF65-F5344CB8AC3E}">
        <p14:creationId xmlns:p14="http://schemas.microsoft.com/office/powerpoint/2010/main" val="2963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940" r="239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78681"/>
            <a:ext cx="6836125" cy="1853242"/>
          </a:xfrm>
        </p:spPr>
        <p:txBody>
          <a:bodyPr/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Небольшую комнату по праву старшинства занимал Михаил с семьей. Обстановка этой комнаты передает колорит быта типичного для мещан второй половины XIX века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07" y="2369575"/>
            <a:ext cx="6010665" cy="43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8" b="18198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r="5173"/>
          <a:stretch>
            <a:fillRect/>
          </a:stretch>
        </p:blipFill>
        <p:spPr/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2530" y="276384"/>
            <a:ext cx="6241728" cy="82296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Самая маленькая и уютная комната в доме - спальня бабушки</a:t>
            </a:r>
          </a:p>
        </p:txBody>
      </p:sp>
    </p:spTree>
    <p:extLst>
      <p:ext uri="{BB962C8B-B14F-4D97-AF65-F5344CB8AC3E}">
        <p14:creationId xmlns:p14="http://schemas.microsoft.com/office/powerpoint/2010/main" val="5175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755" l="0" r="97559">
                        <a14:foregroundMark x1="29688" y1="36719" x2="46582" y2="31771"/>
                        <a14:foregroundMark x1="26758" y1="31510" x2="26758" y2="31510"/>
                        <a14:foregroundMark x1="23242" y1="33333" x2="34766" y2="27604"/>
                        <a14:foregroundMark x1="50781" y1="30469" x2="48047" y2="36979"/>
                        <a14:foregroundMark x1="20117" y1="35026" x2="20117" y2="35026"/>
                        <a14:foregroundMark x1="21973" y1="33594" x2="21973" y2="33594"/>
                        <a14:foregroundMark x1="18750" y1="34896" x2="18750" y2="34896"/>
                        <a14:backgroundMark x1="7813" y1="9766" x2="684" y2="33984"/>
                        <a14:backgroundMark x1="11719" y1="28906" x2="11621" y2="38542"/>
                        <a14:backgroundMark x1="7227" y1="35286" x2="7227" y2="40234"/>
                        <a14:backgroundMark x1="17676" y1="33203" x2="19824" y2="32813"/>
                        <a14:backgroundMark x1="94922" y1="49089" x2="93750" y2="70443"/>
                        <a14:backgroundMark x1="91992" y1="66276" x2="91992" y2="66276"/>
                        <a14:backgroundMark x1="91309" y1="65755" x2="91309" y2="66146"/>
                      </a14:backgroundRemoval>
                    </a14:imgEffect>
                  </a14:imgLayer>
                </a14:imgProps>
              </a:ext>
            </a:extLst>
          </a:blip>
          <a:srcRect l="12245" t="15180" r="2363" b="16362"/>
          <a:stretch/>
        </p:blipFill>
        <p:spPr>
          <a:xfrm>
            <a:off x="0" y="2158180"/>
            <a:ext cx="7816646" cy="46998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633" y="342298"/>
            <a:ext cx="113365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Неказистый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старинный домик стал неотъемлемой частью современного Нижнего Новгорода, одним из самых популярных объектов туризма и достопримечательностью города. Это единственный музей детства Алеши Пешкова и живая иллюстрация к повести «Детство».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4578">
            <a:off x="8507073" y="2501173"/>
            <a:ext cx="2453725" cy="3750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8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 rot="21449029">
            <a:off x="5254529" y="568969"/>
            <a:ext cx="6055249" cy="5384703"/>
            <a:chOff x="4979226" y="460814"/>
            <a:chExt cx="6055249" cy="538470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638" y1="84626" x2="85638" y2="84626"/>
                          <a14:foregroundMark x1="96809" y1="68316" x2="96809" y2="68316"/>
                          <a14:foregroundMark x1="97872" y1="65107" x2="97872" y2="65107"/>
                          <a14:foregroundMark x1="72695" y1="85294" x2="72695" y2="85294"/>
                          <a14:foregroundMark x1="91135" y1="76337" x2="91135" y2="76337"/>
                        </a14:backgroundRemoval>
                      </a14:imgEffect>
                    </a14:imgLayer>
                  </a14:imgProps>
                </a:ext>
              </a:extLst>
            </a:blip>
            <a:srcRect l="10642" t="27171" r="12971" b="21611"/>
            <a:stretch/>
          </p:blipFill>
          <p:spPr>
            <a:xfrm rot="567345">
              <a:off x="4979226" y="460814"/>
              <a:ext cx="6055249" cy="5384703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578541">
              <a:off x="5030179" y="952562"/>
              <a:ext cx="5953341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i="1" dirty="0" smtClean="0">
                  <a:latin typeface="Garamond" panose="02020404030301010803" pitchFamily="18" charset="0"/>
                  <a:cs typeface="Calibri Light" panose="020F0302020204030204" pitchFamily="34" charset="0"/>
                </a:rPr>
                <a:t>«До </a:t>
              </a:r>
              <a:r>
                <a:rPr lang="ru-RU" sz="2800" i="1" dirty="0">
                  <a:latin typeface="Garamond" panose="02020404030301010803" pitchFamily="18" charset="0"/>
                  <a:cs typeface="Calibri Light" panose="020F0302020204030204" pitchFamily="34" charset="0"/>
                </a:rPr>
                <a:t>нее как будто спал я, спрятанный в темноте, </a:t>
              </a:r>
              <a:r>
                <a:rPr lang="ru-RU" sz="2800" i="1" dirty="0" smtClean="0">
                  <a:latin typeface="Garamond" panose="02020404030301010803" pitchFamily="18" charset="0"/>
                  <a:cs typeface="Calibri Light" panose="020F0302020204030204" pitchFamily="34" charset="0"/>
                </a:rPr>
                <a:t>но </a:t>
              </a:r>
              <a:r>
                <a:rPr lang="ru-RU" sz="2800" i="1" dirty="0">
                  <a:latin typeface="Garamond" panose="02020404030301010803" pitchFamily="18" charset="0"/>
                  <a:cs typeface="Calibri Light" panose="020F0302020204030204" pitchFamily="34" charset="0"/>
                </a:rPr>
                <a:t>явилась она, разбудила, вывела на свет, связала все вокруг меня в непрерывную нить, сплела в разноцветное кружево и сразу стала на всю жизнь другом, самым близким сердцу моему, самым понятным и дорогим человеком, — это ее бескорыстная любовь к миру обогатила меня, насытив крепкой силой для трудной жизни».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25"/>
            <a:ext cx="1574135" cy="15141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6269" t="6993" r="2121" b="512"/>
          <a:stretch/>
        </p:blipFill>
        <p:spPr>
          <a:xfrm rot="5400000">
            <a:off x="10736675" y="-320956"/>
            <a:ext cx="1134369" cy="1776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67" l="0" r="100000">
                        <a14:foregroundMark x1="51261" y1="18056" x2="56162" y2="24074"/>
                        <a14:foregroundMark x1="20868" y1="15185" x2="40756" y2="21481"/>
                        <a14:foregroundMark x1="16246" y1="13333" x2="65126" y2="12407"/>
                        <a14:foregroundMark x1="72829" y1="12593" x2="91036" y2="63796"/>
                        <a14:foregroundMark x1="18627" y1="20556" x2="12045" y2="72222"/>
                        <a14:foregroundMark x1="16807" y1="16389" x2="9664" y2="49444"/>
                        <a14:foregroundMark x1="30532" y1="21574" x2="31092" y2="47685"/>
                        <a14:foregroundMark x1="22129" y1="27778" x2="54762" y2="23796"/>
                        <a14:foregroundMark x1="26331" y1="8519" x2="42297" y2="10556"/>
                        <a14:foregroundMark x1="44538" y1="5648" x2="61905" y2="9259"/>
                        <a14:foregroundMark x1="72409" y1="10741" x2="90336" y2="42593"/>
                        <a14:foregroundMark x1="11625" y1="16667" x2="8263" y2="76574"/>
                        <a14:foregroundMark x1="26891" y1="94167" x2="49160" y2="95833"/>
                        <a14:foregroundMark x1="48739" y1="94537" x2="76611" y2="92778"/>
                        <a14:foregroundMark x1="93838" y1="61944" x2="95378" y2="70463"/>
                        <a14:foregroundMark x1="94538" y1="74259" x2="95238" y2="78426"/>
                        <a14:foregroundMark x1="85714" y1="20093" x2="84734" y2="19537"/>
                        <a14:foregroundMark x1="80532" y1="14352" x2="88375" y2="23796"/>
                        <a14:foregroundMark x1="15966" y1="10000" x2="25630" y2="6759"/>
                        <a14:foregroundMark x1="26751" y1="4630" x2="36415" y2="6481"/>
                        <a14:foregroundMark x1="25210" y1="2593" x2="25210" y2="2593"/>
                        <a14:foregroundMark x1="12465" y1="8981" x2="8123" y2="24444"/>
                        <a14:foregroundMark x1="7423" y1="23056" x2="5882" y2="31481"/>
                        <a14:foregroundMark x1="2801" y1="40185" x2="2801" y2="40185"/>
                        <a14:foregroundMark x1="5462" y1="49444" x2="5462" y2="75741"/>
                        <a14:backgroundMark x1="98459" y1="64259" x2="98459" y2="64259"/>
                        <a14:backgroundMark x1="98880" y1="67963" x2="98880" y2="67963"/>
                        <a14:backgroundMark x1="98739" y1="72037" x2="98739" y2="72037"/>
                      </a14:backgroundRemoval>
                    </a14:imgEffect>
                  </a14:imgLayer>
                </a14:imgProps>
              </a:ext>
            </a:extLst>
          </a:blip>
          <a:srcRect t="1109" r="3613" b="1858"/>
          <a:stretch/>
        </p:blipFill>
        <p:spPr>
          <a:xfrm>
            <a:off x="787067" y="370901"/>
            <a:ext cx="3893574" cy="59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638" y1="84626" x2="85638" y2="84626"/>
                        <a14:foregroundMark x1="96809" y1="68316" x2="96809" y2="68316"/>
                        <a14:foregroundMark x1="97872" y1="65107" x2="97872" y2="65107"/>
                        <a14:foregroundMark x1="72695" y1="85294" x2="72695" y2="85294"/>
                        <a14:foregroundMark x1="91135" y1="76337" x2="91135" y2="76337"/>
                      </a14:backgroundRemoval>
                    </a14:imgEffect>
                  </a14:imgLayer>
                </a14:imgProps>
              </a:ext>
            </a:extLst>
          </a:blip>
          <a:srcRect l="10642" t="27171" r="12971" b="21611"/>
          <a:stretch/>
        </p:blipFill>
        <p:spPr>
          <a:xfrm rot="21034358">
            <a:off x="371681" y="949644"/>
            <a:ext cx="5625032" cy="5002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89524" y="15593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Весной 1872 года после раздела наследства большая семья Кашириных разъехалась. Алеша Пешков в дом на Успенском съезде больше не возвращался.</a:t>
            </a:r>
          </a:p>
        </p:txBody>
      </p:sp>
      <p:sp>
        <p:nvSpPr>
          <p:cNvPr id="3" name="Прямоугольник 2"/>
          <p:cNvSpPr/>
          <p:nvPr/>
        </p:nvSpPr>
        <p:spPr>
          <a:xfrm rot="21039593">
            <a:off x="428725" y="1057346"/>
            <a:ext cx="55962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aramond" panose="02020404030301010803" pitchFamily="18" charset="0"/>
              </a:rPr>
              <a:t> «Здесь смеялись мало, и не всегда было ясно, над чем смеются. Часто кричали друг на друга, грозили чем-то один другому, тайно шептались в углах. Дети были тихи, незаметны; они были прибиты к земле, как пыль дождём. Я чувствовал себя чужим в доме, и вся эта жизнь возбуждала меня десятками уколов, настраивая подозрительно, заставляя присматриваться ко всему с напряжённым вниманием».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9" b="100000" l="0" r="100000">
                        <a14:foregroundMark x1="53719" y1="27390" x2="53099" y2="41728"/>
                        <a14:foregroundMark x1="51963" y1="15993" x2="58574" y2="27757"/>
                        <a14:foregroundMark x1="59401" y1="20588" x2="55785" y2="43015"/>
                        <a14:foregroundMark x1="54959" y1="44485" x2="60124" y2="66728"/>
                        <a14:foregroundMark x1="64979" y1="31434" x2="64979" y2="31434"/>
                        <a14:foregroundMark x1="41529" y1="75735" x2="43802" y2="78860"/>
                        <a14:foregroundMark x1="22417" y1="92096" x2="27789" y2="98713"/>
                        <a14:foregroundMark x1="37190" y1="96324" x2="90393" y2="98162"/>
                        <a14:foregroundMark x1="98244" y1="67279" x2="97727" y2="97426"/>
                        <a14:foregroundMark x1="80269" y1="74449" x2="91426" y2="76838"/>
                        <a14:foregroundMark x1="85847" y1="71875" x2="92872" y2="67831"/>
                        <a14:foregroundMark x1="97417" y1="65809" x2="97417" y2="65809"/>
                        <a14:foregroundMark x1="94835" y1="67279" x2="98967" y2="63787"/>
                        <a14:foregroundMark x1="94318" y1="66912" x2="94318" y2="66912"/>
                        <a14:foregroundMark x1="94008" y1="66544" x2="95661" y2="64522"/>
                        <a14:foregroundMark x1="81405" y1="71140" x2="93802" y2="66912"/>
                        <a14:foregroundMark x1="88533" y1="60110" x2="88533" y2="60110"/>
                        <a14:foregroundMark x1="87707" y1="55699" x2="87707" y2="55699"/>
                        <a14:foregroundMark x1="87500" y1="53676" x2="87500" y2="53676"/>
                        <a14:foregroundMark x1="66839" y1="76287" x2="70868" y2="83088"/>
                        <a14:foregroundMark x1="69008" y1="73346" x2="69008" y2="73346"/>
                        <a14:foregroundMark x1="69938" y1="72610" x2="69938" y2="72610"/>
                        <a14:foregroundMark x1="70558" y1="73529" x2="70558" y2="73529"/>
                        <a14:foregroundMark x1="82231" y1="78309" x2="77273" y2="87868"/>
                        <a14:foregroundMark x1="79855" y1="70221" x2="88533" y2="67463"/>
                        <a14:foregroundMark x1="80475" y1="70956" x2="83781" y2="66360"/>
                        <a14:foregroundMark x1="80062" y1="68015" x2="80062" y2="68015"/>
                        <a14:foregroundMark x1="79132" y1="68015" x2="79132" y2="68015"/>
                        <a14:foregroundMark x1="76756" y1="68382" x2="76756" y2="68382"/>
                        <a14:foregroundMark x1="88636" y1="63787" x2="88636" y2="63787"/>
                        <a14:foregroundMark x1="87707" y1="50551" x2="88533" y2="65993"/>
                        <a14:foregroundMark x1="15496" y1="87132" x2="15496" y2="91544"/>
                        <a14:backgroundMark x1="83678" y1="59743" x2="83678" y2="59743"/>
                        <a14:backgroundMark x1="86570" y1="65809" x2="86570" y2="65809"/>
                        <a14:backgroundMark x1="91012" y1="60662" x2="91012" y2="60662"/>
                      </a14:backgroundRemoval>
                    </a14:imgEffect>
                  </a14:imgLayer>
                </a14:imgProps>
              </a:ext>
            </a:extLst>
          </a:blip>
          <a:srcRect l="11731" t="5598" r="24394" b="7115"/>
          <a:stretch/>
        </p:blipFill>
        <p:spPr>
          <a:xfrm flipH="1">
            <a:off x="6331975" y="2357814"/>
            <a:ext cx="5860026" cy="450018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5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835741"/>
            <a:ext cx="7639665" cy="133964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Музей детства А. М. Горького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Домик Каширина”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был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открыт 1 января 1938 года.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74" b="100000" l="11067" r="88667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1910" r="16105"/>
          <a:stretch/>
        </p:blipFill>
        <p:spPr>
          <a:xfrm>
            <a:off x="6450142" y="0"/>
            <a:ext cx="4639062" cy="6346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9491"/>
            <a:ext cx="6282813" cy="37785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28619" y="6247601"/>
            <a:ext cx="4560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Памятник Алеше Пешкову во дворе Домика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Кашириных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29" y="6196610"/>
            <a:ext cx="313142" cy="3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1" y="457201"/>
            <a:ext cx="5520831" cy="358877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Этот дом принадлежал деду писателя по линии матери - нижегородскому красильщику Василию Васильевичу Каширину. Сюда трехлетний Алеша Пешков с матерью Варварой Васильевной приехал в конце августа 1871 года из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Астрахани.</a:t>
            </a:r>
            <a:endParaRPr lang="ru-RU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79" r="12479"/>
          <a:stretch>
            <a:fillRect/>
          </a:stretch>
        </p:blipFill>
        <p:spPr>
          <a:xfrm>
            <a:off x="5520831" y="457201"/>
            <a:ext cx="6002575" cy="525534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1248104" y="6263148"/>
            <a:ext cx="275302" cy="245807"/>
          </a:xfrm>
          <a:prstGeom prst="ellipse">
            <a:avLst/>
          </a:prstGeom>
          <a:solidFill>
            <a:srgbClr val="8A434F"/>
          </a:solidFill>
          <a:ln>
            <a:solidFill>
              <a:srgbClr val="8A4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3763"/>
            <a:ext cx="2733368" cy="37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014" r="110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8154" y="280037"/>
            <a:ext cx="6541157" cy="2497394"/>
          </a:xfrm>
        </p:spPr>
        <p:txBody>
          <a:bodyPr/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Одноэтажный дом, построенный в конце XVIII века, характерен для рядовой жилой застройки Нижнего Новгорода.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Дом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стоит над крутым спуском к Волге в самом начале улицы, которая называется Почтовым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съездом.</a:t>
            </a:r>
            <a:endParaRPr lang="ru-RU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0" y="2777431"/>
            <a:ext cx="5427406" cy="38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25541" b="7701"/>
          <a:stretch/>
        </p:blipFill>
        <p:spPr>
          <a:xfrm>
            <a:off x="7629832" y="2168710"/>
            <a:ext cx="4562168" cy="4689290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966" r="23966"/>
          <a:stretch>
            <a:fillRect/>
          </a:stretch>
        </p:blipFill>
        <p:spPr>
          <a:xfrm>
            <a:off x="0" y="0"/>
            <a:ext cx="5355875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55873" y="853080"/>
            <a:ext cx="6836126" cy="1231359"/>
          </a:xfrm>
        </p:spPr>
        <p:txBody>
          <a:bodyPr/>
          <a:lstStyle/>
          <a:p>
            <a:pPr algn="ctr"/>
            <a:r>
              <a:rPr lang="ru-RU" sz="2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Когда подходишь к этому дому, сразу чувствуешь, как из XXI века реально попадаешь в конец </a:t>
            </a:r>
            <a:r>
              <a:rPr lang="ru-RU" sz="2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endParaRPr lang="ru-RU" sz="2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873" y="2210385"/>
            <a:ext cx="2273959" cy="28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2464" t="5705" r="11446" b="12136"/>
          <a:stretch/>
        </p:blipFill>
        <p:spPr>
          <a:xfrm>
            <a:off x="5588286" y="4999704"/>
            <a:ext cx="1809135" cy="1858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88" b="27789"/>
          <a:stretch/>
        </p:blipFill>
        <p:spPr>
          <a:xfrm>
            <a:off x="7315200" y="0"/>
            <a:ext cx="3010267" cy="9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 rot="21449029">
            <a:off x="5254529" y="568969"/>
            <a:ext cx="6055249" cy="5384703"/>
            <a:chOff x="4979226" y="460814"/>
            <a:chExt cx="6055249" cy="538470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638" y1="84626" x2="85638" y2="84626"/>
                          <a14:foregroundMark x1="96809" y1="68316" x2="96809" y2="68316"/>
                          <a14:foregroundMark x1="97872" y1="65107" x2="97872" y2="65107"/>
                          <a14:foregroundMark x1="72695" y1="85294" x2="72695" y2="85294"/>
                          <a14:foregroundMark x1="91135" y1="76337" x2="91135" y2="76337"/>
                        </a14:backgroundRemoval>
                      </a14:imgEffect>
                    </a14:imgLayer>
                  </a14:imgProps>
                </a:ext>
              </a:extLst>
            </a:blip>
            <a:srcRect l="10642" t="27171" r="12971" b="21611"/>
            <a:stretch/>
          </p:blipFill>
          <p:spPr>
            <a:xfrm rot="567345">
              <a:off x="4979226" y="460814"/>
              <a:ext cx="6055249" cy="5384703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578541">
              <a:off x="5030179" y="521676"/>
              <a:ext cx="5953341" cy="5262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i="1" dirty="0">
                  <a:latin typeface="Garamond" panose="02020404030301010803" pitchFamily="18" charset="0"/>
                  <a:cs typeface="Calibri Light" panose="020F0302020204030204" pitchFamily="34" charset="0"/>
                </a:rPr>
                <a:t>«Дошли до конца съезда. На самом верху его, прислоняясь к правому откосу и начиная собой улицу, стоял приземистый одноэтажный дом, окрашенный грязно-розовой краской, с нахлобученной низкой крышей и выпученными окнами. С улицы он показался мне большим, но внутри его, в маленьких, полутёмных комнатах, было тесно; везде, как на пароходе перед пристанью, суетились сердитые люди, стаей вороватых воробьёв метались ребятишки, и всюду стоял едкий, незнакомый запах».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9" b="100000" l="0" r="100000">
                        <a14:foregroundMark x1="53719" y1="27390" x2="53099" y2="41728"/>
                        <a14:foregroundMark x1="51963" y1="15993" x2="58574" y2="27757"/>
                        <a14:foregroundMark x1="59401" y1="20588" x2="55785" y2="43015"/>
                        <a14:foregroundMark x1="54959" y1="44485" x2="60124" y2="66728"/>
                        <a14:foregroundMark x1="64979" y1="31434" x2="64979" y2="31434"/>
                        <a14:foregroundMark x1="41529" y1="75735" x2="43802" y2="78860"/>
                        <a14:foregroundMark x1="22417" y1="92096" x2="27789" y2="98713"/>
                        <a14:foregroundMark x1="37190" y1="96324" x2="90393" y2="98162"/>
                        <a14:foregroundMark x1="98244" y1="67279" x2="97727" y2="97426"/>
                        <a14:foregroundMark x1="80269" y1="74449" x2="91426" y2="76838"/>
                        <a14:foregroundMark x1="85847" y1="71875" x2="92872" y2="67831"/>
                        <a14:foregroundMark x1="97417" y1="65809" x2="97417" y2="65809"/>
                        <a14:foregroundMark x1="94835" y1="67279" x2="98967" y2="63787"/>
                        <a14:foregroundMark x1="94318" y1="66912" x2="94318" y2="66912"/>
                        <a14:foregroundMark x1="94008" y1="66544" x2="95661" y2="64522"/>
                        <a14:foregroundMark x1="81405" y1="71140" x2="93802" y2="66912"/>
                        <a14:foregroundMark x1="88533" y1="60110" x2="88533" y2="60110"/>
                        <a14:foregroundMark x1="87707" y1="55699" x2="87707" y2="55699"/>
                        <a14:foregroundMark x1="87500" y1="53676" x2="87500" y2="53676"/>
                        <a14:foregroundMark x1="66839" y1="76287" x2="70868" y2="83088"/>
                        <a14:foregroundMark x1="69008" y1="73346" x2="69008" y2="73346"/>
                        <a14:foregroundMark x1="69938" y1="72610" x2="69938" y2="72610"/>
                        <a14:foregroundMark x1="70558" y1="73529" x2="70558" y2="73529"/>
                        <a14:foregroundMark x1="82231" y1="78309" x2="77273" y2="87868"/>
                        <a14:foregroundMark x1="79855" y1="70221" x2="88533" y2="67463"/>
                        <a14:foregroundMark x1="80475" y1="70956" x2="83781" y2="66360"/>
                        <a14:foregroundMark x1="80062" y1="68015" x2="80062" y2="68015"/>
                        <a14:foregroundMark x1="79132" y1="68015" x2="79132" y2="68015"/>
                        <a14:foregroundMark x1="76756" y1="68382" x2="76756" y2="68382"/>
                        <a14:foregroundMark x1="88636" y1="63787" x2="88636" y2="63787"/>
                        <a14:foregroundMark x1="87707" y1="50551" x2="88533" y2="65993"/>
                        <a14:foregroundMark x1="15496" y1="87132" x2="15496" y2="91544"/>
                        <a14:backgroundMark x1="83678" y1="59743" x2="83678" y2="59743"/>
                        <a14:backgroundMark x1="86570" y1="65809" x2="86570" y2="65809"/>
                        <a14:backgroundMark x1="91012" y1="60662" x2="91012" y2="60662"/>
                      </a14:backgroundRemoval>
                    </a14:imgEffect>
                  </a14:imgLayer>
                </a14:imgProps>
              </a:ext>
            </a:extLst>
          </a:blip>
          <a:srcRect l="11731" t="5598" r="24394" b="7115"/>
          <a:stretch/>
        </p:blipFill>
        <p:spPr>
          <a:xfrm>
            <a:off x="0" y="2357814"/>
            <a:ext cx="5860026" cy="450018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25"/>
            <a:ext cx="1574135" cy="15141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6269" t="6993" r="2121" b="512"/>
          <a:stretch/>
        </p:blipFill>
        <p:spPr>
          <a:xfrm rot="5400000">
            <a:off x="10736675" y="-320956"/>
            <a:ext cx="1134369" cy="17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" y="293024"/>
            <a:ext cx="5351205" cy="286610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Дом, окруженный небольшим двором с красильней, амбаром, каретником, сараем, состоит из четырех комнат и подклети. В маленьких, полутемных комнатах, тесных и мрачных, жила семья из шестнадцати человек.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880" r="11880"/>
          <a:stretch>
            <a:fillRect/>
          </a:stretch>
        </p:blipFill>
        <p:spPr>
          <a:xfrm>
            <a:off x="5351206" y="457201"/>
            <a:ext cx="6172200" cy="540385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1248104" y="6263148"/>
            <a:ext cx="275302" cy="245807"/>
          </a:xfrm>
          <a:prstGeom prst="ellipse">
            <a:avLst/>
          </a:prstGeom>
          <a:solidFill>
            <a:srgbClr val="8A434F"/>
          </a:solidFill>
          <a:ln>
            <a:solidFill>
              <a:srgbClr val="8A4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0" b="95437" l="9961" r="89844">
                        <a14:backgroundMark x1="37402" y1="18123" x2="37402" y2="18123"/>
                        <a14:backgroundMark x1="69043" y1="12125" x2="69043" y2="12125"/>
                        <a14:backgroundMark x1="35645" y1="88396" x2="35645" y2="88396"/>
                        <a14:backgroundMark x1="31641" y1="81095" x2="31641" y2="81095"/>
                        <a14:backgroundMark x1="30566" y1="61669" x2="30566" y2="61669"/>
                        <a14:backgroundMark x1="30273" y1="79531" x2="30273" y2="79531"/>
                      </a14:backgroundRemoval>
                    </a14:imgEffect>
                  </a14:imgLayer>
                </a14:imgProps>
              </a:ext>
            </a:extLst>
          </a:blip>
          <a:srcRect l="30179" t="10259" r="27160" b="12457"/>
          <a:stretch/>
        </p:blipFill>
        <p:spPr>
          <a:xfrm>
            <a:off x="1431094" y="3008670"/>
            <a:ext cx="2489017" cy="33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813"/>
            <a:ext cx="12192000" cy="830997"/>
          </a:xfrm>
        </p:spPr>
        <p:txBody>
          <a:bodyPr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Красильня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Кашириных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Здесь круглый год кипела работа под руководством старого мастера Григория. Красильня обеспечивала безбедное существование многочисленной семье Кашириных.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01" r="1507" b="6910"/>
          <a:stretch/>
        </p:blipFill>
        <p:spPr>
          <a:xfrm>
            <a:off x="206479" y="2169460"/>
            <a:ext cx="5683044" cy="407814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728" t="28646" r="19285" b="3531"/>
          <a:stretch/>
        </p:blipFill>
        <p:spPr>
          <a:xfrm>
            <a:off x="6646606" y="1788954"/>
            <a:ext cx="4896465" cy="429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Рядом с красильней находились амбар и </a:t>
            </a:r>
            <a:r>
              <a:rPr lang="ru-RU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каретник </a:t>
            </a:r>
            <a:endParaRPr lang="ru-RU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8377"/>
          <a:stretch/>
        </p:blipFill>
        <p:spPr>
          <a:xfrm>
            <a:off x="141799" y="2188427"/>
            <a:ext cx="6097814" cy="419024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" b="99223" l="0" r="97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6358" y="1041713"/>
            <a:ext cx="4930176" cy="5552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534" y="6247601"/>
            <a:ext cx="286537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49A191-EC8C-4AA6-9C64-D32B5F04743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</Template>
  <TotalTime>0</TotalTime>
  <Words>773</Words>
  <Application>Microsoft Office PowerPoint</Application>
  <PresentationFormat>Широкоэкранный</PresentationFormat>
  <Paragraphs>38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Garamond</vt:lpstr>
      <vt:lpstr>Тема Office</vt:lpstr>
      <vt:lpstr>Экскурсия в музей детства Горького  Домик Каширина</vt:lpstr>
      <vt:lpstr>Презентация PowerPoint</vt:lpstr>
      <vt:lpstr>Презентация PowerPoint</vt:lpstr>
      <vt:lpstr>Одноэтажный дом, построенный в конце XVIII века, характерен для рядовой жилой застройки Нижнего Новгорода.  Дом стоит над крутым спуском к Волге в самом начале улицы, которая называется Почтовым съездом.</vt:lpstr>
      <vt:lpstr>Когда подходишь к этому дому, сразу чувствуешь, как из XXI века реально попадаешь в конец XIX</vt:lpstr>
      <vt:lpstr>Презентация PowerPoint</vt:lpstr>
      <vt:lpstr>Презентация PowerPoint</vt:lpstr>
      <vt:lpstr>Красильня Кашириных  Здесь круглый год кипела работа под руководством старого мастера Григория. Красильня обеспечивала безбедное существование многочисленной семье Кашириных. </vt:lpstr>
      <vt:lpstr>Рядом с красильней находились амбар и каретник </vt:lpstr>
      <vt:lpstr>Презентация PowerPoint</vt:lpstr>
      <vt:lpstr>Презентация PowerPoint</vt:lpstr>
      <vt:lpstr>Кухня, полутемная комната, с низким прокопченным потолком, огромной выбеленной русской печью, где на полатях спали дети. </vt:lpstr>
      <vt:lpstr>Презентация PowerPoint</vt:lpstr>
      <vt:lpstr>Презентация PowerPoint</vt:lpstr>
      <vt:lpstr>Презентация PowerPoint</vt:lpstr>
      <vt:lpstr>Презентация PowerPoint</vt:lpstr>
      <vt:lpstr>Бывший бурлак Василий Васильевич Каширин был грамотным, он и Алешу учил читать. </vt:lpstr>
      <vt:lpstr>Небольшую комнату по праву старшинства занимал Михаил с семьей. Обстановка этой комнаты передает колорит быта типичного для мещан второй половины XIX века</vt:lpstr>
      <vt:lpstr>Самая маленькая и уютная комната в доме - спальня бабушки</vt:lpstr>
      <vt:lpstr>Презентация PowerPoint</vt:lpstr>
      <vt:lpstr>Презентация PowerPoint</vt:lpstr>
      <vt:lpstr>Музей детства А. М. Горького  “Домик Каширина”  был открыт 1 января 1938 года.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2021-05-13T13:42:57Z</dcterms:created>
  <dcterms:modified xsi:type="dcterms:W3CDTF">2021-12-11T15:42:08Z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