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2" r:id="rId3"/>
    <p:sldId id="295" r:id="rId4"/>
    <p:sldId id="296" r:id="rId5"/>
    <p:sldId id="284" r:id="rId6"/>
    <p:sldId id="285" r:id="rId7"/>
    <p:sldId id="286" r:id="rId8"/>
    <p:sldId id="288" r:id="rId9"/>
    <p:sldId id="289" r:id="rId10"/>
    <p:sldId id="290" r:id="rId11"/>
    <p:sldId id="294" r:id="rId12"/>
    <p:sldId id="291" r:id="rId13"/>
    <p:sldId id="292" r:id="rId14"/>
    <p:sldId id="293" r:id="rId15"/>
    <p:sldId id="297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4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7920880" cy="1800199"/>
          </a:xfrm>
        </p:spPr>
        <p:txBody>
          <a:bodyPr/>
          <a:lstStyle/>
          <a:p>
            <a:pPr algn="ctr"/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ОГАПОУ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Белгородский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индустриальный колледж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МДК 01.01  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Эксплуатация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теплотехнического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оборудования и систем тепло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>топливоснабжения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i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1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9776" y="2396324"/>
            <a:ext cx="8062664" cy="3744415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Тема занятия: </a:t>
            </a:r>
            <a:endParaRPr lang="en-US" sz="2800" b="1" i="1" dirty="0" smtClean="0">
              <a:solidFill>
                <a:schemeClr val="tx1"/>
              </a:solidFill>
            </a:endParaRPr>
          </a:p>
          <a:p>
            <a:endParaRPr lang="ru-RU" sz="2800" b="1" i="1" dirty="0" smtClean="0">
              <a:solidFill>
                <a:schemeClr val="tx1"/>
              </a:solidFill>
            </a:endParaRPr>
          </a:p>
          <a:p>
            <a: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систем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вентиляции</a:t>
            </a:r>
            <a:endParaRPr lang="en-US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i="1" dirty="0">
              <a:solidFill>
                <a:schemeClr val="tx1"/>
              </a:solidFill>
            </a:endParaRP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Подготовлено преподавателем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>
                <a:solidFill>
                  <a:schemeClr val="tx1"/>
                </a:solidFill>
              </a:rPr>
              <a:t> А.В</a:t>
            </a:r>
            <a:r>
              <a:rPr lang="ru-RU" sz="2000" b="1" i="1" dirty="0" smtClean="0">
                <a:solidFill>
                  <a:schemeClr val="tx1"/>
                </a:solidFill>
              </a:rPr>
              <a:t>.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Кобченко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/>
              <a:t>	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Приточная 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вентиляция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/>
              <a:t>с механическим побуждением  движения воздуха </a:t>
            </a:r>
            <a:r>
              <a:rPr lang="ru-RU" sz="2800" dirty="0" smtClean="0"/>
              <a:t>(рис. </a:t>
            </a:r>
            <a:r>
              <a:rPr lang="ru-RU" sz="2800" i="1" dirty="0"/>
              <a:t>а</a:t>
            </a:r>
            <a:r>
              <a:rPr lang="ru-RU" sz="2800" dirty="0"/>
              <a:t>) бывает </a:t>
            </a:r>
            <a:r>
              <a:rPr lang="ru-RU" sz="2800" i="1" dirty="0"/>
              <a:t>сосредоточенная </a:t>
            </a:r>
            <a:r>
              <a:rPr lang="ru-RU" sz="2800" dirty="0"/>
              <a:t> и </a:t>
            </a:r>
            <a:r>
              <a:rPr lang="ru-RU" sz="2800" i="1" dirty="0"/>
              <a:t> рассредоточенная.</a:t>
            </a:r>
            <a:r>
              <a:rPr lang="ru-RU" sz="2800" dirty="0"/>
              <a:t> </a:t>
            </a:r>
          </a:p>
        </p:txBody>
      </p:sp>
      <p:pic>
        <p:nvPicPr>
          <p:cNvPr id="4" name="Picture 2" descr="9518E4D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9" r="52240" b="73632"/>
          <a:stretch/>
        </p:blipFill>
        <p:spPr bwMode="auto">
          <a:xfrm>
            <a:off x="467544" y="3068960"/>
            <a:ext cx="7825839" cy="259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52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В </a:t>
            </a:r>
            <a:r>
              <a:rPr lang="ru-RU" sz="2800" dirty="0"/>
              <a:t>цехах заводов со значительными выделениями вредных газов и паров, влаги и теплоты широко применяют 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приточно-вытяжную вентиляцию</a:t>
            </a:r>
            <a:r>
              <a:rPr lang="ru-RU" sz="2800" dirty="0"/>
              <a:t>, представляющую собой комбинацию приточной и вытяжной вентиляции </a:t>
            </a:r>
            <a:r>
              <a:rPr lang="ru-RU" sz="2800" dirty="0" smtClean="0"/>
              <a:t>(рис</a:t>
            </a:r>
            <a:r>
              <a:rPr lang="ru-RU" sz="2800" dirty="0"/>
              <a:t>. </a:t>
            </a:r>
            <a:r>
              <a:rPr lang="ru-RU" sz="2800" i="1" dirty="0" smtClean="0"/>
              <a:t>в</a:t>
            </a:r>
            <a:r>
              <a:rPr lang="ru-RU" sz="2800" dirty="0" smtClean="0"/>
              <a:t>).</a:t>
            </a:r>
            <a:endParaRPr lang="ru-RU" sz="2800" dirty="0"/>
          </a:p>
        </p:txBody>
      </p:sp>
      <p:pic>
        <p:nvPicPr>
          <p:cNvPr id="4" name="Picture 2" descr="9518E4D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49" r="50622" b="2442"/>
          <a:stretch/>
        </p:blipFill>
        <p:spPr bwMode="auto">
          <a:xfrm>
            <a:off x="1475656" y="3326130"/>
            <a:ext cx="5944314" cy="323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5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464496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sz="2800" i="1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Воздушный </a:t>
            </a:r>
            <a:r>
              <a:rPr lang="ru-RU" sz="2800" i="1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оазис</a:t>
            </a:r>
            <a:r>
              <a:rPr lang="ru-RU" sz="2800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/>
              <a:t>создают в отдельных зонах рабочих помещений с высокой температурой.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smtClean="0"/>
              <a:t>Для </a:t>
            </a:r>
            <a:r>
              <a:rPr lang="ru-RU" sz="2800" dirty="0"/>
              <a:t>этого рабочую площадку ограниченной площади закрывают легкими передвижными перегородками высотой 2м и в огороженное пространство подают со скоростью 0,2…0,4м/с более холодный воздух.</a:t>
            </a:r>
          </a:p>
        </p:txBody>
      </p:sp>
    </p:spTree>
    <p:extLst>
      <p:ext uri="{BB962C8B-B14F-4D97-AF65-F5344CB8AC3E}">
        <p14:creationId xmlns:p14="http://schemas.microsoft.com/office/powerpoint/2010/main" val="2284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sz="2800" i="1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Стационарные </a:t>
            </a:r>
            <a:r>
              <a:rPr lang="ru-RU" sz="2800" i="1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воздушные души</a:t>
            </a:r>
            <a:r>
              <a:rPr lang="ru-RU" sz="2800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представляют </a:t>
            </a:r>
            <a:r>
              <a:rPr lang="ru-RU" sz="2800" dirty="0"/>
              <a:t>собой общий воздуховод с приточными </a:t>
            </a:r>
            <a:r>
              <a:rPr lang="ru-RU" sz="2800" dirty="0" smtClean="0"/>
              <a:t>насадками</a:t>
            </a:r>
            <a:r>
              <a:rPr lang="ru-RU" sz="2800" dirty="0"/>
              <a:t>, которые направляют струю воздуха на рабочие места.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	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smtClean="0"/>
              <a:t>Забор </a:t>
            </a:r>
            <a:r>
              <a:rPr lang="ru-RU" sz="2800" dirty="0"/>
              <a:t>воздуха производится либо снаружи, либо полностью или частично из помещения (полная или частичная рециркуляция).</a:t>
            </a:r>
          </a:p>
        </p:txBody>
      </p:sp>
    </p:spTree>
    <p:extLst>
      <p:ext uri="{BB962C8B-B14F-4D97-AF65-F5344CB8AC3E}">
        <p14:creationId xmlns:p14="http://schemas.microsoft.com/office/powerpoint/2010/main" val="28618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7920880" cy="3384376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sz="2800" i="1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Передвижные </a:t>
            </a:r>
            <a:r>
              <a:rPr lang="ru-RU" sz="2800" i="1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воздушные души</a:t>
            </a:r>
            <a:r>
              <a:rPr lang="ru-RU" sz="2800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/>
              <a:t>состоят из вентилятора, двигателя и различных </a:t>
            </a:r>
            <a:r>
              <a:rPr lang="ru-RU" sz="2800" dirty="0" smtClean="0"/>
              <a:t>приспособлений. 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smtClean="0"/>
              <a:t>В </a:t>
            </a:r>
            <a:r>
              <a:rPr lang="ru-RU" sz="2800" dirty="0"/>
              <a:t>них используется наружный воздух или воздух помещения.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611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1158240"/>
          </a:xfrm>
        </p:spPr>
        <p:txBody>
          <a:bodyPr>
            <a:norm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Оборудование для 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 вентиляции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Выделяют три основные группы (категории):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i="1" dirty="0" smtClean="0">
                <a:solidFill>
                  <a:srgbClr val="002060"/>
                </a:solidFill>
              </a:rPr>
              <a:t>Создание </a:t>
            </a:r>
            <a:r>
              <a:rPr lang="ru-RU" i="1" dirty="0">
                <a:solidFill>
                  <a:srgbClr val="002060"/>
                </a:solidFill>
              </a:rPr>
              <a:t>воздушного </a:t>
            </a:r>
            <a:r>
              <a:rPr lang="ru-RU" i="1" dirty="0" smtClean="0">
                <a:solidFill>
                  <a:srgbClr val="002060"/>
                </a:solidFill>
              </a:rPr>
              <a:t>потока </a:t>
            </a:r>
            <a:r>
              <a:rPr lang="ru-RU" dirty="0" smtClean="0"/>
              <a:t>(</a:t>
            </a:r>
            <a:r>
              <a:rPr lang="ru-RU" dirty="0"/>
              <a:t>все устройства, в которых есть вентилятор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2. </a:t>
            </a:r>
            <a:r>
              <a:rPr lang="ru-RU" i="1" dirty="0" smtClean="0">
                <a:solidFill>
                  <a:srgbClr val="002060"/>
                </a:solidFill>
              </a:rPr>
              <a:t>Обработка воздуха </a:t>
            </a:r>
            <a:r>
              <a:rPr lang="ru-RU" dirty="0" smtClean="0"/>
              <a:t>(фильтры, воздухонагреватели, увлажнители, воздухоохладители).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3. </a:t>
            </a:r>
            <a:r>
              <a:rPr lang="ru-RU" i="1" dirty="0" smtClean="0">
                <a:solidFill>
                  <a:srgbClr val="002060"/>
                </a:solidFill>
              </a:rPr>
              <a:t>Распределение </a:t>
            </a:r>
            <a:r>
              <a:rPr lang="ru-RU" i="1" dirty="0">
                <a:solidFill>
                  <a:srgbClr val="002060"/>
                </a:solidFill>
              </a:rPr>
              <a:t>воздушного </a:t>
            </a:r>
            <a:r>
              <a:rPr lang="ru-RU" i="1" dirty="0" smtClean="0">
                <a:solidFill>
                  <a:srgbClr val="002060"/>
                </a:solidFill>
              </a:rPr>
              <a:t>потока </a:t>
            </a:r>
            <a:r>
              <a:rPr lang="ru-RU" dirty="0" smtClean="0"/>
              <a:t>(</a:t>
            </a:r>
            <a:r>
              <a:rPr lang="ru-RU" dirty="0" err="1" smtClean="0"/>
              <a:t>воздухоотводы</a:t>
            </a:r>
            <a:r>
              <a:rPr lang="ru-RU" dirty="0" smtClean="0"/>
              <a:t>, запорные </a:t>
            </a:r>
            <a:r>
              <a:rPr lang="ru-RU" dirty="0"/>
              <a:t>и регулирующие </a:t>
            </a:r>
            <a:r>
              <a:rPr lang="ru-RU" dirty="0" smtClean="0"/>
              <a:t>устройства, воздухораспределители).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2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задание:</a:t>
            </a:r>
            <a:endParaRPr lang="ru-RU"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8280920" cy="475252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i="1" dirty="0" smtClean="0"/>
              <a:t>ОИ1 </a:t>
            </a:r>
            <a:r>
              <a:rPr lang="ru-RU" sz="3200" dirty="0" smtClean="0"/>
              <a:t>: </a:t>
            </a:r>
          </a:p>
          <a:p>
            <a:pPr marL="107473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dirty="0" smtClean="0"/>
              <a:t>Отопление</a:t>
            </a:r>
            <a:r>
              <a:rPr lang="ru-RU" sz="3200" dirty="0"/>
              <a:t>, вентиляция и кондиционирование воздуха </a:t>
            </a:r>
            <a:r>
              <a:rPr lang="ru-RU" sz="3200" dirty="0" err="1" smtClean="0"/>
              <a:t>Ю.Д.Сибикин</a:t>
            </a:r>
            <a:r>
              <a:rPr lang="ru-RU" sz="3200" dirty="0" smtClean="0"/>
              <a:t> - </a:t>
            </a:r>
            <a:r>
              <a:rPr lang="ru-RU" sz="3200" dirty="0"/>
              <a:t>М: «Академия», 2013г.</a:t>
            </a:r>
            <a:r>
              <a:rPr lang="ru-RU" sz="3200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</a:rPr>
              <a:t>стр.</a:t>
            </a:r>
            <a:r>
              <a:rPr lang="ru-RU" sz="3200" i="1" dirty="0" smtClean="0">
                <a:solidFill>
                  <a:srgbClr val="C00000"/>
                </a:solidFill>
              </a:rPr>
              <a:t>1</a:t>
            </a:r>
            <a:r>
              <a:rPr lang="en-US" sz="3200" i="1" dirty="0" smtClean="0">
                <a:solidFill>
                  <a:srgbClr val="C00000"/>
                </a:solidFill>
              </a:rPr>
              <a:t>92</a:t>
            </a:r>
            <a:r>
              <a:rPr lang="ru-RU" sz="3200" i="1" dirty="0" smtClean="0">
                <a:solidFill>
                  <a:srgbClr val="C00000"/>
                </a:solidFill>
              </a:rPr>
              <a:t>-1</a:t>
            </a:r>
            <a:r>
              <a:rPr lang="en-US" sz="3200" i="1" dirty="0" smtClean="0">
                <a:solidFill>
                  <a:srgbClr val="C00000"/>
                </a:solidFill>
              </a:rPr>
              <a:t>94</a:t>
            </a:r>
            <a:endParaRPr lang="ru-RU" sz="3200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7848872" cy="4968552"/>
          </a:xfrm>
        </p:spPr>
        <p:txBody>
          <a:bodyPr>
            <a:noAutofit/>
          </a:bodyPr>
          <a:lstStyle/>
          <a:p>
            <a:pPr marL="0" indent="720725">
              <a:buNone/>
            </a:pPr>
            <a:r>
              <a:rPr lang="ru-RU" sz="3600" dirty="0"/>
              <a:t>Для обеспечения нормального микроклимата и чистоты воздуха помещения оборудуют вентиляцией в соответствии с требованиями </a:t>
            </a:r>
            <a:r>
              <a:rPr lang="ru-RU" sz="3600" i="1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СНиП </a:t>
            </a:r>
            <a:r>
              <a:rPr lang="ru-RU" sz="3600" i="1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2.04.05-91</a:t>
            </a:r>
            <a:r>
              <a:rPr lang="ru-RU" sz="3600" dirty="0" smtClean="0"/>
              <a:t>  </a:t>
            </a:r>
            <a:r>
              <a:rPr lang="ru-RU" sz="3600" dirty="0"/>
              <a:t>и </a:t>
            </a:r>
            <a:r>
              <a:rPr lang="ru-RU" sz="3600" i="1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 </a:t>
            </a:r>
            <a:r>
              <a:rPr lang="ru-RU" sz="3600" i="1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12.4.021-75</a:t>
            </a:r>
            <a:r>
              <a:rPr lang="ru-RU" sz="3600" i="1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27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2832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i="1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Вентиляция</a:t>
            </a:r>
            <a:r>
              <a:rPr lang="ru-RU" sz="2800" i="1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dirty="0"/>
              <a:t>- это </a:t>
            </a:r>
            <a:r>
              <a:rPr lang="ru-RU" sz="2800" dirty="0" smtClean="0"/>
              <a:t>регулируемый </a:t>
            </a:r>
            <a:r>
              <a:rPr lang="ru-RU" sz="2800" dirty="0"/>
              <a:t>воздухообмен.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	В </a:t>
            </a:r>
            <a:r>
              <a:rPr lang="ru-RU" sz="2800" dirty="0"/>
              <a:t>этом существенное отличие вентиляции от кондиционирования - кондиционирование увеличивает качество воздуха за счет обработки воздуха, а вентиляция - за счет его смены в помещении.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i="1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Система </a:t>
            </a:r>
            <a:r>
              <a:rPr lang="ru-RU" sz="2800" i="1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вентиляции</a:t>
            </a:r>
            <a:r>
              <a:rPr lang="ru-RU" sz="2800" dirty="0"/>
              <a:t> - это комплекс агрегатов и устройств, создающих регулируемый воздухообмен в помещении.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6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pPr algn="ctr" fontAlgn="ctr">
              <a:spcBef>
                <a:spcPts val="0"/>
              </a:spcBef>
            </a:pPr>
            <a:r>
              <a:rPr lang="ru-RU" sz="3600" i="1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систем </a:t>
            </a:r>
            <a:r>
              <a:rPr lang="ru-RU" sz="3600" i="1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вентиляции</a:t>
            </a:r>
            <a:endParaRPr lang="ru-RU" sz="3600" dirty="0">
              <a:solidFill>
                <a:srgbClr val="C44B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006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292934"/>
                </a:solidFill>
              </a:rPr>
              <a:t>По </a:t>
            </a:r>
            <a:r>
              <a:rPr lang="ru-RU" i="1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способу создания давления </a:t>
            </a:r>
            <a:r>
              <a:rPr lang="ru-RU" dirty="0">
                <a:solidFill>
                  <a:srgbClr val="292934"/>
                </a:solidFill>
              </a:rPr>
              <a:t>для перемещения воздуха: 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>
                <a:solidFill>
                  <a:srgbClr val="292934"/>
                </a:solidFill>
              </a:rPr>
              <a:t>- с естественным побуждением,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>
                <a:solidFill>
                  <a:srgbClr val="292934"/>
                </a:solidFill>
              </a:rPr>
              <a:t>- с искусственным (механическим) побуждением</a:t>
            </a:r>
            <a:r>
              <a:rPr lang="ru-RU" dirty="0" smtClean="0">
                <a:solidFill>
                  <a:srgbClr val="292934"/>
                </a:solidFill>
              </a:rPr>
              <a:t>.</a:t>
            </a:r>
          </a:p>
          <a:p>
            <a:r>
              <a:rPr lang="ru-RU" dirty="0" smtClean="0">
                <a:solidFill>
                  <a:srgbClr val="292934"/>
                </a:solidFill>
              </a:rPr>
              <a:t>По </a:t>
            </a:r>
            <a:r>
              <a:rPr lang="ru-RU" i="1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назначению</a:t>
            </a:r>
            <a:r>
              <a:rPr lang="ru-RU" dirty="0">
                <a:solidFill>
                  <a:srgbClr val="292934"/>
                </a:solidFill>
              </a:rPr>
              <a:t>: 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>
                <a:solidFill>
                  <a:srgbClr val="292934"/>
                </a:solidFill>
              </a:rPr>
              <a:t>- приточные,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>
                <a:solidFill>
                  <a:srgbClr val="292934"/>
                </a:solidFill>
              </a:rPr>
              <a:t>- вытяжные</a:t>
            </a:r>
            <a:r>
              <a:rPr lang="ru-RU" dirty="0" smtClean="0">
                <a:solidFill>
                  <a:srgbClr val="292934"/>
                </a:solidFill>
              </a:rPr>
              <a:t>.</a:t>
            </a:r>
          </a:p>
          <a:p>
            <a:r>
              <a:rPr lang="ru-RU" dirty="0" smtClean="0">
                <a:solidFill>
                  <a:srgbClr val="292934"/>
                </a:solidFill>
              </a:rPr>
              <a:t>По </a:t>
            </a:r>
            <a:r>
              <a:rPr lang="ru-RU" i="1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зоне обслуживания</a:t>
            </a:r>
            <a:r>
              <a:rPr lang="ru-RU" dirty="0">
                <a:solidFill>
                  <a:srgbClr val="292934"/>
                </a:solidFill>
              </a:rPr>
              <a:t>: 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 smtClean="0">
                <a:solidFill>
                  <a:srgbClr val="292934"/>
                </a:solidFill>
              </a:rPr>
              <a:t>- местные</a:t>
            </a:r>
            <a:r>
              <a:rPr lang="ru-RU" dirty="0">
                <a:solidFill>
                  <a:srgbClr val="292934"/>
                </a:solidFill>
              </a:rPr>
              <a:t>,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 smtClean="0">
                <a:solidFill>
                  <a:srgbClr val="292934"/>
                </a:solidFill>
              </a:rPr>
              <a:t>- </a:t>
            </a:r>
            <a:r>
              <a:rPr lang="ru-RU" dirty="0" err="1" smtClean="0">
                <a:solidFill>
                  <a:srgbClr val="292934"/>
                </a:solidFill>
              </a:rPr>
              <a:t>общеобменнные</a:t>
            </a:r>
            <a:r>
              <a:rPr lang="ru-RU" dirty="0" smtClean="0">
                <a:solidFill>
                  <a:srgbClr val="292934"/>
                </a:solidFill>
              </a:rPr>
              <a:t>.</a:t>
            </a:r>
          </a:p>
          <a:p>
            <a:r>
              <a:rPr lang="ru-RU" dirty="0" smtClean="0">
                <a:solidFill>
                  <a:srgbClr val="292934"/>
                </a:solidFill>
              </a:rPr>
              <a:t>По </a:t>
            </a:r>
            <a:r>
              <a:rPr lang="ru-RU" i="1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конструктивному исполнению</a:t>
            </a:r>
            <a:r>
              <a:rPr lang="ru-RU" dirty="0">
                <a:solidFill>
                  <a:srgbClr val="292934"/>
                </a:solidFill>
              </a:rPr>
              <a:t>: </a:t>
            </a:r>
            <a:endParaRPr lang="ru-RU" dirty="0" smtClean="0">
              <a:solidFill>
                <a:srgbClr val="292934"/>
              </a:solidFill>
            </a:endParaRPr>
          </a:p>
          <a:p>
            <a:pPr marL="0" indent="182563">
              <a:buNone/>
            </a:pPr>
            <a:r>
              <a:rPr lang="ru-RU" dirty="0" smtClean="0">
                <a:solidFill>
                  <a:srgbClr val="292934"/>
                </a:solidFill>
              </a:rPr>
              <a:t>- канальные</a:t>
            </a:r>
            <a:r>
              <a:rPr lang="ru-RU" dirty="0">
                <a:solidFill>
                  <a:srgbClr val="292934"/>
                </a:solidFill>
              </a:rPr>
              <a:t>,</a:t>
            </a:r>
            <a:br>
              <a:rPr lang="ru-RU" dirty="0">
                <a:solidFill>
                  <a:srgbClr val="292934"/>
                </a:solidFill>
              </a:rPr>
            </a:br>
            <a:r>
              <a:rPr lang="ru-RU" dirty="0" smtClean="0">
                <a:solidFill>
                  <a:srgbClr val="292934"/>
                </a:solidFill>
              </a:rPr>
              <a:t>  - </a:t>
            </a:r>
            <a:r>
              <a:rPr lang="ru-RU" dirty="0" err="1" smtClean="0">
                <a:solidFill>
                  <a:srgbClr val="292934"/>
                </a:solidFill>
              </a:rPr>
              <a:t>бесканальные</a:t>
            </a:r>
            <a:r>
              <a:rPr lang="ru-RU" dirty="0">
                <a:solidFill>
                  <a:srgbClr val="292934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8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1401"/>
            <a:ext cx="8435280" cy="1599456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Естественная</a:t>
            </a:r>
            <a:r>
              <a:rPr lang="ru-RU" sz="3200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 вентиляция создает необходимый воздухообмен за счет разности плотностей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воздуха.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661248"/>
            <a:ext cx="8229600" cy="11037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Движение воздушных потоков при естественной вентиляции здания</a:t>
            </a:r>
            <a:endParaRPr lang="ru-RU" dirty="0"/>
          </a:p>
        </p:txBody>
      </p:sp>
      <p:pic>
        <p:nvPicPr>
          <p:cNvPr id="3074" name="Picture 2" descr="9BEC71C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93"/>
          <a:stretch/>
        </p:blipFill>
        <p:spPr bwMode="auto">
          <a:xfrm>
            <a:off x="2195736" y="2047105"/>
            <a:ext cx="4459252" cy="33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9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784976" cy="3672408"/>
          </a:xfrm>
        </p:spPr>
        <p:txBody>
          <a:bodyPr>
            <a:normAutofit/>
          </a:bodyPr>
          <a:lstStyle/>
          <a:p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Принудительная (механическая)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вентиляция обеспечивает поддержание постоянного воздухообмена, который осуществляется с помощью механических вентиляторов, воздуховодов и воздухораспределителей</a:t>
            </a:r>
          </a:p>
        </p:txBody>
      </p:sp>
    </p:spTree>
    <p:extLst>
      <p:ext uri="{BB962C8B-B14F-4D97-AF65-F5344CB8AC3E}">
        <p14:creationId xmlns:p14="http://schemas.microsoft.com/office/powerpoint/2010/main" val="38091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9518E4D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9" r="50622" b="2441"/>
          <a:stretch/>
        </p:blipFill>
        <p:spPr bwMode="auto">
          <a:xfrm>
            <a:off x="2486080" y="363415"/>
            <a:ext cx="4731931" cy="530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5661248"/>
            <a:ext cx="8445624" cy="1103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Схемы механической вентиляции: 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 smtClean="0"/>
              <a:t> – приточной; </a:t>
            </a: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dirty="0" smtClean="0"/>
              <a:t> – вытяжной; </a:t>
            </a: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dirty="0" smtClean="0"/>
              <a:t> – приточно-вытяжной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08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507288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i="1" dirty="0" err="1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Общеобменная</a:t>
            </a:r>
            <a:r>
              <a:rPr lang="ru-RU" sz="2800" i="1" dirty="0" smtClean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>
                <a:solidFill>
                  <a:srgbClr val="C44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вентиляция  </a:t>
            </a:r>
            <a:r>
              <a:rPr lang="ru-RU" sz="2800" dirty="0"/>
              <a:t>основана на разбавлении выделяющихся в помещении вредных веществ, теплоты и пара чистым воздухом до допускаемых норм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	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</a:t>
            </a:r>
            <a:r>
              <a:rPr lang="ru-RU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общеобменной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вентиляции </a:t>
            </a:r>
            <a:r>
              <a:rPr lang="ru-RU" sz="2800" dirty="0"/>
              <a:t>для производственных и административно-бытовых помещений (с постоянным пребыванием людей) без естественного проветривания следует предусматривать не менее чем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двумя приточными или двумя вытяжными</a:t>
            </a:r>
            <a:r>
              <a:rPr lang="ru-RU" sz="2800" dirty="0"/>
              <a:t> вентиляторами, каждый из которых обеспечивает 50% требуемого воздухообмена.</a:t>
            </a:r>
          </a:p>
        </p:txBody>
      </p:sp>
    </p:spTree>
    <p:extLst>
      <p:ext uri="{BB962C8B-B14F-4D97-AF65-F5344CB8AC3E}">
        <p14:creationId xmlns:p14="http://schemas.microsoft.com/office/powerpoint/2010/main" val="20090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sz="2800" i="1" dirty="0" smtClean="0">
                <a:solidFill>
                  <a:srgbClr val="C44B2A"/>
                </a:solidFill>
              </a:rPr>
              <a:t>Местная </a:t>
            </a:r>
            <a:r>
              <a:rPr lang="ru-RU" sz="2800" i="1" dirty="0">
                <a:solidFill>
                  <a:srgbClr val="C44B2A"/>
                </a:solidFill>
              </a:rPr>
              <a:t>вентиляция </a:t>
            </a:r>
            <a:r>
              <a:rPr lang="ru-RU" sz="2800" dirty="0" smtClean="0"/>
              <a:t>обеспечивает </a:t>
            </a:r>
            <a:r>
              <a:rPr lang="ru-RU" sz="2800" dirty="0"/>
              <a:t>вентиляцию непосредственно у рабочего места она может быть приточной либо вытяжной.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i="1" dirty="0" smtClean="0"/>
              <a:t>	</a:t>
            </a:r>
          </a:p>
          <a:p>
            <a:pPr marL="0" indent="0">
              <a:buNone/>
            </a:pPr>
            <a:r>
              <a:rPr lang="ru-RU" sz="2800" i="1" dirty="0" smtClean="0"/>
              <a:t>	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Приточная </a:t>
            </a:r>
            <a:r>
              <a:rPr lang="ru-RU" sz="2800" dirty="0"/>
              <a:t>вентиляция улучшает микроклимат в ограниченной зоне </a:t>
            </a:r>
            <a:r>
              <a:rPr lang="ru-RU" sz="2800" dirty="0" smtClean="0"/>
              <a:t>помещения. </a:t>
            </a:r>
          </a:p>
          <a:p>
            <a:pPr marL="0" indent="0">
              <a:buNone/>
            </a:pPr>
            <a:r>
              <a:rPr lang="ru-RU" sz="2800" i="1" dirty="0" smtClean="0"/>
              <a:t>	</a:t>
            </a:r>
          </a:p>
          <a:p>
            <a:pPr marL="0" indent="0">
              <a:buNone/>
            </a:pPr>
            <a:r>
              <a:rPr lang="ru-RU" sz="2800" i="1" dirty="0" smtClean="0"/>
              <a:t>	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Вытяжная</a:t>
            </a:r>
            <a:r>
              <a:rPr lang="ru-RU" sz="2800" i="1" dirty="0" smtClean="0"/>
              <a:t> </a:t>
            </a:r>
            <a:r>
              <a:rPr lang="ru-RU" sz="2800" dirty="0"/>
              <a:t>– удаляет вредные загрязнения непосредственно в месте их </a:t>
            </a:r>
            <a:r>
              <a:rPr lang="ru-RU" sz="2800" dirty="0" smtClean="0"/>
              <a:t>образования.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51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677</TotalTime>
  <Words>150</Words>
  <Application>Microsoft Office PowerPoint</Application>
  <PresentationFormat>Экран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Ясность</vt:lpstr>
      <vt:lpstr>ОГАПОУ «Белгородский индустриальный колледж»  МДК 01.01   Эксплуатация теплотехнического оборудования и систем тепло и топливоснабжения  </vt:lpstr>
      <vt:lpstr>Презентация PowerPoint</vt:lpstr>
      <vt:lpstr>Презентация PowerPoint</vt:lpstr>
      <vt:lpstr>Виды систем вентиляции</vt:lpstr>
      <vt:lpstr>Естественная  вентиляция создает необходимый воздухообмен за счет разности плотностей воздуха.</vt:lpstr>
      <vt:lpstr>Принудительная (механическая)  вентиляция обеспечивает поддержание постоянного воздухообмена, который осуществляется с помощью механических вентиляторов, воздуховодов и воздухораспределителей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Оборудование для систем вентиляции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№5</dc:title>
  <dc:creator>koba</dc:creator>
  <cp:lastModifiedBy>K</cp:lastModifiedBy>
  <cp:revision>65</cp:revision>
  <dcterms:created xsi:type="dcterms:W3CDTF">2015-09-08T16:35:21Z</dcterms:created>
  <dcterms:modified xsi:type="dcterms:W3CDTF">2016-02-09T16:36:36Z</dcterms:modified>
</cp:coreProperties>
</file>