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407" r:id="rId3"/>
    <p:sldId id="432" r:id="rId4"/>
    <p:sldId id="406" r:id="rId5"/>
    <p:sldId id="434" r:id="rId6"/>
    <p:sldId id="418" r:id="rId7"/>
    <p:sldId id="436" r:id="rId8"/>
    <p:sldId id="427" r:id="rId9"/>
    <p:sldId id="456" r:id="rId10"/>
    <p:sldId id="417" r:id="rId11"/>
    <p:sldId id="422" r:id="rId12"/>
    <p:sldId id="426" r:id="rId13"/>
    <p:sldId id="428" r:id="rId14"/>
    <p:sldId id="392" r:id="rId15"/>
    <p:sldId id="461" r:id="rId16"/>
    <p:sldId id="447" r:id="rId17"/>
    <p:sldId id="452" r:id="rId18"/>
    <p:sldId id="448" r:id="rId19"/>
    <p:sldId id="453" r:id="rId20"/>
    <p:sldId id="454" r:id="rId21"/>
    <p:sldId id="455" r:id="rId22"/>
    <p:sldId id="457" r:id="rId23"/>
    <p:sldId id="458" r:id="rId24"/>
    <p:sldId id="430" r:id="rId25"/>
    <p:sldId id="459" r:id="rId26"/>
    <p:sldId id="4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62C69-AC28-4B6E-88E8-981CC993206E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EDA1D-75F7-49D0-BA65-CA1B8902D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pic>
        <p:nvPicPr>
          <p:cNvPr id="4" name="Picture 2" descr="C:\Users\Игорь\Desktop\обои для през\0ca2ac3da282e98b2e24e0bc8e5b89d2.jpg"/>
          <p:cNvPicPr>
            <a:picLocks noChangeAspect="1" noChangeArrowheads="1"/>
          </p:cNvPicPr>
          <p:nvPr/>
        </p:nvPicPr>
        <p:blipFill>
          <a:blip r:embed="rId3"/>
          <a:srcRect l="43413" t="49877" r="35604"/>
          <a:stretch>
            <a:fillRect/>
          </a:stretch>
        </p:blipFill>
        <p:spPr bwMode="auto">
          <a:xfrm>
            <a:off x="6929454" y="1643050"/>
            <a:ext cx="2071702" cy="49486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78579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Профессиональная направленность физического воспитания для студентов</a:t>
            </a:r>
          </a:p>
          <a:p>
            <a:r>
              <a:rPr lang="ru-RU" sz="3200" b="1" dirty="0" smtClean="0"/>
              <a:t>                                            СПО </a:t>
            </a:r>
            <a:endParaRPr lang="ru-RU" sz="3200" b="1" dirty="0"/>
          </a:p>
        </p:txBody>
      </p:sp>
      <p:pic>
        <p:nvPicPr>
          <p:cNvPr id="10" name="Picture 2" descr="C:\Users\Игорь\Desktop\обои для през\0ca2ac3da282e98b2e24e0bc8e5b89d2.jpg"/>
          <p:cNvPicPr>
            <a:picLocks noChangeAspect="1" noChangeArrowheads="1"/>
          </p:cNvPicPr>
          <p:nvPr/>
        </p:nvPicPr>
        <p:blipFill>
          <a:blip r:embed="rId3"/>
          <a:srcRect l="656" t="51814" r="79006"/>
          <a:stretch>
            <a:fillRect/>
          </a:stretch>
        </p:blipFill>
        <p:spPr bwMode="auto">
          <a:xfrm>
            <a:off x="5214942" y="2214554"/>
            <a:ext cx="1711259" cy="4054485"/>
          </a:xfrm>
          <a:prstGeom prst="rect">
            <a:avLst/>
          </a:prstGeom>
          <a:noFill/>
        </p:spPr>
      </p:pic>
      <p:pic>
        <p:nvPicPr>
          <p:cNvPr id="12" name="Picture 3" descr="C:\Users\Игорь\Desktop\Uwt4KqyR8zc (1).jpg"/>
          <p:cNvPicPr>
            <a:picLocks noChangeAspect="1" noChangeArrowheads="1"/>
          </p:cNvPicPr>
          <p:nvPr/>
        </p:nvPicPr>
        <p:blipFill>
          <a:blip r:embed="rId4"/>
          <a:srcRect l="24756" t="8053" r="26944" b="8195"/>
          <a:stretch>
            <a:fillRect/>
          </a:stretch>
        </p:blipFill>
        <p:spPr bwMode="auto">
          <a:xfrm>
            <a:off x="314570" y="1928802"/>
            <a:ext cx="3971678" cy="458949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285728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Еще в 1891 г. П.Ф.Лесгафт писал: «Вводя физическое образование в профессиональную школу, мы имеем в виду - достичь искусства в ремесле».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278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Занятия по физической культуре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5"/>
            <a:ext cx="250033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проводить с учетом планирования нагрузки, определения последовательности усвоения учебного материала и оценкой физического состояния функциональных возможностей организма студентов, их врожденных способностей, возраста, координируя сложность двигательных действий.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5000636"/>
            <a:ext cx="5357850" cy="14773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с первого курса  сформировать у студентов основы техники движения и добиться его выполнения, детализировано освоить и закрепить технику двигательного действия, затем завершить его формирование.</a:t>
            </a:r>
          </a:p>
        </p:txBody>
      </p:sp>
      <p:pic>
        <p:nvPicPr>
          <p:cNvPr id="7" name="Picture 3" descr="C:\Users\Игорь\Desktop\Swqy3esTsG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844" y="571480"/>
            <a:ext cx="5961970" cy="39730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Исключаются причины появления ошибок на стадии формирования первоначального действия (недостаточную общую физическую подготовленность занимающихся; неуверенность  в своих силах; нарушение требований, ведущих к преждевременному утомлению; увеличение интервалов отдыха между повторениями). </a:t>
            </a:r>
          </a:p>
        </p:txBody>
      </p:sp>
      <p:pic>
        <p:nvPicPr>
          <p:cNvPr id="6" name="Picture 2" descr="C:\Users\Игорь\Desktop\фото2016\фото 9 гр\IMG_5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6858049" cy="45720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92" y="-1144190"/>
            <a:ext cx="6855620" cy="9144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Прямоугольник 3"/>
          <p:cNvSpPr/>
          <p:nvPr/>
        </p:nvSpPr>
        <p:spPr>
          <a:xfrm>
            <a:off x="428596" y="1357298"/>
            <a:ext cx="421484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Для развития быстроты двигательных реакций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357298"/>
            <a:ext cx="350046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игровой метод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0042"/>
            <a:ext cx="421484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На этапе разучивания сложного двигательного действия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00042"/>
            <a:ext cx="350046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расчленено-конструктивный метод.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14554"/>
            <a:ext cx="421484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Для развития координационных способностей при разучивании новых сложных двигательных действий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285992"/>
            <a:ext cx="3500462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метод переменно-непрерывного упражнения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357562"/>
            <a:ext cx="421484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При функциональных нарушениях  дыхательной и сердечно -сосудистой системы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429000"/>
            <a:ext cx="35719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упражнения </a:t>
            </a:r>
          </a:p>
          <a:p>
            <a:r>
              <a:rPr lang="ru-RU" dirty="0" smtClean="0"/>
              <a:t>аэробного характера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572008"/>
            <a:ext cx="421484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На оздоровительных занятиях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572008"/>
            <a:ext cx="35719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упражнения преимущественной направленности на выносливость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500702"/>
            <a:ext cx="421484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Для профилактики нарушения осанки с целью формирования и укрепления мышечного корсета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5643578"/>
            <a:ext cx="35719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статические упражнения</a:t>
            </a:r>
          </a:p>
          <a:p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86314" y="857232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4876" y="1643050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14876" y="2714620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714876" y="3786190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786314" y="4857760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714876" y="5857892"/>
            <a:ext cx="42862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Занятия  и спортивные мероприятия должны быть  спланированы для каждой специальности  согласно направленности на развитие силы, гибкости, координационных способностей, скоростных и скоростно-силовых качеств, общей и специальной выносливости, волевых и двигательных качеств. </a:t>
            </a:r>
          </a:p>
          <a:p>
            <a:r>
              <a:rPr lang="ru-RU" dirty="0" smtClean="0"/>
              <a:t>В процессе занятий необходимо  давать теоретические знания, активизировать  деятельность к самостоятельным занятиям, гигиене, закаливающим процедурам. </a:t>
            </a:r>
            <a:endParaRPr lang="ru-RU" dirty="0"/>
          </a:p>
        </p:txBody>
      </p:sp>
      <p:pic>
        <p:nvPicPr>
          <p:cNvPr id="5" name="Picture 2" descr="C:\Users\Игорь\Desktop\NaqgKK7-7Ak.jpg"/>
          <p:cNvPicPr>
            <a:picLocks noChangeAspect="1" noChangeArrowheads="1"/>
          </p:cNvPicPr>
          <p:nvPr/>
        </p:nvPicPr>
        <p:blipFill>
          <a:blip r:embed="rId3"/>
          <a:srcRect t="15784"/>
          <a:stretch>
            <a:fillRect/>
          </a:stretch>
        </p:blipFill>
        <p:spPr bwMode="auto">
          <a:xfrm>
            <a:off x="1133022" y="2214554"/>
            <a:ext cx="6868002" cy="43379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Подбор профессионально-прикладных видов спорта и их элементов осуществляется по сопоставлению элементов </a:t>
            </a:r>
            <a:r>
              <a:rPr lang="ru-RU" dirty="0" err="1" smtClean="0"/>
              <a:t>профессиограмм</a:t>
            </a:r>
            <a:r>
              <a:rPr lang="ru-RU" dirty="0" smtClean="0"/>
              <a:t>, в которых суммированы основные требования профессии к выпускнику техникума, и </a:t>
            </a:r>
            <a:r>
              <a:rPr lang="ru-RU" dirty="0" err="1" smtClean="0"/>
              <a:t>спортограмм</a:t>
            </a:r>
            <a:r>
              <a:rPr lang="ru-RU" dirty="0" smtClean="0"/>
              <a:t>, учитывающих направленность влияния вида спорта или его отдельных элементов на организм студента.</a:t>
            </a:r>
          </a:p>
        </p:txBody>
      </p:sp>
      <p:pic>
        <p:nvPicPr>
          <p:cNvPr id="8" name="Содержимое 3" descr="pbRv2AbuMw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89" y="1857365"/>
            <a:ext cx="6119587" cy="459227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500174"/>
            <a:ext cx="2500330" cy="34163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На основании </a:t>
            </a:r>
            <a:r>
              <a:rPr lang="ru-RU" dirty="0" err="1" smtClean="0"/>
              <a:t>профессиограмм</a:t>
            </a:r>
            <a:r>
              <a:rPr lang="ru-RU" dirty="0" smtClean="0"/>
              <a:t> выполняемых работ по модулям выделены шесть категорий задач профессионально-прикладной физической подготовки студентов техникума </a:t>
            </a:r>
            <a:r>
              <a:rPr lang="ru-RU" b="1" dirty="0" smtClean="0"/>
              <a:t>при освоении профессии автомеханика: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57166"/>
            <a:ext cx="435771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развитие способности выполнять ударные дозированные движения, часто в вынужденных позах;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428736"/>
            <a:ext cx="435771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выработка навыков вращательных движений пальцев и кистей рук;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214554"/>
            <a:ext cx="435771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развитие статической и динамической выносливости мышц пальцев и кистей рук;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357562"/>
            <a:ext cx="435771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развитие ручной ловкости, кожной и мышечно-суставной чувствительности, глазомера;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4572008"/>
            <a:ext cx="428628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развитие силы и статической выносливости </a:t>
            </a:r>
            <a:r>
              <a:rPr lang="ru-RU" dirty="0" err="1" smtClean="0"/>
              <a:t>позных</a:t>
            </a:r>
            <a:r>
              <a:rPr lang="ru-RU" dirty="0" smtClean="0"/>
              <a:t> мышц (спины, живота и разгибателей бедра);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5715016"/>
            <a:ext cx="428628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развитие точности усилий, особенно мышц плечевого пояса.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71435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1571612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2571744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357187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4786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578645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071547"/>
            <a:ext cx="19288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автомехаников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преподаватель физической культуры  делает акцент на волейбол, настольный теннис, баскетбол, легкую атлетику (бег на средние и длинные дистанции, спортивную ходьбу), тяжелую атлетику, гимнастику.</a:t>
            </a:r>
            <a:endParaRPr lang="ru-RU" dirty="0"/>
          </a:p>
        </p:txBody>
      </p:sp>
      <p:pic>
        <p:nvPicPr>
          <p:cNvPr id="8" name="Содержимое 3" descr="v_z-Auc76og.jpg"/>
          <p:cNvPicPr>
            <a:picLocks noChangeAspect="1"/>
          </p:cNvPicPr>
          <p:nvPr/>
        </p:nvPicPr>
        <p:blipFill>
          <a:blip r:embed="rId3" cstate="print"/>
          <a:srcRect l="19212" t="17497"/>
          <a:stretch>
            <a:fillRect/>
          </a:stretch>
        </p:blipFill>
        <p:spPr>
          <a:xfrm>
            <a:off x="2480446" y="928670"/>
            <a:ext cx="6344224" cy="48577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28605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Вооружение студентов основами знаний по ППФП позволит им не только более качественно и быстро осваивать какую-либо профессию, но и самостоятельно избирать пути дальнейшего профессионального совершенствования  средствами физического воспитания, а также значительно </a:t>
            </a:r>
            <a:r>
              <a:rPr lang="ru-RU" dirty="0" err="1" smtClean="0"/>
              <a:t>интеллектуализировать</a:t>
            </a:r>
            <a:r>
              <a:rPr lang="ru-RU" dirty="0" smtClean="0"/>
              <a:t> свой труд.</a:t>
            </a:r>
          </a:p>
        </p:txBody>
      </p:sp>
      <p:pic>
        <p:nvPicPr>
          <p:cNvPr id="7" name="Picture 2" descr="C:\Users\Игорь\Desktop\отчеты по фк\первенство юный автомобилист\obDB5YwonqI.jpg"/>
          <p:cNvPicPr>
            <a:picLocks noChangeAspect="1" noChangeArrowheads="1"/>
          </p:cNvPicPr>
          <p:nvPr/>
        </p:nvPicPr>
        <p:blipFill>
          <a:blip r:embed="rId3"/>
          <a:srcRect l="1961" r="5884"/>
          <a:stretch>
            <a:fillRect/>
          </a:stretch>
        </p:blipFill>
        <p:spPr bwMode="auto">
          <a:xfrm>
            <a:off x="928662" y="1714488"/>
            <a:ext cx="6715172" cy="48350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Упражнения на силу, ловкость, выносливость, скорость создают               « моторную базу» для овладения специальностью, что позволяет студенту, обладая более совершенными профессионально важными физическими качествами, при прочих равных условиях показывать более высокую работоспособность и меньшую утомляемость в процессе профессионального обучения.</a:t>
            </a:r>
          </a:p>
        </p:txBody>
      </p:sp>
      <p:pic>
        <p:nvPicPr>
          <p:cNvPr id="5" name="Picture 2" descr="C:\Users\Игорь\Desktop\фото2016\фото 9 гр\H26uRKM2x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6791597" cy="45259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30003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Большинство сгруппированных гражданских и военных профессий совпадает. Так, формируя ключевые качества водителя, механика, сварщика, мастера по обработке цифровой информации, электрика и т.д., мы этим самым повышаем готовность молодого человека к прохождению службы в Российской Армии.</a:t>
            </a:r>
          </a:p>
        </p:txBody>
      </p:sp>
      <p:pic>
        <p:nvPicPr>
          <p:cNvPr id="7" name="Picture 2" descr="C:\Users\Игорь\Desktop\uNZIu6haB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8604"/>
            <a:ext cx="4572032" cy="609604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1928802"/>
            <a:ext cx="3357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целенаправленная, четко организованная и планомерно осуществляемая система физкультурной и спортивной деятельности студентов, которая  включает подрастающее поколение в разнообразные формы занятий физической культурой, спортом, военно-прикладной деятельностью, гармонично физически развивает студента в единстве с его интеллектом, чувствами, волей и нравственностью. </a:t>
            </a:r>
            <a:endParaRPr lang="ru-RU" dirty="0"/>
          </a:p>
        </p:txBody>
      </p:sp>
      <p:pic>
        <p:nvPicPr>
          <p:cNvPr id="8" name="Picture 2" descr="C:\Users\Игорь\Desktop\cdXnHshsVjE.jpg"/>
          <p:cNvPicPr>
            <a:picLocks noChangeAspect="1" noChangeArrowheads="1"/>
          </p:cNvPicPr>
          <p:nvPr/>
        </p:nvPicPr>
        <p:blipFill>
          <a:blip r:embed="rId3"/>
          <a:srcRect t="11049" r="45261" b="2139"/>
          <a:stretch>
            <a:fillRect/>
          </a:stretch>
        </p:blipFill>
        <p:spPr bwMode="auto">
          <a:xfrm>
            <a:off x="248417" y="357166"/>
            <a:ext cx="5225168" cy="621510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715008" y="571480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Физическое воспитание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Такой подход позволит не только сохранить необходимый уровень профессионально важных физических качеств и навыков, полученных в учебном заведении, но и довести их до совершенства в период службы в Российской   Армии. А это дает возможность закрепить уверенность в правильности выбора профессии и будет способствовать быстрейшей адаптации к ней молодежи после демобилизации из армии.</a:t>
            </a:r>
          </a:p>
        </p:txBody>
      </p:sp>
      <p:pic>
        <p:nvPicPr>
          <p:cNvPr id="7" name="Picture 2" descr="C:\Users\Игорь\Desktop\h16qPx0_0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7072363" cy="42544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связи с этим появилась необходимость в соблюдении преемственности в использовании средств профессиональной и военно-прикладной физической подготовки (ВПФП) на этапах освоения профессии в допризывной период.</a:t>
            </a:r>
          </a:p>
        </p:txBody>
      </p:sp>
      <p:pic>
        <p:nvPicPr>
          <p:cNvPr id="5" name="Picture 2" descr="C:\Users\Игорь\Desktop\iwPzkaVrIn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7620000" cy="42799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2357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Решение проблемы повышения уровня подготовки во многом зависит от умения преподавателя воздействовать на развитие определенных профессионально важных физических качеств и навыков посредством правильного подбора средств ППФП и умелого использования в различных формах и организации занятий в СПО.</a:t>
            </a:r>
            <a:endParaRPr lang="ru-RU" dirty="0"/>
          </a:p>
        </p:txBody>
      </p:sp>
      <p:pic>
        <p:nvPicPr>
          <p:cNvPr id="5" name="Picture 3" descr="C:\Users\Игорь\Desktop\отчеты по фк\9 гр.а ну-ка парни фото\DSC_0094.JPG"/>
          <p:cNvPicPr>
            <a:picLocks noChangeAspect="1" noChangeArrowheads="1"/>
          </p:cNvPicPr>
          <p:nvPr/>
        </p:nvPicPr>
        <p:blipFill>
          <a:blip r:embed="rId3" cstate="print"/>
          <a:srcRect l="9228" t="13574" r="34318"/>
          <a:stretch>
            <a:fillRect/>
          </a:stretch>
        </p:blipFill>
        <p:spPr bwMode="auto">
          <a:xfrm>
            <a:off x="3136839" y="714356"/>
            <a:ext cx="5576594" cy="565459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714356"/>
            <a:ext cx="27146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сложного двигательного навыка спортивного и производственного характера, физиологического анализа переноса физического качества и двигательного навыка с одной формы деятельности на другую показывает возможность влияния спортивной подготовки на образование профессиональных умений и навыков, а, следовательно, и на обучение профессии.</a:t>
            </a:r>
          </a:p>
        </p:txBody>
      </p:sp>
      <p:pic>
        <p:nvPicPr>
          <p:cNvPr id="5" name="Picture 2" descr="C:\Users\Игорь\Desktop\голубев портфолио\JE26g_6S81k.jpg"/>
          <p:cNvPicPr>
            <a:picLocks noChangeAspect="1" noChangeArrowheads="1"/>
          </p:cNvPicPr>
          <p:nvPr/>
        </p:nvPicPr>
        <p:blipFill>
          <a:blip r:embed="rId3"/>
          <a:srcRect r="15950"/>
          <a:stretch>
            <a:fillRect/>
          </a:stretch>
        </p:blipFill>
        <p:spPr bwMode="auto">
          <a:xfrm>
            <a:off x="3208628" y="857232"/>
            <a:ext cx="5524016" cy="4929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7167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Физическая культура позволяет представить в специфических формах и направлениях некоторые аспекты сущности человека (проявление характера, воли, решительности), создает условия общественной деятельности, способствует проявлению лучших свойств личности студентов.</a:t>
            </a:r>
          </a:p>
        </p:txBody>
      </p:sp>
      <p:pic>
        <p:nvPicPr>
          <p:cNvPr id="5" name="Picture 3" descr="C:\Users\Игорь\Desktop\I76e9rZH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71612"/>
            <a:ext cx="7154176" cy="492762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pic>
        <p:nvPicPr>
          <p:cNvPr id="4" name="Picture 3" descr="C:\Users\Игорь\Desktop\MdStaPy0jEI.jpg"/>
          <p:cNvPicPr>
            <a:picLocks noChangeAspect="1" noChangeArrowheads="1"/>
          </p:cNvPicPr>
          <p:nvPr/>
        </p:nvPicPr>
        <p:blipFill>
          <a:blip r:embed="rId3"/>
          <a:srcRect b="50123"/>
          <a:stretch>
            <a:fillRect/>
          </a:stretch>
        </p:blipFill>
        <p:spPr bwMode="auto">
          <a:xfrm>
            <a:off x="571472" y="571480"/>
            <a:ext cx="8020739" cy="4000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4857760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Профессиональная направленность физического воспитания </a:t>
            </a:r>
          </a:p>
          <a:p>
            <a:r>
              <a:rPr lang="ru-RU" dirty="0" smtClean="0"/>
              <a:t>                                           </a:t>
            </a:r>
          </a:p>
          <a:p>
            <a:r>
              <a:rPr lang="ru-RU" dirty="0" smtClean="0"/>
              <a:t>формирует у студентов основы культуры здоровья и здорового образа </a:t>
            </a:r>
          </a:p>
          <a:p>
            <a:endParaRPr lang="ru-RU" dirty="0" smtClean="0"/>
          </a:p>
          <a:p>
            <a:r>
              <a:rPr lang="ru-RU" dirty="0" smtClean="0"/>
              <a:t>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90" y="-1141811"/>
            <a:ext cx="6855620" cy="9144001"/>
          </a:xfrm>
          <a:prstGeom prst="rect">
            <a:avLst/>
          </a:prstGeom>
          <a:noFill/>
        </p:spPr>
      </p:pic>
      <p:pic>
        <p:nvPicPr>
          <p:cNvPr id="6" name="Picture 2" descr="C:\Users\Игорь\Desktop\DSC04452.JPG"/>
          <p:cNvPicPr>
            <a:picLocks noChangeAspect="1" noChangeArrowheads="1"/>
          </p:cNvPicPr>
          <p:nvPr/>
        </p:nvPicPr>
        <p:blipFill>
          <a:blip r:embed="rId3" cstate="print"/>
          <a:srcRect l="30980" t="14591" r="37057" b="27008"/>
          <a:stretch>
            <a:fillRect/>
          </a:stretch>
        </p:blipFill>
        <p:spPr bwMode="auto">
          <a:xfrm>
            <a:off x="7593636" y="2000241"/>
            <a:ext cx="1042608" cy="142876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Игорь\Desktop\N0GNnriR2H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6500858" cy="48756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215206" y="4071942"/>
            <a:ext cx="1714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 !</a:t>
            </a:r>
          </a:p>
          <a:p>
            <a:endParaRPr lang="ru-RU" dirty="0" smtClean="0"/>
          </a:p>
          <a:p>
            <a:r>
              <a:rPr lang="ru-RU" dirty="0" smtClean="0"/>
              <a:t>Преподаватель физической культуры Манишина Е.Н.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428604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УДАЧИ ВЫПУСКНИКАМ ТЕХНИКУМА!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071678"/>
            <a:ext cx="20717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состоит в гармоничном развитии тела каждого студента в тесном, органичном единстве с умственным, трудовым, эмоционально-нравственным, эстетическим воспитанием.</a:t>
            </a:r>
          </a:p>
        </p:txBody>
      </p:sp>
      <p:pic>
        <p:nvPicPr>
          <p:cNvPr id="7" name="Picture 2" descr="C:\Users\Игорь\Desktop\Pn7GvUhA9b8.jpg"/>
          <p:cNvPicPr>
            <a:picLocks noChangeAspect="1" noChangeArrowheads="1"/>
          </p:cNvPicPr>
          <p:nvPr/>
        </p:nvPicPr>
        <p:blipFill>
          <a:blip r:embed="rId3"/>
          <a:srcRect r="4089"/>
          <a:stretch>
            <a:fillRect/>
          </a:stretch>
        </p:blipFill>
        <p:spPr bwMode="auto">
          <a:xfrm>
            <a:off x="2214546" y="857232"/>
            <a:ext cx="6691802" cy="52328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428604"/>
            <a:ext cx="2214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физического воспитания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64360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Современное производство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14421"/>
            <a:ext cx="821537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Характеризуется ритмом труда с повышением его сложности и интенсивности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14554"/>
            <a:ext cx="471490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Требуется значительно больше напряжения, умственных и физических сил,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00436"/>
            <a:ext cx="471490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повышения координации движений, высокой концентрации внимания от профессиональных специалистов.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72074"/>
            <a:ext cx="471490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Условия рыночных отношений диктуют  повышение  психофизических качеств работника.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2071678"/>
            <a:ext cx="2571768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Чем совершеннее техника и сложнее технологии производства, тем перечисленные качества нуждаются в постоянном развитии и совершенствовании, тем более совершенным и подготовленным должен быть специалист, управляющий ими. 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214942" y="2571744"/>
            <a:ext cx="584076" cy="300039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371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организации учебного процесса в системе СПО в рамках ФГОС ТОП-50 ставится задача: вести подготовку специалистов на высоком научно-техническом уровне с применением современных методов организации учебно-воспитательного процесса.</a:t>
            </a:r>
          </a:p>
          <a:p>
            <a:endParaRPr lang="ru-RU" dirty="0" smtClean="0"/>
          </a:p>
          <a:p>
            <a:r>
              <a:rPr lang="ru-RU" dirty="0" smtClean="0"/>
              <a:t>Полноценное использование полученных  профессиональных знаний и умений студентами возможно при хорошем состоянии здоровья, высокой работоспособности. </a:t>
            </a:r>
          </a:p>
          <a:p>
            <a:endParaRPr lang="ru-RU" dirty="0" smtClean="0"/>
          </a:p>
          <a:p>
            <a:r>
              <a:rPr lang="ru-RU" dirty="0" smtClean="0"/>
              <a:t>Молодые специалисты приобретают данные качества только при регулярных и специально организованных занятиях физической культуры и спортом. </a:t>
            </a:r>
          </a:p>
        </p:txBody>
      </p:sp>
      <p:pic>
        <p:nvPicPr>
          <p:cNvPr id="6" name="Picture 5" descr="C:\Users\Игорь\Desktop\mw9JMFGJ6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528" y="428605"/>
            <a:ext cx="4591059" cy="612141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8001056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Задачи профессиональной направленности физического воспитания студентов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85926"/>
            <a:ext cx="750099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1. Развитие и совершенствование профессионально важных физических качеств и двигательных навыков.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643182"/>
            <a:ext cx="750099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2. Совершенствование психофизиологических функций организма, необходимых для успешного освоения конкретной профессии.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714752"/>
            <a:ext cx="750099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3. Формирование устойчивого интереса к выбранной профессии.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500570"/>
            <a:ext cx="750099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4. Профилактика профессиональных вредностей: вынужденная рабочая поза, высокая и низкая температура воздуха, гиподинамия 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429264"/>
            <a:ext cx="750099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5. Сообщение студентам знаний, необходимых для успешного применения приобретенных умений, навыков и качеств в будущей трудовой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92" y="-1141811"/>
            <a:ext cx="6855620" cy="9144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71934" y="571480"/>
            <a:ext cx="4786346" cy="15716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 в виде специальных целенаправленных уроков, либо включения в урок ОФП специальных упражнений профессионально-прикладного характера, либо в процессе самостоятельных занятий в форме домашних заданий;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643182"/>
            <a:ext cx="4786346" cy="15573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 в форме физкультурно-оздоровительных занятий в режиме дня (утренняя гимнастика, производственная гимнастика, спортивная перемена, </a:t>
            </a:r>
            <a:r>
              <a:rPr lang="ru-RU" dirty="0" err="1" smtClean="0">
                <a:solidFill>
                  <a:schemeClr val="tx1"/>
                </a:solidFill>
              </a:rPr>
              <a:t>коррегирующая</a:t>
            </a:r>
            <a:r>
              <a:rPr lang="ru-RU" dirty="0" smtClean="0">
                <a:solidFill>
                  <a:schemeClr val="tx1"/>
                </a:solidFill>
              </a:rPr>
              <a:t> гимнастика);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4572008"/>
            <a:ext cx="4786346" cy="1771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 в спортивно-массовых мероприятиях, внеклассной работе (соревнования, конкурсы, праздники по профессиональной прикладной физической подготовке).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928802"/>
            <a:ext cx="2357454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Профессионально-прикладная физическая подготовка реализовывается во всех формах проведения занятий по физическому воспитанию: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2857488" y="1714488"/>
            <a:ext cx="1214446" cy="10715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28926" y="3214686"/>
            <a:ext cx="9286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2821769" y="3750471"/>
            <a:ext cx="1214446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Проблема использования средств физической культуры для повышения качества профессиональной подготовки молодежи имеет непосредственное отношение не только к сфере подготовки кадров в учебном заведении, но и к сфере самостоятельной трудовой деятельности в различных отраслях. Она имеет прямую связь с сокращением сроков адаптации организма молодых специалистов к конкретным видам труда.</a:t>
            </a:r>
          </a:p>
        </p:txBody>
      </p:sp>
      <p:pic>
        <p:nvPicPr>
          <p:cNvPr id="6" name="Picture 3" descr="C:\Users\Игорь\Desktop\Vf_DnEe1whQ.jpg"/>
          <p:cNvPicPr>
            <a:picLocks noChangeAspect="1" noChangeArrowheads="1"/>
          </p:cNvPicPr>
          <p:nvPr/>
        </p:nvPicPr>
        <p:blipFill>
          <a:blip r:embed="rId3"/>
          <a:srcRect t="3157"/>
          <a:stretch>
            <a:fillRect/>
          </a:stretch>
        </p:blipFill>
        <p:spPr bwMode="auto">
          <a:xfrm>
            <a:off x="1214414" y="2143116"/>
            <a:ext cx="6791597" cy="438308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428868"/>
            <a:ext cx="3071834" cy="19288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Методист,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мастер производственного обучения, преподаватель физической культуры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42918"/>
            <a:ext cx="3571900" cy="13430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Составляют </a:t>
            </a:r>
            <a:r>
              <a:rPr lang="ru-RU" sz="2000" dirty="0" err="1" smtClean="0">
                <a:solidFill>
                  <a:schemeClr val="tx1"/>
                </a:solidFill>
              </a:rPr>
              <a:t>профессиограмму</a:t>
            </a:r>
            <a:r>
              <a:rPr lang="ru-RU" sz="2000" dirty="0" smtClean="0">
                <a:solidFill>
                  <a:schemeClr val="tx1"/>
                </a:solidFill>
              </a:rPr>
              <a:t> профессии согласно изучаемым модулям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571744"/>
            <a:ext cx="3500462" cy="12715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 основе </a:t>
            </a:r>
            <a:r>
              <a:rPr lang="ru-RU" sz="2000" dirty="0" err="1" smtClean="0">
                <a:solidFill>
                  <a:schemeClr val="tx1"/>
                </a:solidFill>
              </a:rPr>
              <a:t>профессиограммы</a:t>
            </a:r>
            <a:r>
              <a:rPr lang="ru-RU" sz="2000" dirty="0" smtClean="0">
                <a:solidFill>
                  <a:schemeClr val="tx1"/>
                </a:solidFill>
              </a:rPr>
              <a:t> составляется </a:t>
            </a:r>
            <a:r>
              <a:rPr lang="ru-RU" sz="2000" dirty="0" err="1" smtClean="0">
                <a:solidFill>
                  <a:schemeClr val="tx1"/>
                </a:solidFill>
              </a:rPr>
              <a:t>спортограмма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572008"/>
            <a:ext cx="3500462" cy="12144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Составляется программа физического воспитания студентов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5" y="500042"/>
            <a:ext cx="27146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ФГОС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ТОП-50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3250397" y="1750207"/>
            <a:ext cx="1500198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71868" y="3286124"/>
            <a:ext cx="9286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3393273" y="3536157"/>
            <a:ext cx="1214446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1230</Words>
  <PresentationFormat>Экран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380</cp:revision>
  <dcterms:created xsi:type="dcterms:W3CDTF">2017-04-12T12:09:25Z</dcterms:created>
  <dcterms:modified xsi:type="dcterms:W3CDTF">2017-05-20T01:38:52Z</dcterms:modified>
</cp:coreProperties>
</file>