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65635-3CB1-4A5F-ADF0-12F256A1BFB4}" type="datetimeFigureOut">
              <a:rPr lang="ru-RU" smtClean="0"/>
              <a:t>21.04.2017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18299-6B61-425C-9342-F70EF15D9B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6DDA-24F3-4EC6-B84C-6CFB22D3D1F5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A914-0FAE-4AEF-8422-272AB3AB7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84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A914-0FAE-4AEF-8422-272AB3AB7B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29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372200" y="404664"/>
            <a:ext cx="3048000" cy="1828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7544" y="3501008"/>
            <a:ext cx="3810000" cy="2981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71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841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033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4653136"/>
            <a:ext cx="2466975" cy="18478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71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79512" y="4221088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82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368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35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6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76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491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369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8040732" y="6611779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Ekaterina050466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0DDB-BB4F-4892-A2E0-D760CB244601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744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nz10.ucoz.ua/matematika_1.jpeg" TargetMode="External"/><Relationship Id="rId2" Type="http://schemas.openxmlformats.org/officeDocument/2006/relationships/hyperlink" Target="http://player.myshared.ru/283406/data/images/img3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earn-timestables.com/images/cartoon_bg.png" TargetMode="External"/><Relationship Id="rId4" Type="http://schemas.openxmlformats.org/officeDocument/2006/relationships/hyperlink" Target="http://www.athens.kiev.ua/wordpress/wp-content/uploads/2011/01/20110117_clip_image00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«Математика»</a:t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/>
              <a:t>Виды треугольников</a:t>
            </a:r>
            <a:endParaRPr lang="ru-RU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5157192"/>
            <a:ext cx="3851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Автор: </a:t>
            </a:r>
            <a:r>
              <a:rPr lang="ru-RU" sz="1400" b="1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Харченко Виктория Анатольевна</a:t>
            </a:r>
            <a:r>
              <a:rPr lang="ru-RU" sz="1400" b="1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,</a:t>
            </a:r>
            <a:endParaRPr lang="ru-RU" sz="14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ru-RU" sz="1400" b="1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учитель начальных классов </a:t>
            </a:r>
            <a:endParaRPr lang="ru-RU" sz="14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algn="ctr"/>
            <a:endParaRPr lang="ru-RU" sz="14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pPr algn="ctr"/>
            <a:endParaRPr lang="ru-RU" sz="1400" b="1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46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600200"/>
            <a:ext cx="526692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Возьмите три одинаковые палочки.</a:t>
            </a:r>
          </a:p>
          <a:p>
            <a:r>
              <a:rPr lang="ru-RU" dirty="0" smtClean="0"/>
              <a:t>—Что скажете о длинах сторон этого треугольника? (Они одинаковые.)</a:t>
            </a:r>
          </a:p>
          <a:p>
            <a:r>
              <a:rPr lang="ru-RU" dirty="0" smtClean="0"/>
              <a:t>—Или как сказать по-другому? (Равные.)</a:t>
            </a:r>
          </a:p>
          <a:p>
            <a:r>
              <a:rPr lang="ru-RU" dirty="0" smtClean="0"/>
              <a:t>—Как вы думаете, какое у него «имя»? (Равносторонний треугольник.)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600200"/>
            <a:ext cx="5770984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Возьмите две одинаковые палочки, а третью короче.</a:t>
            </a:r>
          </a:p>
          <a:p>
            <a:r>
              <a:rPr lang="ru-RU" dirty="0" smtClean="0"/>
              <a:t>(Дети строят треугольник.)</a:t>
            </a:r>
          </a:p>
          <a:p>
            <a:r>
              <a:rPr lang="ru-RU" dirty="0" smtClean="0"/>
              <a:t>— Что скажете о сторонах треугольника? (Две стороны длинные одинаковые.)</a:t>
            </a:r>
          </a:p>
          <a:p>
            <a:r>
              <a:rPr lang="ru-RU" dirty="0" smtClean="0"/>
              <a:t>Такие треугольники принято называть — равнобедренными,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 А сейчас возьмите три разных палочки, но помните о правиле. Постройте треугольник.</a:t>
            </a:r>
          </a:p>
          <a:p>
            <a:r>
              <a:rPr lang="ru-RU" dirty="0" smtClean="0"/>
              <a:t>—Какой длины его стороны? (Разные.)</a:t>
            </a:r>
          </a:p>
          <a:p>
            <a:r>
              <a:rPr lang="ru-RU" dirty="0" smtClean="0"/>
              <a:t>—Как вы думаете у него какое «имя». (Разносторонний треугольник.)</a:t>
            </a:r>
          </a:p>
          <a:p>
            <a:r>
              <a:rPr lang="ru-RU" dirty="0" smtClean="0"/>
              <a:t>—Можно эти треугольники назвать братьями? (Да.)</a:t>
            </a:r>
          </a:p>
          <a:p>
            <a:r>
              <a:rPr lang="ru-RU" dirty="0" smtClean="0"/>
              <a:t>—По какому признаку? (По длинам сторон.)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 читают дети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600200"/>
            <a:ext cx="5915000" cy="4525963"/>
          </a:xfrm>
        </p:spPr>
        <p:txBody>
          <a:bodyPr/>
          <a:lstStyle/>
          <a:p>
            <a:r>
              <a:rPr lang="ru-RU" dirty="0" smtClean="0"/>
              <a:t>Треугольник - три угла,</a:t>
            </a:r>
            <a:br>
              <a:rPr lang="ru-RU" dirty="0" smtClean="0"/>
            </a:br>
            <a:r>
              <a:rPr lang="ru-RU" dirty="0" smtClean="0"/>
              <a:t>Посмотрите детвора:</a:t>
            </a:r>
            <a:br>
              <a:rPr lang="ru-RU" dirty="0" smtClean="0"/>
            </a:br>
            <a:r>
              <a:rPr lang="ru-RU" dirty="0" smtClean="0"/>
              <a:t>Три вершины очень острых -</a:t>
            </a:r>
            <a:br>
              <a:rPr lang="ru-RU" dirty="0" smtClean="0"/>
            </a:br>
            <a:r>
              <a:rPr lang="ru-RU" dirty="0" smtClean="0"/>
              <a:t>Треугольник – «остроносый».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Стороны в нем тоже три:</a:t>
            </a:r>
            <a:br>
              <a:rPr lang="ru-RU" dirty="0" smtClean="0"/>
            </a:br>
            <a:r>
              <a:rPr lang="ru-RU" dirty="0" smtClean="0"/>
              <a:t>Раз, два, три – ты посмотри.</a:t>
            </a:r>
            <a:br>
              <a:rPr lang="ru-RU" dirty="0" smtClean="0"/>
            </a:br>
            <a:r>
              <a:rPr lang="ru-RU" dirty="0" smtClean="0"/>
              <a:t>Треугольник мы рисуем,</a:t>
            </a:r>
            <a:br>
              <a:rPr lang="ru-RU" dirty="0" smtClean="0"/>
            </a:br>
            <a:r>
              <a:rPr lang="ru-RU" dirty="0" smtClean="0"/>
              <a:t>Знать теперь его мы будем.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00.infourok.ru/images/doc/220/7180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1"/>
            <a:ext cx="7200800" cy="5760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332656"/>
            <a:ext cx="777240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  <a:cs typeface="Arial" pitchFamily="34" charset="0"/>
              </a:rPr>
              <a:t>Используемые источники</a:t>
            </a:r>
            <a:endParaRPr lang="ru-RU" b="1" dirty="0">
              <a:solidFill>
                <a:srgbClr val="C00000"/>
              </a:solidFill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38455"/>
            <a:ext cx="8280920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Фон </a:t>
            </a:r>
            <a:r>
              <a:rPr lang="ru-RU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</a:t>
            </a: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player.myshared.ru/283406/data/images/img3.jpg</a:t>
            </a:r>
            <a:r>
              <a:rPr lang="ru-RU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Слоник </a:t>
            </a: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http://dnz10.ucoz.ua/matematika_1.jpeg</a:t>
            </a:r>
            <a:r>
              <a:rPr lang="ru-RU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Мальчик </a:t>
            </a: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http://www.athens.kiev.ua/wordpress/wp-content/uploads/2011/01/20110117_clip_image002.jpg</a:t>
            </a:r>
            <a:r>
              <a:rPr lang="ru-RU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Дети </a:t>
            </a: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http://learn-timestables.com/images/cartoon_bg.png</a:t>
            </a:r>
            <a:r>
              <a:rPr lang="ru-RU" dirty="0"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4234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Дать представление о таких геометрических фигурах, как треугольники.</a:t>
            </a:r>
            <a:endParaRPr lang="ru-RU" dirty="0"/>
          </a:p>
        </p:txBody>
      </p:sp>
      <p:pic>
        <p:nvPicPr>
          <p:cNvPr id="4" name="Рисунок 3" descr="треугольн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924944"/>
            <a:ext cx="4392488" cy="312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420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0872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Мы пришли сюда учиться.</a:t>
            </a:r>
          </a:p>
          <a:p>
            <a:r>
              <a:rPr lang="ru-RU" sz="4000" dirty="0" smtClean="0"/>
              <a:t>Не лениться, а трудиться,</a:t>
            </a:r>
          </a:p>
          <a:p>
            <a:r>
              <a:rPr lang="ru-RU" sz="4000" dirty="0" smtClean="0"/>
              <a:t>Работаем старательно,</a:t>
            </a:r>
          </a:p>
          <a:p>
            <a:r>
              <a:rPr lang="ru-RU" sz="4000" dirty="0" smtClean="0"/>
              <a:t>Слушаем внимательно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5940152" y="4406900"/>
            <a:ext cx="2376264" cy="13983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5777" y="908721"/>
            <a:ext cx="5938936" cy="34563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Треугольный треугольник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Угловатый своевольник.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Он похож на крышу дома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И на шапочку у гнома.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И на острый кончик стрелки,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И на ушки рыжей белки.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Угловатый очень с виду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Он похож на пирамиду!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треугольн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293096"/>
            <a:ext cx="24765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400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3" y="2852936"/>
            <a:ext cx="5506889" cy="2916039"/>
          </a:xfrm>
        </p:spPr>
        <p:txBody>
          <a:bodyPr>
            <a:normAutofit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1"/>
            <a:ext cx="7772400" cy="158417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Какова тема нашего урока? (Виды треугольников)</a:t>
            </a:r>
            <a:endParaRPr lang="ru-RU" dirty="0" smtClean="0"/>
          </a:p>
          <a:p>
            <a:r>
              <a:rPr lang="ru-RU" dirty="0" smtClean="0"/>
              <a:t>-Чем отличаются треугольники? (углами)</a:t>
            </a:r>
          </a:p>
          <a:p>
            <a:r>
              <a:rPr lang="ru-RU" dirty="0" smtClean="0"/>
              <a:t>- </a:t>
            </a:r>
            <a:r>
              <a:rPr lang="ru-RU" dirty="0" smtClean="0"/>
              <a:t>По каким признакам определили? </a:t>
            </a:r>
          </a:p>
          <a:p>
            <a:r>
              <a:rPr lang="ru-RU" i="1" dirty="0" smtClean="0"/>
              <a:t>(Если у треугольника есть прямой угол, то треугольник прямоугольный. Если есть тупой угол – значит, он тупоугольный.</a:t>
            </a:r>
            <a:endParaRPr lang="ru-RU" dirty="0" smtClean="0"/>
          </a:p>
          <a:p>
            <a:r>
              <a:rPr lang="ru-RU" i="1" dirty="0" smtClean="0"/>
              <a:t>Если все углы острые – значит, прямоугольник остроугольный.)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1" name="Рисунок 10" descr="уг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852936"/>
            <a:ext cx="4824536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иды угл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число 400 больше 40 на 360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2. если число 350 увеличить на 50, получится 300. </a:t>
            </a:r>
          </a:p>
          <a:p>
            <a:r>
              <a:rPr lang="ru-RU" dirty="0" smtClean="0"/>
              <a:t>3. сумма чисел 170 и 30 равна двум сотням. </a:t>
            </a:r>
          </a:p>
          <a:p>
            <a:r>
              <a:rPr lang="ru-RU" dirty="0" smtClean="0"/>
              <a:t>4. уменьшаемое – 580, вычитаемое 20, разность – 600. </a:t>
            </a:r>
          </a:p>
          <a:p>
            <a:r>
              <a:rPr lang="ru-RU" dirty="0" smtClean="0"/>
              <a:t>5. если к числу 240 прибавить 300, получится 270. </a:t>
            </a:r>
          </a:p>
          <a:p>
            <a:r>
              <a:rPr lang="ru-RU" dirty="0" smtClean="0"/>
              <a:t>6. если число 890 уменьшить на 40, получится 490. </a:t>
            </a:r>
          </a:p>
          <a:p>
            <a:r>
              <a:rPr lang="ru-RU" dirty="0" smtClean="0"/>
              <a:t>7. сумма чисел 330 и 70 равна 400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8. первое слагаемое – 230, второе – 300, сумма – 530. </a:t>
            </a:r>
          </a:p>
          <a:p>
            <a:r>
              <a:rPr lang="ru-RU" dirty="0" smtClean="0"/>
              <a:t>9. если из 970 вычесть 200, получится 770.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b="1" dirty="0" smtClean="0"/>
              <a:t>Все умеем мы считать</a:t>
            </a:r>
            <a:endParaRPr lang="ru-RU" dirty="0" smtClean="0"/>
          </a:p>
          <a:p>
            <a:r>
              <a:rPr lang="ru-RU" dirty="0" smtClean="0"/>
              <a:t>Раз, два, три, четыре, пять,</a:t>
            </a:r>
          </a:p>
          <a:p>
            <a:r>
              <a:rPr lang="ru-RU" dirty="0" smtClean="0"/>
              <a:t>Все умеем мы считать. (Сгибание и разгибание рук вверх.)</a:t>
            </a:r>
          </a:p>
          <a:p>
            <a:r>
              <a:rPr lang="ru-RU" dirty="0" smtClean="0"/>
              <a:t>До пяти мы все считаем,</a:t>
            </a:r>
          </a:p>
          <a:p>
            <a:r>
              <a:rPr lang="ru-RU" dirty="0" smtClean="0"/>
              <a:t>С силой гири поднимаем.</a:t>
            </a:r>
          </a:p>
          <a:p>
            <a:r>
              <a:rPr lang="ru-RU" dirty="0" smtClean="0"/>
              <a:t>Сколько раз ударю в бубен,</a:t>
            </a:r>
          </a:p>
          <a:p>
            <a:r>
              <a:rPr lang="ru-RU" dirty="0" smtClean="0"/>
              <a:t>Столько раз дрова разрубим. (Наклоны вперед, руки в «замок», резко вниз.)</a:t>
            </a:r>
          </a:p>
          <a:p>
            <a:r>
              <a:rPr lang="ru-RU" dirty="0" smtClean="0"/>
              <a:t>Сколько точек будет в круге,</a:t>
            </a:r>
          </a:p>
          <a:p>
            <a:r>
              <a:rPr lang="ru-RU" dirty="0" smtClean="0"/>
              <a:t>Столько раз поднимем руки. (Расслабленное поднимание и опускание рук.)</a:t>
            </a:r>
          </a:p>
          <a:p>
            <a:r>
              <a:rPr lang="ru-RU" dirty="0" smtClean="0"/>
              <a:t>Наклонитесь столько раз,</a:t>
            </a:r>
          </a:p>
          <a:p>
            <a:r>
              <a:rPr lang="ru-RU" dirty="0" smtClean="0"/>
              <a:t>Сколько форточек у нас. (Наклоны в стороны, руки на пояс.)</a:t>
            </a:r>
          </a:p>
          <a:p>
            <a:r>
              <a:rPr lang="ru-RU" dirty="0" smtClean="0"/>
              <a:t>Сколько клеток до черты,</a:t>
            </a:r>
          </a:p>
          <a:p>
            <a:r>
              <a:rPr lang="ru-RU" dirty="0" smtClean="0"/>
              <a:t>Столько раз подпрыгни ты. (Прыжки на месте.)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Практическая работа №1. Работа в парах с набором из 5 палочек.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(Дети складывают треугольники.)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600200"/>
            <a:ext cx="59150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—</a:t>
            </a:r>
            <a:r>
              <a:rPr lang="ru-RU" dirty="0" smtClean="0"/>
              <a:t>Палочки, какой длины вы использовали? (Одинаковые, две длинные, одну короткую.)</a:t>
            </a:r>
          </a:p>
          <a:p>
            <a:r>
              <a:rPr lang="ru-RU" dirty="0" smtClean="0"/>
              <a:t>—А из каких палочек никогда не сможем построить треугольник? (Из двух коротких и одной длинной.)</a:t>
            </a:r>
          </a:p>
          <a:p>
            <a:r>
              <a:rPr lang="ru-RU" dirty="0" smtClean="0"/>
              <a:t>Действительно, в этом случае ломаная линия не сможет замкнуться и треугольник просто не получится. В геометрии существует такое правило: какие бы две стороны мы не взяли из трех, две всегда должны быть длиннее третьей.</a:t>
            </a:r>
          </a:p>
          <a:p>
            <a:r>
              <a:rPr lang="ru-RU" dirty="0" smtClean="0"/>
              <a:t>Проверьте это правило, используя палочки. (Дети строят треугольники.)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369</Words>
  <Application>Microsoft Office PowerPoint</Application>
  <PresentationFormat>Экран (4:3)</PresentationFormat>
  <Paragraphs>67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«Математика» Виды треугольников</vt:lpstr>
      <vt:lpstr>Цель урока:</vt:lpstr>
      <vt:lpstr>Слайд 3</vt:lpstr>
      <vt:lpstr>Слайд 4</vt:lpstr>
      <vt:lpstr> </vt:lpstr>
      <vt:lpstr>Слайд 6</vt:lpstr>
      <vt:lpstr>Математический диктант</vt:lpstr>
      <vt:lpstr>ФИЗКУЛЬТМИНУТКА </vt:lpstr>
      <vt:lpstr>Практическая работа №1. Работа в парах с набором из 5 палочек. (Дети складывают треугольники.) </vt:lpstr>
      <vt:lpstr>Слайд 10</vt:lpstr>
      <vt:lpstr>Слайд 11</vt:lpstr>
      <vt:lpstr>Слайд 12</vt:lpstr>
      <vt:lpstr>Стихи читают дети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пользователь</cp:lastModifiedBy>
  <cp:revision>13</cp:revision>
  <dcterms:created xsi:type="dcterms:W3CDTF">2015-08-19T01:25:17Z</dcterms:created>
  <dcterms:modified xsi:type="dcterms:W3CDTF">2017-04-21T10:07:23Z</dcterms:modified>
</cp:coreProperties>
</file>