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96" r:id="rId1"/>
  </p:sldMasterIdLst>
  <p:sldIdLst>
    <p:sldId id="256" r:id="rId2"/>
    <p:sldId id="305" r:id="rId3"/>
    <p:sldId id="258" r:id="rId4"/>
    <p:sldId id="307" r:id="rId5"/>
    <p:sldId id="259" r:id="rId6"/>
    <p:sldId id="308" r:id="rId7"/>
    <p:sldId id="260" r:id="rId8"/>
    <p:sldId id="309" r:id="rId9"/>
    <p:sldId id="262" r:id="rId10"/>
    <p:sldId id="310" r:id="rId11"/>
    <p:sldId id="263" r:id="rId12"/>
    <p:sldId id="311" r:id="rId13"/>
    <p:sldId id="264" r:id="rId14"/>
    <p:sldId id="312" r:id="rId15"/>
    <p:sldId id="265" r:id="rId16"/>
    <p:sldId id="313" r:id="rId17"/>
    <p:sldId id="266" r:id="rId18"/>
    <p:sldId id="314" r:id="rId19"/>
    <p:sldId id="267" r:id="rId20"/>
    <p:sldId id="315" r:id="rId21"/>
    <p:sldId id="353" r:id="rId22"/>
    <p:sldId id="318" r:id="rId23"/>
    <p:sldId id="271" r:id="rId24"/>
    <p:sldId id="322" r:id="rId25"/>
    <p:sldId id="272" r:id="rId26"/>
    <p:sldId id="323" r:id="rId27"/>
    <p:sldId id="273" r:id="rId28"/>
    <p:sldId id="326" r:id="rId29"/>
    <p:sldId id="274" r:id="rId30"/>
    <p:sldId id="324" r:id="rId31"/>
    <p:sldId id="275" r:id="rId32"/>
    <p:sldId id="325" r:id="rId33"/>
    <p:sldId id="276" r:id="rId34"/>
    <p:sldId id="327" r:id="rId35"/>
    <p:sldId id="277" r:id="rId36"/>
    <p:sldId id="328" r:id="rId37"/>
    <p:sldId id="278" r:id="rId38"/>
    <p:sldId id="329" r:id="rId39"/>
    <p:sldId id="281" r:id="rId40"/>
    <p:sldId id="331" r:id="rId41"/>
    <p:sldId id="282" r:id="rId42"/>
    <p:sldId id="332" r:id="rId43"/>
    <p:sldId id="283" r:id="rId44"/>
    <p:sldId id="333" r:id="rId45"/>
    <p:sldId id="284" r:id="rId46"/>
    <p:sldId id="334" r:id="rId47"/>
    <p:sldId id="306" r:id="rId48"/>
    <p:sldId id="335" r:id="rId49"/>
    <p:sldId id="286" r:id="rId50"/>
    <p:sldId id="336" r:id="rId51"/>
    <p:sldId id="287" r:id="rId52"/>
    <p:sldId id="337" r:id="rId53"/>
    <p:sldId id="288" r:id="rId54"/>
    <p:sldId id="338" r:id="rId55"/>
    <p:sldId id="289" r:id="rId56"/>
    <p:sldId id="339" r:id="rId57"/>
    <p:sldId id="292" r:id="rId58"/>
    <p:sldId id="342" r:id="rId59"/>
    <p:sldId id="293" r:id="rId60"/>
    <p:sldId id="343" r:id="rId61"/>
    <p:sldId id="294" r:id="rId62"/>
    <p:sldId id="344" r:id="rId63"/>
    <p:sldId id="295" r:id="rId64"/>
    <p:sldId id="345" r:id="rId65"/>
    <p:sldId id="296" r:id="rId66"/>
    <p:sldId id="346" r:id="rId67"/>
    <p:sldId id="297" r:id="rId68"/>
    <p:sldId id="347" r:id="rId69"/>
    <p:sldId id="298" r:id="rId70"/>
    <p:sldId id="348" r:id="rId71"/>
    <p:sldId id="299" r:id="rId72"/>
    <p:sldId id="349" r:id="rId73"/>
    <p:sldId id="300" r:id="rId74"/>
    <p:sldId id="350" r:id="rId7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474" autoAdjust="0"/>
    <p:restoredTop sz="94660"/>
  </p:normalViewPr>
  <p:slideViewPr>
    <p:cSldViewPr snapToGrid="0">
      <p:cViewPr varScale="1">
        <p:scale>
          <a:sx n="57" d="100"/>
          <a:sy n="57" d="100"/>
        </p:scale>
        <p:origin x="90" y="9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642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94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410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682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491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208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466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156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988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08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22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13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25.xml"/><Relationship Id="rId18" Type="http://schemas.openxmlformats.org/officeDocument/2006/relationships/slide" Target="slide35.xml"/><Relationship Id="rId26" Type="http://schemas.openxmlformats.org/officeDocument/2006/relationships/slide" Target="slide69.xml"/><Relationship Id="rId3" Type="http://schemas.openxmlformats.org/officeDocument/2006/relationships/slide" Target="slide5.xml"/><Relationship Id="rId21" Type="http://schemas.openxmlformats.org/officeDocument/2006/relationships/slide" Target="slide59.xml"/><Relationship Id="rId34" Type="http://schemas.openxmlformats.org/officeDocument/2006/relationships/slide" Target="slide51.xml"/><Relationship Id="rId7" Type="http://schemas.openxmlformats.org/officeDocument/2006/relationships/slide" Target="slide13.xml"/><Relationship Id="rId12" Type="http://schemas.openxmlformats.org/officeDocument/2006/relationships/slide" Target="slide23.xml"/><Relationship Id="rId17" Type="http://schemas.openxmlformats.org/officeDocument/2006/relationships/slide" Target="slide33.xml"/><Relationship Id="rId25" Type="http://schemas.openxmlformats.org/officeDocument/2006/relationships/slide" Target="slide67.xml"/><Relationship Id="rId33" Type="http://schemas.openxmlformats.org/officeDocument/2006/relationships/slide" Target="slide49.xml"/><Relationship Id="rId2" Type="http://schemas.openxmlformats.org/officeDocument/2006/relationships/slide" Target="slide3.xml"/><Relationship Id="rId16" Type="http://schemas.openxmlformats.org/officeDocument/2006/relationships/slide" Target="slide31.xml"/><Relationship Id="rId20" Type="http://schemas.openxmlformats.org/officeDocument/2006/relationships/slide" Target="slide57.xml"/><Relationship Id="rId29" Type="http://schemas.openxmlformats.org/officeDocument/2006/relationships/slide" Target="slide3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slide" Target="slide21.xml"/><Relationship Id="rId24" Type="http://schemas.openxmlformats.org/officeDocument/2006/relationships/slide" Target="slide65.xml"/><Relationship Id="rId32" Type="http://schemas.openxmlformats.org/officeDocument/2006/relationships/slide" Target="slide45.xml"/><Relationship Id="rId5" Type="http://schemas.openxmlformats.org/officeDocument/2006/relationships/slide" Target="slide9.xml"/><Relationship Id="rId15" Type="http://schemas.openxmlformats.org/officeDocument/2006/relationships/slide" Target="slide29.xml"/><Relationship Id="rId23" Type="http://schemas.openxmlformats.org/officeDocument/2006/relationships/slide" Target="slide63.xml"/><Relationship Id="rId28" Type="http://schemas.openxmlformats.org/officeDocument/2006/relationships/slide" Target="slide73.xml"/><Relationship Id="rId36" Type="http://schemas.openxmlformats.org/officeDocument/2006/relationships/slide" Target="slide55.xml"/><Relationship Id="rId10" Type="http://schemas.openxmlformats.org/officeDocument/2006/relationships/slide" Target="slide19.xml"/><Relationship Id="rId19" Type="http://schemas.openxmlformats.org/officeDocument/2006/relationships/slide" Target="slide37.xml"/><Relationship Id="rId31" Type="http://schemas.openxmlformats.org/officeDocument/2006/relationships/slide" Target="slide43.xml"/><Relationship Id="rId4" Type="http://schemas.openxmlformats.org/officeDocument/2006/relationships/slide" Target="slide7.xml"/><Relationship Id="rId9" Type="http://schemas.openxmlformats.org/officeDocument/2006/relationships/slide" Target="slide17.xml"/><Relationship Id="rId14" Type="http://schemas.openxmlformats.org/officeDocument/2006/relationships/slide" Target="slide27.xml"/><Relationship Id="rId22" Type="http://schemas.openxmlformats.org/officeDocument/2006/relationships/slide" Target="slide61.xml"/><Relationship Id="rId27" Type="http://schemas.openxmlformats.org/officeDocument/2006/relationships/slide" Target="slide71.xml"/><Relationship Id="rId30" Type="http://schemas.openxmlformats.org/officeDocument/2006/relationships/slide" Target="slide41.xml"/><Relationship Id="rId35" Type="http://schemas.openxmlformats.org/officeDocument/2006/relationships/slide" Target="slide53.xml"/><Relationship Id="rId8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800" b="1" dirty="0">
                <a:solidFill>
                  <a:schemeClr val="accent2">
                    <a:lumMod val="50000"/>
                  </a:schemeClr>
                </a:solidFill>
                <a:latin typeface="Segoe Script" panose="030B0504020000000003" pitchFamily="66" charset="0"/>
              </a:rPr>
              <a:t>Своя</a:t>
            </a:r>
            <a:r>
              <a:rPr lang="ru-RU" sz="8800" b="1" dirty="0"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</a:rPr>
              <a:t> игра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9600" dirty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</a:rPr>
              <a:t>Эрудит</a:t>
            </a:r>
          </a:p>
        </p:txBody>
      </p:sp>
    </p:spTree>
    <p:extLst>
      <p:ext uri="{BB962C8B-B14F-4D97-AF65-F5344CB8AC3E}">
        <p14:creationId xmlns:p14="http://schemas.microsoft.com/office/powerpoint/2010/main" val="1373020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6B223A9-7308-4FC5-9665-4FE8B8ECBB90}"/>
              </a:ext>
            </a:extLst>
          </p:cNvPr>
          <p:cNvSpPr/>
          <p:nvPr/>
        </p:nvSpPr>
        <p:spPr>
          <a:xfrm>
            <a:off x="1084521" y="2541181"/>
            <a:ext cx="80594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«Пропустите, пожалуйста», </a:t>
            </a:r>
            <a:endParaRPr lang="en-US" sz="3200" b="1" i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ctr"/>
            <a:r>
              <a:rPr lang="ru-RU" sz="32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«Извините, разрешите пройти».</a:t>
            </a:r>
            <a:endParaRPr lang="ru-RU" sz="3200" b="1" i="1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00067" y="5563673"/>
            <a:ext cx="1991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 action="ppaction://hlinksldjump"/>
              </a:rPr>
              <a:t>Next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08728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2951947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7321" y="419815"/>
            <a:ext cx="8516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Этикет 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   </a:t>
            </a:r>
            <a:r>
              <a:rPr lang="ru-RU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500</a:t>
            </a: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0456" y="924610"/>
            <a:ext cx="88735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ru-RU" sz="4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Как обратиться к прохожему, чтобы узнать дорогу, местонахождение какого-либо учреждения и т. д.? </a:t>
            </a:r>
            <a:endParaRPr lang="ru-RU" sz="4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978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C756687-050F-4A72-B1EE-5CEF8E4183C3}"/>
              </a:ext>
            </a:extLst>
          </p:cNvPr>
          <p:cNvSpPr/>
          <p:nvPr/>
        </p:nvSpPr>
        <p:spPr>
          <a:xfrm>
            <a:off x="903767" y="2020187"/>
            <a:ext cx="82402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Культурный человек при этом скажет: «простите», «извините», «пожалуйста», — и затем поблагодарит за помощь.</a:t>
            </a:r>
            <a:endParaRPr lang="ru-RU" sz="3200" b="1" i="1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00067" y="5563673"/>
            <a:ext cx="1991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 action="ppaction://hlinksldjump"/>
              </a:rPr>
              <a:t>Next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45443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2990584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4158" y="468283"/>
            <a:ext cx="101753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Этикет 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    </a:t>
            </a:r>
            <a:r>
              <a:rPr lang="ru-RU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600</a:t>
            </a: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1819" y="1143685"/>
            <a:ext cx="1113438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ru-RU" sz="4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Если к вам обратились, а вы ничем не можете помочь, как вежливо ответить ?  </a:t>
            </a:r>
            <a:endParaRPr lang="ru-RU" sz="4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548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33F72D8-C123-43E7-AE63-AFB4CC8B3A5B}"/>
              </a:ext>
            </a:extLst>
          </p:cNvPr>
          <p:cNvSpPr/>
          <p:nvPr/>
        </p:nvSpPr>
        <p:spPr>
          <a:xfrm>
            <a:off x="180753" y="1871330"/>
            <a:ext cx="110472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«К сожалению, я не знаю»; </a:t>
            </a:r>
          </a:p>
          <a:p>
            <a:pPr lvl="0" algn="ctr"/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«К сожалению, я ничем не могу помочь»;</a:t>
            </a:r>
          </a:p>
          <a:p>
            <a:pPr lvl="0" algn="ctr"/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«Извините, не могу быть вам полезен»...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200067" y="5563673"/>
            <a:ext cx="1991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 action="ppaction://hlinksldjump"/>
              </a:rPr>
              <a:t>Next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41340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69353" y="1997677"/>
            <a:ext cx="6096000" cy="9699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1680"/>
              </a:lnSpc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680"/>
              </a:lnSpc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680"/>
              </a:lnSpc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680"/>
              </a:lnSpc>
              <a:spcAft>
                <a:spcPts val="0"/>
              </a:spcAft>
            </a:pPr>
            <a:endParaRPr lang="ru-RU" sz="2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3527" y="387749"/>
            <a:ext cx="86018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Этикет 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     </a:t>
            </a:r>
            <a:r>
              <a:rPr lang="ru-RU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700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1369" y="1303609"/>
            <a:ext cx="8718998" cy="1930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80"/>
              </a:lnSpc>
              <a:spcAft>
                <a:spcPts val="0"/>
              </a:spcAft>
            </a:pPr>
            <a:endParaRPr lang="ru-RU" sz="4400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ts val="1680"/>
              </a:lnSpc>
              <a:spcAft>
                <a:spcPts val="0"/>
              </a:spcAft>
            </a:pPr>
            <a:endParaRPr lang="ru-RU" sz="4400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ts val="1680"/>
              </a:lnSpc>
              <a:spcAft>
                <a:spcPts val="0"/>
              </a:spcAft>
            </a:pPr>
            <a:endParaRPr lang="ru-RU" sz="4400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ts val="1680"/>
              </a:lnSpc>
              <a:spcAft>
                <a:spcPts val="0"/>
              </a:spcAft>
            </a:pPr>
            <a:endParaRPr lang="ru-RU" sz="4400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ts val="1680"/>
              </a:lnSpc>
              <a:spcAft>
                <a:spcPts val="0"/>
              </a:spcAft>
            </a:pPr>
            <a:r>
              <a:rPr lang="ru-RU" sz="4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Как вести себя в общественном </a:t>
            </a:r>
          </a:p>
          <a:p>
            <a:pPr algn="ctr">
              <a:lnSpc>
                <a:spcPts val="1680"/>
              </a:lnSpc>
              <a:spcAft>
                <a:spcPts val="0"/>
              </a:spcAft>
            </a:pPr>
            <a:endParaRPr lang="ru-RU" sz="4400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ts val="1680"/>
              </a:lnSpc>
              <a:spcAft>
                <a:spcPts val="0"/>
              </a:spcAft>
            </a:pPr>
            <a:endParaRPr lang="ru-RU" sz="4400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ts val="1680"/>
              </a:lnSpc>
              <a:spcAft>
                <a:spcPts val="0"/>
              </a:spcAft>
            </a:pPr>
            <a:r>
              <a:rPr lang="ru-RU" sz="4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транспорте ?</a:t>
            </a:r>
            <a:r>
              <a:rPr lang="ru-RU" sz="44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ru-RU" sz="4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321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58E0578-5CD3-41BA-A766-06DF49490D31}"/>
              </a:ext>
            </a:extLst>
          </p:cNvPr>
          <p:cNvSpPr/>
          <p:nvPr/>
        </p:nvSpPr>
        <p:spPr>
          <a:xfrm>
            <a:off x="861237" y="287079"/>
            <a:ext cx="1040927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 заходе в транспорт нужно пропускать перед собой пожилых людей, детей, инвалидов, женщин. </a:t>
            </a:r>
          </a:p>
          <a:p>
            <a:pPr lvl="0" algn="just"/>
            <a:r>
              <a:rPr lang="ru-RU" sz="2400" b="1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-Иногда при заходе или выходе из транспорта требуется помочь кому-либо. </a:t>
            </a:r>
          </a:p>
          <a:p>
            <a:pPr lvl="0" algn="just"/>
            <a:r>
              <a:rPr lang="ru-RU" sz="2400" b="1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-Уступать место пожилым, инвалидам, детям и женщинам.. </a:t>
            </a:r>
          </a:p>
          <a:p>
            <a:pPr lvl="0" algn="just"/>
            <a:r>
              <a:rPr lang="ru-RU" sz="2400" b="1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-Никогда не выражать негативных эмоций.</a:t>
            </a:r>
          </a:p>
          <a:p>
            <a:pPr lvl="0" algn="just"/>
            <a:r>
              <a:rPr lang="ru-RU" sz="2400" b="1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-Не есть и не пить ничего в общественном транспорте. </a:t>
            </a:r>
          </a:p>
          <a:p>
            <a:pPr lvl="0" algn="just"/>
            <a:r>
              <a:rPr lang="ru-RU" sz="2400" b="1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-Сделать так, чтобы сумка не мешала остальным. </a:t>
            </a:r>
          </a:p>
          <a:p>
            <a:pPr lvl="0" algn="just"/>
            <a:r>
              <a:rPr lang="ru-RU" sz="2400" b="1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-Не разговаривать громко со своими друзьями или по телефону. </a:t>
            </a:r>
          </a:p>
          <a:p>
            <a:pPr lvl="0" algn="just"/>
            <a:r>
              <a:rPr lang="ru-RU" sz="2400" b="1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-Если увидели своего знакомого, то не нужно кричать на весь транспорт «Привет!». </a:t>
            </a:r>
          </a:p>
          <a:p>
            <a:pPr lvl="0" algn="just"/>
            <a:r>
              <a:rPr lang="ru-RU" sz="2400" b="1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-Стараться говорить так, чтобы не мешать окружающим. </a:t>
            </a:r>
          </a:p>
          <a:p>
            <a:pPr lvl="0" algn="just"/>
            <a:r>
              <a:rPr lang="ru-RU" sz="2400" b="1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-Если слушать музыку, то в наушниках.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00067" y="5563673"/>
            <a:ext cx="1991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 action="ppaction://hlinksldjump"/>
              </a:rPr>
              <a:t>Next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31112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616" y="934879"/>
            <a:ext cx="90727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Этикет                                                                          800</a:t>
            </a: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5002" y="1991640"/>
            <a:ext cx="98779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Каким должен  быть тон разговора?</a:t>
            </a:r>
            <a:r>
              <a:rPr lang="ru-RU" sz="4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0353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7D0EE9B-D481-4BFF-B83E-E39B9BB63ECF}"/>
              </a:ext>
            </a:extLst>
          </p:cNvPr>
          <p:cNvSpPr/>
          <p:nvPr/>
        </p:nvSpPr>
        <p:spPr>
          <a:xfrm>
            <a:off x="1041991" y="2062716"/>
            <a:ext cx="81020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Разговаривать следует негромким, сдержанным, уважительным тоном.</a:t>
            </a:r>
            <a:endParaRPr lang="ru-RU" sz="3200" b="1" i="1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00067" y="5563673"/>
            <a:ext cx="1991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 action="ppaction://hlinksldjump"/>
              </a:rPr>
              <a:t>Next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81240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16686" y="4069724"/>
            <a:ext cx="602731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0"/>
              </a:spcAft>
            </a:pPr>
            <a:endParaRPr lang="ru-RU" sz="3200" b="1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spcAft>
                <a:spcPts val="0"/>
              </a:spcAft>
            </a:pPr>
            <a:endParaRPr lang="ru-RU" sz="3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53127" y="342384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1360" y="1350396"/>
            <a:ext cx="1111129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  <a:spcAft>
                <a:spcPts val="120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4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Как поступить с мобильным телефоном перед тем, как войти в зрительный зал?</a:t>
            </a:r>
          </a:p>
          <a:p>
            <a:pPr lvl="0"/>
            <a:r>
              <a:rPr lang="ru-RU" sz="4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-Какого человека можно назвать хорошим собеседником?</a:t>
            </a:r>
            <a:r>
              <a:rPr lang="ru-RU" sz="4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lvl="0"/>
            <a:r>
              <a:rPr lang="ru-RU" sz="4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-Можно ли давать советы?</a:t>
            </a:r>
            <a:endParaRPr lang="ru-RU" sz="4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spcBef>
                <a:spcPts val="1200"/>
              </a:spcBef>
              <a:spcAft>
                <a:spcPts val="1200"/>
              </a:spcAft>
            </a:pPr>
            <a:endParaRPr lang="ru-RU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4400" dirty="0"/>
          </a:p>
        </p:txBody>
      </p:sp>
      <p:pic>
        <p:nvPicPr>
          <p:cNvPr id="5" name="Рисунок 4" descr="http://img50.static.darudar.org/c115/02/00/f1/aa/f1aa7825eae395e01ddad01de0f130f9312263b0.png">
            <a:extLst>
              <a:ext uri="{FF2B5EF4-FFF2-40B4-BE49-F238E27FC236}">
                <a16:creationId xmlns:a16="http://schemas.microsoft.com/office/drawing/2014/main" id="{70BD0A29-EC5A-4512-A2A5-263E01337AD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094" y="191739"/>
            <a:ext cx="1095375" cy="1095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8895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49903"/>
              </p:ext>
            </p:extLst>
          </p:nvPr>
        </p:nvGraphicFramePr>
        <p:xfrm>
          <a:off x="450762" y="719664"/>
          <a:ext cx="11397800" cy="5037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9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9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97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97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97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397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397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397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007438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 err="1"/>
                        <a:t>Катего</a:t>
                      </a:r>
                      <a:endParaRPr lang="ru-RU" dirty="0"/>
                    </a:p>
                    <a:p>
                      <a:pPr algn="ctr"/>
                      <a:r>
                        <a:rPr lang="ru-RU" dirty="0"/>
                        <a:t> </a:t>
                      </a:r>
                      <a:r>
                        <a:rPr lang="ru-RU" dirty="0" err="1"/>
                        <a:t>рии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7438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этикет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  <a:hlinkClick r:id="rId2" action="ppaction://hlinksldjump"/>
                        </a:rPr>
                        <a:t>100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  <a:hlinkClick r:id="rId3" action="ppaction://hlinksldjump"/>
                        </a:rPr>
                        <a:t>200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  <a:hlinkClick r:id="rId4" action="ppaction://hlinksldjump"/>
                        </a:rPr>
                        <a:t>300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  <a:hlinkClick r:id="rId5" action="ppaction://hlinksldjump"/>
                        </a:rPr>
                        <a:t>400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  <a:hlinkClick r:id="rId6" action="ppaction://hlinksldjump"/>
                        </a:rPr>
                        <a:t>500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  <a:hlinkClick r:id="rId7" action="ppaction://hlinksldjump"/>
                        </a:rPr>
                        <a:t>600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  <a:hlinkClick r:id="rId8" action="ppaction://hlinksldjump"/>
                        </a:rPr>
                        <a:t>700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  <a:hlinkClick r:id="rId9" action="ppaction://hlinksldjump"/>
                        </a:rPr>
                        <a:t>800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  <a:hlinkClick r:id="rId10" action="ppaction://hlinksldjump"/>
                        </a:rPr>
                        <a:t>900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7438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спорт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  <a:hlinkClick r:id="rId11" action="ppaction://hlinksldjump"/>
                        </a:rPr>
                        <a:t>100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  <a:hlinkClick r:id="rId12" action="ppaction://hlinksldjump"/>
                        </a:rPr>
                        <a:t>200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  <a:hlinkClick r:id="rId13" action="ppaction://hlinksldjump"/>
                        </a:rPr>
                        <a:t>300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  <a:hlinkClick r:id="rId14" action="ppaction://hlinksldjump"/>
                        </a:rPr>
                        <a:t>400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  <a:hlinkClick r:id="rId15" action="ppaction://hlinksldjump"/>
                        </a:rPr>
                        <a:t>500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  <a:hlinkClick r:id="rId16" action="ppaction://hlinksldjump"/>
                        </a:rPr>
                        <a:t>600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  <a:hlinkClick r:id="rId17" action="ppaction://hlinksldjump"/>
                        </a:rPr>
                        <a:t>700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  <a:hlinkClick r:id="rId18" action="ppaction://hlinksldjump"/>
                        </a:rPr>
                        <a:t>800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  <a:hlinkClick r:id="rId19" action="ppaction://hlinksldjump"/>
                        </a:rPr>
                        <a:t>900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7438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музыка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  <a:hlinkClick r:id="rId20" action="ppaction://hlinksldjump"/>
                        </a:rPr>
                        <a:t>100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  <a:hlinkClick r:id="rId21" action="ppaction://hlinksldjump"/>
                        </a:rPr>
                        <a:t>200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  <a:hlinkClick r:id="rId22" action="ppaction://hlinksldjump"/>
                        </a:rPr>
                        <a:t>300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  <a:hlinkClick r:id="rId23" action="ppaction://hlinksldjump"/>
                        </a:rPr>
                        <a:t>400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  <a:hlinkClick r:id="rId24" action="ppaction://hlinksldjump"/>
                        </a:rPr>
                        <a:t>500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  <a:hlinkClick r:id="rId25" action="ppaction://hlinksldjump"/>
                        </a:rPr>
                        <a:t>600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  <a:hlinkClick r:id="rId26" action="ppaction://hlinksldjump"/>
                        </a:rPr>
                        <a:t>700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  <a:hlinkClick r:id="rId27" action="ppaction://hlinksldjump"/>
                        </a:rPr>
                        <a:t>800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  <a:hlinkClick r:id="rId28" action="ppaction://hlinksldjump"/>
                        </a:rPr>
                        <a:t>900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7438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космос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  <a:hlinkClick r:id="rId29" action="ppaction://hlinksldjump"/>
                        </a:rPr>
                        <a:t>100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  <a:hlinkClick r:id="rId30" action="ppaction://hlinksldjump"/>
                        </a:rPr>
                        <a:t>200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  <a:hlinkClick r:id="rId31" action="ppaction://hlinksldjump"/>
                        </a:rPr>
                        <a:t>300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  <a:hlinkClick r:id="rId32" action="ppaction://hlinksldjump"/>
                        </a:rPr>
                        <a:t>400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  <a:hlinkClick r:id="rId4" action="ppaction://hlinksldjump"/>
                        </a:rPr>
                        <a:t>500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  <a:hlinkClick r:id="rId33" action="ppaction://hlinksldjump"/>
                        </a:rPr>
                        <a:t>600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  <a:hlinkClick r:id="rId34" action="ppaction://hlinksldjump"/>
                        </a:rPr>
                        <a:t>700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  <a:hlinkClick r:id="rId35" action="ppaction://hlinksldjump"/>
                        </a:rPr>
                        <a:t>800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  <a:hlinkClick r:id="rId36" action="ppaction://hlinksldjump"/>
                        </a:rPr>
                        <a:t>900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2216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A32AD94-C08C-4603-914A-D8036BDC8EBE}"/>
              </a:ext>
            </a:extLst>
          </p:cNvPr>
          <p:cNvSpPr/>
          <p:nvPr/>
        </p:nvSpPr>
        <p:spPr>
          <a:xfrm>
            <a:off x="786809" y="616688"/>
            <a:ext cx="102497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32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Разговаривать следует негромким, сдержанным, уважительным тоном.</a:t>
            </a:r>
            <a:endParaRPr lang="ru-RU" sz="3200" b="1" i="1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00067" y="5563673"/>
            <a:ext cx="1991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 action="ppaction://hlinksldjump"/>
              </a:rPr>
              <a:t>Next</a:t>
            </a:r>
            <a:endParaRPr lang="ru-RU" sz="28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F104617-6FB4-468B-8521-586E13A127D2}"/>
              </a:ext>
            </a:extLst>
          </p:cNvPr>
          <p:cNvSpPr/>
          <p:nvPr/>
        </p:nvSpPr>
        <p:spPr>
          <a:xfrm>
            <a:off x="584791" y="1555683"/>
            <a:ext cx="1045180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just"/>
            <a:r>
              <a:rPr lang="ru-RU" sz="32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-Того, кто умеет слушать. Мимикой, жестами, позой поддерживает беседу, не стараясь быть в центре всеобщего внимания.</a:t>
            </a:r>
            <a:endParaRPr lang="ru-RU" sz="3200" b="1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D808346-89BA-4D3C-919F-157F899EB163}"/>
              </a:ext>
            </a:extLst>
          </p:cNvPr>
          <p:cNvSpPr/>
          <p:nvPr/>
        </p:nvSpPr>
        <p:spPr>
          <a:xfrm>
            <a:off x="712381" y="2644170"/>
            <a:ext cx="1024978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200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endParaRPr lang="ru-RU" sz="3200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endParaRPr lang="ru-RU" sz="3200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32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-Будьте осторожны! Не торопитесь давать советы, если вас не просят об этом. </a:t>
            </a:r>
            <a:endParaRPr lang="ru-RU" sz="3200" b="1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178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2731" y="1753553"/>
            <a:ext cx="1059931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Пара лошадей пробежала 40 км. Сколько пробежала каждая лошадь? </a:t>
            </a:r>
            <a:endParaRPr lang="ru-RU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2855895"/>
            <a:ext cx="6096000" cy="5809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72731" y="535701"/>
            <a:ext cx="101614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Спорт                                                                                        100</a:t>
            </a:r>
            <a:r>
              <a:rPr lang="ru-RU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9088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F5D0219-52DB-4C5D-B39B-257FCE0624D8}"/>
              </a:ext>
            </a:extLst>
          </p:cNvPr>
          <p:cNvSpPr/>
          <p:nvPr/>
        </p:nvSpPr>
        <p:spPr>
          <a:xfrm>
            <a:off x="141514" y="1654629"/>
            <a:ext cx="141271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Каждая лошадь пробежала  40 км</a:t>
            </a:r>
            <a:endParaRPr lang="ru-RU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200067" y="5563673"/>
            <a:ext cx="1991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 action="ppaction://hlinksldjump"/>
              </a:rPr>
              <a:t>Next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98054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4009" y="1850066"/>
            <a:ext cx="8123656" cy="781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Предки кроссовок</a:t>
            </a:r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2382" y="642265"/>
            <a:ext cx="8332448" cy="59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Спорт                                                              200</a:t>
            </a:r>
          </a:p>
        </p:txBody>
      </p:sp>
    </p:spTree>
    <p:extLst>
      <p:ext uri="{BB962C8B-B14F-4D97-AF65-F5344CB8AC3E}">
        <p14:creationId xmlns:p14="http://schemas.microsoft.com/office/powerpoint/2010/main" val="3531839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2A28269-CACB-4574-95AC-B699BA3C9EB4}"/>
              </a:ext>
            </a:extLst>
          </p:cNvPr>
          <p:cNvSpPr/>
          <p:nvPr/>
        </p:nvSpPr>
        <p:spPr>
          <a:xfrm>
            <a:off x="3880884" y="1796902"/>
            <a:ext cx="29475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кеды</a:t>
            </a:r>
            <a:endParaRPr lang="ru-RU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00067" y="5563673"/>
            <a:ext cx="1991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 action="ppaction://hlinksldjump"/>
              </a:rPr>
              <a:t>Next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15555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6688" y="1881963"/>
            <a:ext cx="8527312" cy="1505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Какая длина беговой дорожки на спортивном стадионе </a:t>
            </a:r>
            <a:endParaRPr lang="ru-RU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0914" y="637659"/>
            <a:ext cx="8694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Спорт                                                                       300</a:t>
            </a:r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332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88D0C3B-171F-44BA-8D3A-16A178DCF984}"/>
              </a:ext>
            </a:extLst>
          </p:cNvPr>
          <p:cNvSpPr/>
          <p:nvPr/>
        </p:nvSpPr>
        <p:spPr>
          <a:xfrm>
            <a:off x="5029200" y="1828800"/>
            <a:ext cx="1657667" cy="59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400 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200067" y="5563673"/>
            <a:ext cx="1991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 action="ppaction://hlinksldjump"/>
              </a:rPr>
              <a:t>Next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18568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1991" y="1679689"/>
            <a:ext cx="9314122" cy="2144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Сколько видов спорта существует в мире: 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а)3000, б) 5000, в) 6000, г) 4000? 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1990" y="870085"/>
            <a:ext cx="8664835" cy="59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Спорт                                                                       400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72834" y="3244334"/>
            <a:ext cx="17484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23338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AC816F0-A77C-4ABC-86C6-8EC94AEF4D3B}"/>
              </a:ext>
            </a:extLst>
          </p:cNvPr>
          <p:cNvSpPr/>
          <p:nvPr/>
        </p:nvSpPr>
        <p:spPr>
          <a:xfrm flipH="1">
            <a:off x="4575359" y="1669313"/>
            <a:ext cx="14320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3000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200067" y="5563673"/>
            <a:ext cx="1991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 action="ppaction://hlinksldjump"/>
              </a:rPr>
              <a:t>Next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77860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1368" y="593412"/>
            <a:ext cx="97148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Спорт                                                                             500</a:t>
            </a:r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7712" y="1730746"/>
            <a:ext cx="10994065" cy="1509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Что означает переплетение разноцветных колец в эмблеме Олимпийских Игр </a:t>
            </a:r>
          </a:p>
        </p:txBody>
      </p:sp>
    </p:spTree>
    <p:extLst>
      <p:ext uri="{BB962C8B-B14F-4D97-AF65-F5344CB8AC3E}">
        <p14:creationId xmlns:p14="http://schemas.microsoft.com/office/powerpoint/2010/main" val="3257946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8075" y="168513"/>
            <a:ext cx="836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Этикет                                                                  100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48495" y="1659801"/>
            <a:ext cx="728944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Какой стороны следует придерживаться при передвижении по тротуару? </a:t>
            </a:r>
            <a:endParaRPr lang="ru-RU" sz="4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878650" y="5679582"/>
            <a:ext cx="1060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 action="ppaction://hlinksldjump"/>
              </a:rPr>
              <a:t>Next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830252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E6B2D0A-FB3D-458A-8061-4A018F478F99}"/>
              </a:ext>
            </a:extLst>
          </p:cNvPr>
          <p:cNvSpPr/>
          <p:nvPr/>
        </p:nvSpPr>
        <p:spPr>
          <a:xfrm>
            <a:off x="2636873" y="1998921"/>
            <a:ext cx="6350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Символ дружбы 5 континентов</a:t>
            </a:r>
            <a:endParaRPr lang="ru-RU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200067" y="5563673"/>
            <a:ext cx="1991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 action="ppaction://hlinksldjump"/>
              </a:rPr>
              <a:t>Next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347999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132" y="2004646"/>
            <a:ext cx="9377507" cy="1541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Чем покрывали гладиаторскую арену в Древнем Риме? </a:t>
            </a:r>
            <a:endParaRPr lang="ru-RU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7954" y="614584"/>
            <a:ext cx="89398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Спорт                                                                        600</a:t>
            </a:r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9104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BE6226D-B1D0-43B0-BC69-BE00A2C0BCD9}"/>
              </a:ext>
            </a:extLst>
          </p:cNvPr>
          <p:cNvSpPr/>
          <p:nvPr/>
        </p:nvSpPr>
        <p:spPr>
          <a:xfrm>
            <a:off x="4395318" y="1818176"/>
            <a:ext cx="19663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песком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200067" y="5563673"/>
            <a:ext cx="1991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 action="ppaction://hlinksldjump"/>
              </a:rPr>
              <a:t>Next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6697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3086471"/>
            <a:ext cx="6096000" cy="3740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833" y="205139"/>
            <a:ext cx="8477504" cy="59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Спорт                                                                     700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0152" y="1926709"/>
            <a:ext cx="90538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Это имя объединило и известного шахматиста и юного мага</a:t>
            </a:r>
            <a:endParaRPr lang="ru-RU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7478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43C3990-44EA-41AE-864A-D8BC762202AE}"/>
              </a:ext>
            </a:extLst>
          </p:cNvPr>
          <p:cNvSpPr/>
          <p:nvPr/>
        </p:nvSpPr>
        <p:spPr>
          <a:xfrm>
            <a:off x="4667693" y="1541721"/>
            <a:ext cx="2042930" cy="59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Гарри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200067" y="5563673"/>
            <a:ext cx="1991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 action="ppaction://hlinksldjump"/>
              </a:rPr>
              <a:t>Next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087776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2690" y="1573277"/>
            <a:ext cx="8651983" cy="784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Спортсмен, который ходит сидя. </a:t>
            </a:r>
            <a:endParaRPr lang="ru-RU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6342" y="380484"/>
            <a:ext cx="8651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Спорт                                                                      800</a:t>
            </a:r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4518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ECB67C9-9981-4508-B976-6BE49D0393B8}"/>
              </a:ext>
            </a:extLst>
          </p:cNvPr>
          <p:cNvSpPr/>
          <p:nvPr/>
        </p:nvSpPr>
        <p:spPr>
          <a:xfrm>
            <a:off x="3678865" y="1637414"/>
            <a:ext cx="3641188" cy="781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4400" b="1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Шахматист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200067" y="5563673"/>
            <a:ext cx="1991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 action="ppaction://hlinksldjump"/>
              </a:rPr>
              <a:t>Next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708191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7953" y="1116419"/>
            <a:ext cx="8918170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-Назвать 5 спортивных терминов начинающих  с буквы «С»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4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 algn="just"/>
            <a:r>
              <a:rPr lang="ru-RU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-«Бородатый» спортивный снаряд.</a:t>
            </a:r>
            <a:r>
              <a:rPr lang="ru-RU" sz="4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 algn="just"/>
            <a:r>
              <a:rPr lang="ru-RU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-Начало пути к финишу. </a:t>
            </a:r>
            <a:endParaRPr lang="ru-RU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img50.static.darudar.org/c115/02/00/f1/aa/f1aa7825eae395e01ddad01de0f130f9312263b0.png">
            <a:extLst>
              <a:ext uri="{FF2B5EF4-FFF2-40B4-BE49-F238E27FC236}">
                <a16:creationId xmlns:a16="http://schemas.microsoft.com/office/drawing/2014/main" id="{435909C5-ECB1-4368-93ED-6502C73B06E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907" y="138112"/>
            <a:ext cx="1095375" cy="1095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5254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7E563BD-1CDD-4018-8083-E97BCD62FB79}"/>
              </a:ext>
            </a:extLst>
          </p:cNvPr>
          <p:cNvSpPr/>
          <p:nvPr/>
        </p:nvSpPr>
        <p:spPr>
          <a:xfrm>
            <a:off x="2073349" y="1073888"/>
            <a:ext cx="4599508" cy="185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-----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Козел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старт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200067" y="5563673"/>
            <a:ext cx="1991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 action="ppaction://hlinksldjump"/>
              </a:rPr>
              <a:t>Next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093182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7321" y="783552"/>
            <a:ext cx="10143460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Космос                                                                                   100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723852"/>
            <a:ext cx="11621386" cy="2233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 назывались автоматические межпланетные станции, которые в 1984–85 годы исследовали Венеру и комету Галлея? </a:t>
            </a:r>
            <a:endParaRPr lang="ru-RU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061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FEFE0D-8F32-4665-A2B6-E94D37601449}"/>
              </a:ext>
            </a:extLst>
          </p:cNvPr>
          <p:cNvSpPr/>
          <p:nvPr/>
        </p:nvSpPr>
        <p:spPr>
          <a:xfrm>
            <a:off x="5135527" y="1329070"/>
            <a:ext cx="2063790" cy="784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44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Правой</a:t>
            </a:r>
            <a:endParaRPr lang="ru-RU" sz="4400" b="1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21286" y="5695713"/>
            <a:ext cx="2254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 action="ppaction://hlinksldjump"/>
              </a:rPr>
              <a:t>Next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038489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A8D8584-BA68-4EBB-84BC-330FB8E473B9}"/>
              </a:ext>
            </a:extLst>
          </p:cNvPr>
          <p:cNvSpPr/>
          <p:nvPr/>
        </p:nvSpPr>
        <p:spPr>
          <a:xfrm>
            <a:off x="4614530" y="1403498"/>
            <a:ext cx="2229430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«Вега» </a:t>
            </a:r>
            <a:endParaRPr lang="ru-RU" sz="3200" b="1" i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00067" y="5563673"/>
            <a:ext cx="1991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 action="ppaction://hlinksldjump"/>
              </a:rPr>
              <a:t>Next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716794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7320" y="542252"/>
            <a:ext cx="9781953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Космос                                                                                 </a:t>
            </a:r>
            <a:r>
              <a:rPr lang="ru-RU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200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988458"/>
            <a:ext cx="10409274" cy="1509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Можно ли на лунной поверхности ориентироваться с помощью компаса?</a:t>
            </a:r>
            <a:endParaRPr lang="ru-RU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81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3BCCFCD-3CA9-46B6-B86C-4AF02048E0D4}"/>
              </a:ext>
            </a:extLst>
          </p:cNvPr>
          <p:cNvSpPr/>
          <p:nvPr/>
        </p:nvSpPr>
        <p:spPr>
          <a:xfrm>
            <a:off x="978195" y="2041451"/>
            <a:ext cx="8165805" cy="1225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Нельзя, так как у Луны отсутствует 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магнитное поле.</a:t>
            </a:r>
            <a:endParaRPr lang="ru-RU" sz="3200" b="1" i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00067" y="5563673"/>
            <a:ext cx="1991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 action="ppaction://hlinksldjump"/>
              </a:rPr>
              <a:t>Next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668374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1918698"/>
            <a:ext cx="11153553" cy="1541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Можно ли отличить планету от звезды невооруженным глазом?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0363" y="654965"/>
            <a:ext cx="9930809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Космос                                                                                </a:t>
            </a:r>
            <a:r>
              <a:rPr lang="ru-RU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300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0588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86CCA93-F8AE-4152-AFED-33BCA6A0AAB4}"/>
              </a:ext>
            </a:extLst>
          </p:cNvPr>
          <p:cNvSpPr/>
          <p:nvPr/>
        </p:nvSpPr>
        <p:spPr>
          <a:xfrm>
            <a:off x="808074" y="1775637"/>
            <a:ext cx="8335926" cy="1225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Да, звезды мерцают, 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 планеты светят ровным свето</a:t>
            </a:r>
            <a:r>
              <a:rPr lang="ru-RU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м.</a:t>
            </a:r>
            <a:r>
              <a:rPr lang="ru-RU" sz="32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32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00067" y="5563673"/>
            <a:ext cx="1991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 action="ppaction://hlinksldjump"/>
              </a:rPr>
              <a:t>Next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401204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910" y="827513"/>
            <a:ext cx="9324303" cy="2319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4400" b="1" dirty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Можно ли наблюдать на Луне «падающие звезды»?.</a:t>
            </a:r>
            <a:endParaRPr lang="ru-RU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0606" y="94430"/>
            <a:ext cx="8589608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Космос                                                                      400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5319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6E0E515-78B7-456C-B4D0-1178C048B74C}"/>
              </a:ext>
            </a:extLst>
          </p:cNvPr>
          <p:cNvSpPr/>
          <p:nvPr/>
        </p:nvSpPr>
        <p:spPr>
          <a:xfrm>
            <a:off x="2243470" y="1786271"/>
            <a:ext cx="67514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Нет, это атмосферное явление</a:t>
            </a:r>
            <a:endParaRPr lang="ru-RU" sz="3200" b="1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00067" y="5563673"/>
            <a:ext cx="1991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 action="ppaction://hlinksldjump"/>
              </a:rPr>
              <a:t>Next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607139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10158412" cy="4407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3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3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Если предположить, что в космосе, в условиях невесомости, из блоков, весивших на Земле сотни килограммов, монтируется орбитальная станция, то должны ли космонавты опасаться быть зажатыми между этими блоками? </a:t>
            </a:r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4670" y="534315"/>
            <a:ext cx="9100805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Космос                                                                            500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https://content.schools.by/cache/9a/d5/9ad587c6d6e09cda3042b717a4255d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144" y="713905"/>
            <a:ext cx="1428750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9045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E7DAB5C-4E8D-4C26-950D-A24C8AA5218E}"/>
              </a:ext>
            </a:extLst>
          </p:cNvPr>
          <p:cNvSpPr/>
          <p:nvPr/>
        </p:nvSpPr>
        <p:spPr>
          <a:xfrm>
            <a:off x="978194" y="1127052"/>
            <a:ext cx="8165805" cy="2691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состоянии невесомости тела теряют вес, но не массу. Поэтому при сближении двух достаточно массивных блоков неосторожный космонавт рискует быть раздавленным</a:t>
            </a:r>
            <a:endParaRPr lang="ru-RU" sz="3200" b="1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00067" y="5563673"/>
            <a:ext cx="1991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 action="ppaction://hlinksldjump"/>
              </a:rPr>
              <a:t>Next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898236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01778"/>
            <a:ext cx="11196084" cy="2620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b="1" dirty="0">
              <a:solidFill>
                <a:srgbClr val="333333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4400" b="1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 называется самая высокая гора на Марсе?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8223" y="435186"/>
            <a:ext cx="10388010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Космос                                                                                       600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78384" y="5940941"/>
            <a:ext cx="287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157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8894" y="3040912"/>
            <a:ext cx="612435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320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3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7876" y="548759"/>
            <a:ext cx="7946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Этикет </a:t>
            </a:r>
            <a:r>
              <a:rPr lang="ru-RU" sz="3200" b="1" dirty="0">
                <a:solidFill>
                  <a:srgbClr val="000000"/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  <a:t>                             </a:t>
            </a:r>
            <a:r>
              <a:rPr lang="ru-RU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200</a:t>
            </a:r>
            <a:r>
              <a:rPr lang="ru-RU" sz="3200" b="1" dirty="0">
                <a:solidFill>
                  <a:srgbClr val="000000"/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1065" y="1309172"/>
            <a:ext cx="794626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4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4400" b="1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Кому следует уступать место в транспорте?</a:t>
            </a:r>
          </a:p>
        </p:txBody>
      </p:sp>
    </p:spTree>
    <p:extLst>
      <p:ext uri="{BB962C8B-B14F-4D97-AF65-F5344CB8AC3E}">
        <p14:creationId xmlns:p14="http://schemas.microsoft.com/office/powerpoint/2010/main" val="25010471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966563-1DD7-4BE2-8FF0-41FB43913EA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661" y="1112350"/>
            <a:ext cx="5940425" cy="297053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C220505-4477-4B7A-9018-BE6A1DB19EAF}"/>
              </a:ext>
            </a:extLst>
          </p:cNvPr>
          <p:cNvSpPr/>
          <p:nvPr/>
        </p:nvSpPr>
        <p:spPr>
          <a:xfrm>
            <a:off x="7336465" y="3136613"/>
            <a:ext cx="17969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Олимп.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200067" y="5563673"/>
            <a:ext cx="1991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3" action="ppaction://hlinksldjump"/>
              </a:rPr>
              <a:t>Next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27100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465" y="1605516"/>
            <a:ext cx="8601141" cy="784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Что такое гномон?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465" y="153315"/>
            <a:ext cx="8922711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Космос</a:t>
            </a:r>
            <a:r>
              <a:rPr lang="ru-RU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                                                                                                                            </a:t>
            </a:r>
            <a:r>
              <a:rPr lang="ru-RU" sz="32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700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2881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80598A1-C927-4C6E-8674-8A600F36253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6" y="1153271"/>
            <a:ext cx="4627294" cy="281433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A0C058D-A5B7-43A5-B3C1-A5BF6C13F1A0}"/>
              </a:ext>
            </a:extLst>
          </p:cNvPr>
          <p:cNvSpPr/>
          <p:nvPr/>
        </p:nvSpPr>
        <p:spPr>
          <a:xfrm>
            <a:off x="3494567" y="4102503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200" b="1" i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Древнейший прибор для </a:t>
            </a:r>
          </a:p>
          <a:p>
            <a:pPr lvl="0"/>
            <a:r>
              <a:rPr lang="ru-RU" sz="3200" b="1" i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определения времени</a:t>
            </a:r>
            <a:endParaRPr lang="ru-RU" sz="3200" b="1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200067" y="5563673"/>
            <a:ext cx="1991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3" action="ppaction://hlinksldjump"/>
              </a:rPr>
              <a:t>Next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577659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89705"/>
            <a:ext cx="9427335" cy="2866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Чьи это слова: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«Я верю, что многие из нас будут свидетелями первого заатмосферного путешествия»?</a:t>
            </a:r>
            <a:r>
              <a:rPr lang="ru-RU" sz="1100" b="1" i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6688" y="229515"/>
            <a:ext cx="8810648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Космос                                                                        800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7252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D43AC4B-EB4A-46AB-B75E-470539190AC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33" y="1083482"/>
            <a:ext cx="3554569" cy="379341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2FF65B9-143B-4BF5-9338-B371985B4AA2}"/>
              </a:ext>
            </a:extLst>
          </p:cNvPr>
          <p:cNvSpPr/>
          <p:nvPr/>
        </p:nvSpPr>
        <p:spPr>
          <a:xfrm>
            <a:off x="5113167" y="3244623"/>
            <a:ext cx="3257623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333333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К. Э. Циолковский</a:t>
            </a:r>
            <a:endParaRPr lang="ru-RU" sz="3200" b="1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200067" y="5563673"/>
            <a:ext cx="1991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3" action="ppaction://hlinksldjump"/>
              </a:rPr>
              <a:t>Next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765037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688" y="1299637"/>
            <a:ext cx="11279884" cy="3209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Может ли кровь закипеть в космосе без скафандра?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 algn="ctr"/>
            <a:r>
              <a:rPr lang="ru-RU" sz="32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Что такое эклиптика и по каким созвездиям она проходит?</a:t>
            </a:r>
            <a:r>
              <a:rPr lang="ru-RU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 algn="ctr"/>
            <a:r>
              <a:rPr lang="ru-RU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Сколько времени будет гореть спичка на Луне? </a:t>
            </a:r>
            <a:endParaRPr lang="ru-RU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endParaRPr lang="ru-RU" sz="4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img50.static.darudar.org/c115/02/00/f1/aa/f1aa7825eae395e01ddad01de0f130f9312263b0.png">
            <a:extLst>
              <a:ext uri="{FF2B5EF4-FFF2-40B4-BE49-F238E27FC236}">
                <a16:creationId xmlns:a16="http://schemas.microsoft.com/office/drawing/2014/main" id="{7CAD7ED0-7EC7-461B-B1DE-6F042A689A0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601" y="156415"/>
            <a:ext cx="1095375" cy="1095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42034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15041CA-D8FB-4A4B-9F68-6F53D5ECD236}"/>
              </a:ext>
            </a:extLst>
          </p:cNvPr>
          <p:cNvSpPr/>
          <p:nvPr/>
        </p:nvSpPr>
        <p:spPr>
          <a:xfrm>
            <a:off x="276447" y="467833"/>
            <a:ext cx="11557590" cy="6922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3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30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Может. Это связано с тем, как давление влияет на температуру кипения жидкости. Чем ниже давление, тем ниже температура кипения, потому что молекулам легче передвигаться и превращаться из жидкости в газ. Таким образом, точка кипения крови может снизиться до естественной температуры тела в безвоздушном пространстве.</a:t>
            </a:r>
            <a:r>
              <a:rPr lang="ru-RU" sz="3000" b="1" i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3000" b="1" i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-Видимый путь Солнца среди звезд. По зодиакальным.</a:t>
            </a:r>
            <a:r>
              <a:rPr lang="ru-RU" sz="30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30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-Вспыхнет лишь головка спички, которая содержит в своем составе кислород. Обычное горение в безвоздушном пространстве невозможно.</a:t>
            </a:r>
            <a:endParaRPr lang="ru-RU" sz="3000" b="1" i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000" i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800"/>
              </a:spcAft>
            </a:pPr>
            <a:endParaRPr lang="ru-RU" sz="3200" i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00067" y="5563673"/>
            <a:ext cx="1991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 action="ppaction://hlinksldjump"/>
              </a:rPr>
              <a:t>Next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677993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34891"/>
            <a:ext cx="9942490" cy="1541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Какой инструмент Клара украла у Карла в известной скороговорке? </a:t>
            </a:r>
            <a:endParaRPr lang="ru-RU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9098" y="882134"/>
            <a:ext cx="87977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Музыка                                                                 100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6510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42E1B19-5057-4DCD-85E1-4ADE068484C6}"/>
              </a:ext>
            </a:extLst>
          </p:cNvPr>
          <p:cNvSpPr/>
          <p:nvPr/>
        </p:nvSpPr>
        <p:spPr>
          <a:xfrm>
            <a:off x="3753294" y="2835696"/>
            <a:ext cx="5159811" cy="781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4400" b="1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кларнет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200067" y="5563673"/>
            <a:ext cx="1991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 action="ppaction://hlinksldjump"/>
              </a:rPr>
              <a:t>Next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781930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1368613"/>
            <a:ext cx="11748977" cy="2336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4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 называется басня </a:t>
            </a:r>
            <a:r>
              <a:rPr lang="ru-RU" sz="4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А.Крылова</a:t>
            </a:r>
            <a:r>
              <a:rPr lang="ru-RU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в которой музыканты играли «кто в лес, кто по дрова» ? </a:t>
            </a:r>
            <a:endParaRPr lang="ru-RU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1749" y="729734"/>
            <a:ext cx="87565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Музыка                                                                     200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584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40D9D5D-847D-48FA-965A-042BDBB9FE9A}"/>
              </a:ext>
            </a:extLst>
          </p:cNvPr>
          <p:cNvSpPr/>
          <p:nvPr/>
        </p:nvSpPr>
        <p:spPr>
          <a:xfrm>
            <a:off x="457199" y="1541721"/>
            <a:ext cx="1052623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Старикам, инвалидам, больным, мамам с маленькими детьми</a:t>
            </a:r>
            <a:endParaRPr lang="ru-RU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00067" y="5563673"/>
            <a:ext cx="1991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 action="ppaction://hlinksldjump"/>
              </a:rPr>
              <a:t>Next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618506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8998453-DB2B-4A60-A339-9825D0933803}"/>
              </a:ext>
            </a:extLst>
          </p:cNvPr>
          <p:cNvSpPr/>
          <p:nvPr/>
        </p:nvSpPr>
        <p:spPr>
          <a:xfrm>
            <a:off x="3955312" y="1679945"/>
            <a:ext cx="30445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b="1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Квартет</a:t>
            </a:r>
            <a:endParaRPr lang="ru-RU" sz="4400" b="1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00067" y="5563673"/>
            <a:ext cx="1991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 action="ppaction://hlinksldjump"/>
              </a:rPr>
              <a:t>Next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035916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151" y="2713787"/>
            <a:ext cx="11318583" cy="1541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 называется большое количество поющих?</a:t>
            </a:r>
            <a:endParaRPr lang="ru-RU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2113" y="818634"/>
            <a:ext cx="83975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Музыка                                                          300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0806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5946D90-7430-45F4-8926-46459005C868}"/>
              </a:ext>
            </a:extLst>
          </p:cNvPr>
          <p:cNvSpPr/>
          <p:nvPr/>
        </p:nvSpPr>
        <p:spPr>
          <a:xfrm flipH="1">
            <a:off x="3975224" y="1669312"/>
            <a:ext cx="20109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4400" b="1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хор</a:t>
            </a:r>
            <a:endParaRPr lang="ru-RU" sz="4400" b="1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00067" y="5563673"/>
            <a:ext cx="1991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 action="ppaction://hlinksldjump"/>
              </a:rPr>
              <a:t>Next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833691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4670" y="780534"/>
            <a:ext cx="101753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Музыка                                                                                 400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395580"/>
            <a:ext cx="11663916" cy="781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Как называется объявление о концерте?  </a:t>
            </a:r>
          </a:p>
        </p:txBody>
      </p:sp>
    </p:spTree>
    <p:extLst>
      <p:ext uri="{BB962C8B-B14F-4D97-AF65-F5344CB8AC3E}">
        <p14:creationId xmlns:p14="http://schemas.microsoft.com/office/powerpoint/2010/main" val="13129446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A167570-718F-4549-AA26-F1027843775B}"/>
              </a:ext>
            </a:extLst>
          </p:cNvPr>
          <p:cNvSpPr/>
          <p:nvPr/>
        </p:nvSpPr>
        <p:spPr>
          <a:xfrm>
            <a:off x="3104707" y="1828809"/>
            <a:ext cx="48509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sz="4400" b="1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Афиша     </a:t>
            </a:r>
            <a:endParaRPr lang="ru-RU" sz="4400" b="1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00067" y="5563673"/>
            <a:ext cx="1991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 action="ppaction://hlinksldjump"/>
              </a:rPr>
              <a:t>Next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2168481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2073500"/>
            <a:ext cx="11259879" cy="1541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Какой инструмент называют «Королем» всех инструментов? </a:t>
            </a:r>
            <a:endParaRPr lang="ru-RU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0753" y="1105815"/>
            <a:ext cx="10770782" cy="59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Музыка                                                                                       500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70738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5B8F665-567D-404D-B143-43A8E005246F}"/>
              </a:ext>
            </a:extLst>
          </p:cNvPr>
          <p:cNvSpPr/>
          <p:nvPr/>
        </p:nvSpPr>
        <p:spPr>
          <a:xfrm>
            <a:off x="3848986" y="1275907"/>
            <a:ext cx="28290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endParaRPr lang="ru-RU" sz="4400" b="1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00067" y="5563673"/>
            <a:ext cx="1991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 action="ppaction://hlinksldjump"/>
              </a:rPr>
              <a:t>Next</a:t>
            </a:r>
            <a:endParaRPr lang="ru-RU" sz="28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43146A-89B5-42E8-B434-B7030F05F28F}"/>
              </a:ext>
            </a:extLst>
          </p:cNvPr>
          <p:cNvSpPr/>
          <p:nvPr/>
        </p:nvSpPr>
        <p:spPr>
          <a:xfrm>
            <a:off x="5285498" y="1685409"/>
            <a:ext cx="1285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Орган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843115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1648497"/>
            <a:ext cx="11578857" cy="784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Что общего между гитарой и роялем?</a:t>
            </a: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465" y="661315"/>
            <a:ext cx="10122195" cy="59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Музыка                                                                               600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067960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A8BD2D1-5474-499A-92C0-C07DDBF242BC}"/>
              </a:ext>
            </a:extLst>
          </p:cNvPr>
          <p:cNvSpPr/>
          <p:nvPr/>
        </p:nvSpPr>
        <p:spPr>
          <a:xfrm>
            <a:off x="0" y="1720562"/>
            <a:ext cx="11834037" cy="784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извлечения звука используются струны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200067" y="5563673"/>
            <a:ext cx="1991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 action="ppaction://hlinksldjump"/>
              </a:rPr>
              <a:t>Next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7239102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05448"/>
            <a:ext cx="11249247" cy="784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 называется молчание в звучании?</a:t>
            </a:r>
            <a:r>
              <a:rPr lang="ru-RU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8344" y="667665"/>
            <a:ext cx="10132828" cy="59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Музыка                                                                                   700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522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6809" y="523359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Этикет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  <a:r>
              <a:rPr lang="ru-RU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300</a:t>
            </a: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428" y="1720044"/>
            <a:ext cx="101421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4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Каким может быть ответ на извинения? </a:t>
            </a:r>
            <a:endParaRPr lang="ru-RU" sz="4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69674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5D1DCB3-E86B-4570-97C1-AD880DE959DB}"/>
              </a:ext>
            </a:extLst>
          </p:cNvPr>
          <p:cNvSpPr/>
          <p:nvPr/>
        </p:nvSpPr>
        <p:spPr>
          <a:xfrm>
            <a:off x="4051004" y="2659559"/>
            <a:ext cx="45888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b="1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пауза</a:t>
            </a:r>
            <a:endParaRPr lang="ru-RU" sz="4400" b="1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00067" y="5563673"/>
            <a:ext cx="1991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 action="ppaction://hlinksldjump"/>
              </a:rPr>
              <a:t>Next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5479627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9340" y="1786270"/>
            <a:ext cx="11142920" cy="1509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Какая часть музыкального инструмента и какая птица называются одинаково? </a:t>
            </a:r>
            <a:endParaRPr lang="ru-RU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31357" y="808952"/>
            <a:ext cx="10302949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Музыка                                                                                        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85375A8-2AAC-47BA-869F-74C761C5E0E1}"/>
              </a:ext>
            </a:extLst>
          </p:cNvPr>
          <p:cNvSpPr/>
          <p:nvPr/>
        </p:nvSpPr>
        <p:spPr>
          <a:xfrm>
            <a:off x="10603876" y="1080572"/>
            <a:ext cx="902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800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3342050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1CAEEF8-8B63-45C5-B82F-1A5344F79B3C}"/>
              </a:ext>
            </a:extLst>
          </p:cNvPr>
          <p:cNvSpPr/>
          <p:nvPr/>
        </p:nvSpPr>
        <p:spPr>
          <a:xfrm>
            <a:off x="3625702" y="1786270"/>
            <a:ext cx="3125971" cy="780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4400" b="1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Гриф</a:t>
            </a:r>
            <a:endParaRPr lang="ru-RU" sz="4400" b="1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200067" y="5563673"/>
            <a:ext cx="1991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 action="ppaction://hlinksldjump"/>
              </a:rPr>
              <a:t>Next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3320193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98246" y="614565"/>
            <a:ext cx="370387" cy="374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2772" y="1207869"/>
            <a:ext cx="9263504" cy="6044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-Как называется торжественная песня страны? Кто авторы?</a:t>
            </a:r>
            <a:r>
              <a:rPr lang="ru-RU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 algn="ctr"/>
            <a:endParaRPr lang="ru-RU" sz="32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ru-RU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-Ключ, не открывающий замок? 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endParaRPr lang="ru-RU" sz="32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-Назовите форму музыкального произведения по отрывку (симфония, сюита, концерт). </a:t>
            </a:r>
          </a:p>
          <a:p>
            <a:pPr lvl="0" algn="ctr"/>
            <a:endParaRPr lang="ru-RU" sz="4400" b="1" dirty="0">
              <a:solidFill>
                <a:prstClr val="black"/>
              </a:solidFill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i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4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img50.static.darudar.org/c115/02/00/f1/aa/f1aa7825eae395e01ddad01de0f130f9312263b0.png">
            <a:extLst>
              <a:ext uri="{FF2B5EF4-FFF2-40B4-BE49-F238E27FC236}">
                <a16:creationId xmlns:a16="http://schemas.microsoft.com/office/drawing/2014/main" id="{5364DAA1-6BC5-4869-B6CF-E17D55BE8DC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633" y="253915"/>
            <a:ext cx="1095375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фонограмма">
            <a:hlinkClick r:id="" action="ppaction://media"/>
            <a:extLst>
              <a:ext uri="{FF2B5EF4-FFF2-40B4-BE49-F238E27FC236}">
                <a16:creationId xmlns:a16="http://schemas.microsoft.com/office/drawing/2014/main" id="{DC5B4F3C-884D-41C3-B53B-0CDDD1D4FC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70531" y="4366364"/>
            <a:ext cx="609600" cy="609600"/>
          </a:xfrm>
          <a:prstGeom prst="rect">
            <a:avLst/>
          </a:prstGeom>
        </p:spPr>
      </p:pic>
      <p:pic>
        <p:nvPicPr>
          <p:cNvPr id="6" name="фонограмма">
            <a:hlinkClick r:id="" action="ppaction://media"/>
            <a:extLst>
              <a:ext uri="{FF2B5EF4-FFF2-40B4-BE49-F238E27FC236}">
                <a16:creationId xmlns:a16="http://schemas.microsoft.com/office/drawing/2014/main" id="{F9B0BC8B-9852-4B16-B0BD-03383D50F8C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59033" y="17099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3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6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10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5CF388B-6D87-4BF0-9B07-565DA5E1465D}"/>
              </a:ext>
            </a:extLst>
          </p:cNvPr>
          <p:cNvSpPr/>
          <p:nvPr/>
        </p:nvSpPr>
        <p:spPr>
          <a:xfrm>
            <a:off x="1010093" y="669851"/>
            <a:ext cx="81339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-Гимн. </a:t>
            </a:r>
            <a:r>
              <a:rPr lang="ru-RU" sz="3200" b="1" i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сл.С.Михалкова,муз.А.Александрова</a:t>
            </a:r>
            <a:endParaRPr lang="ru-RU" sz="3200" b="1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00067" y="5563673"/>
            <a:ext cx="1991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 action="ppaction://hlinksldjump"/>
              </a:rPr>
              <a:t>Next</a:t>
            </a:r>
            <a:endParaRPr lang="ru-RU" sz="28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DCB34F3-2576-4288-BB8A-52E27ED09DD9}"/>
              </a:ext>
            </a:extLst>
          </p:cNvPr>
          <p:cNvSpPr/>
          <p:nvPr/>
        </p:nvSpPr>
        <p:spPr>
          <a:xfrm>
            <a:off x="2339163" y="1850066"/>
            <a:ext cx="52774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скрипичный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40D8442-41CB-4D33-B397-90573288323D}"/>
              </a:ext>
            </a:extLst>
          </p:cNvPr>
          <p:cNvSpPr/>
          <p:nvPr/>
        </p:nvSpPr>
        <p:spPr>
          <a:xfrm>
            <a:off x="0" y="2028617"/>
            <a:ext cx="116213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sz="3200" b="1" i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ru-RU" sz="3200" b="1" i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3200" b="1" i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-Концерт </a:t>
            </a:r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фортепиано с оркестром </a:t>
            </a:r>
            <a:r>
              <a:rPr lang="ru-RU" sz="3200" b="1" i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П.И.Чайковский</a:t>
            </a:r>
            <a:endParaRPr lang="ru-RU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377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B1572B1-511B-49B3-B0F3-556FEEE02E20}"/>
              </a:ext>
            </a:extLst>
          </p:cNvPr>
          <p:cNvSpPr/>
          <p:nvPr/>
        </p:nvSpPr>
        <p:spPr>
          <a:xfrm>
            <a:off x="128789" y="552893"/>
            <a:ext cx="116553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44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Возможны фразы типа: </a:t>
            </a:r>
          </a:p>
          <a:p>
            <a:pPr lvl="0" algn="just"/>
            <a:r>
              <a:rPr lang="ru-RU" sz="44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«Ничего», «Не беспокойтесь», «Ничего страшного», «Бывает», «Все нормально» и т. п.</a:t>
            </a:r>
            <a:endParaRPr lang="ru-RU" sz="4400" b="1" i="1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00067" y="5563673"/>
            <a:ext cx="1991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 action="ppaction://hlinksldjump"/>
              </a:rPr>
              <a:t>Next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03999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38658" y="3116686"/>
            <a:ext cx="62204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320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320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5805" y="649258"/>
            <a:ext cx="93319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Этикет 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  </a:t>
            </a:r>
            <a:r>
              <a:rPr lang="ru-RU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400</a:t>
            </a: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080" y="1621361"/>
            <a:ext cx="110684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Каким может быть обращение к людям, которые мешают вам пройти?</a:t>
            </a:r>
            <a:endParaRPr lang="ru-RU" sz="4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842434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</TotalTime>
  <Words>1100</Words>
  <Application>Microsoft Office PowerPoint</Application>
  <PresentationFormat>Широкоэкранный</PresentationFormat>
  <Paragraphs>345</Paragraphs>
  <Slides>74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74</vt:i4>
      </vt:variant>
    </vt:vector>
  </HeadingPairs>
  <TitlesOfParts>
    <vt:vector size="83" baseType="lpstr">
      <vt:lpstr>Arial</vt:lpstr>
      <vt:lpstr>Calibri</vt:lpstr>
      <vt:lpstr>Calibri Light</vt:lpstr>
      <vt:lpstr>Cambria</vt:lpstr>
      <vt:lpstr>Gill Sans MT</vt:lpstr>
      <vt:lpstr>Helvetica</vt:lpstr>
      <vt:lpstr>Segoe Script</vt:lpstr>
      <vt:lpstr>Times New Roman</vt:lpstr>
      <vt:lpstr>Галерея</vt:lpstr>
      <vt:lpstr>Своя игра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</dc:title>
  <dc:creator>home</dc:creator>
  <cp:lastModifiedBy>Воспитатель</cp:lastModifiedBy>
  <cp:revision>79</cp:revision>
  <dcterms:created xsi:type="dcterms:W3CDTF">2019-10-05T03:40:51Z</dcterms:created>
  <dcterms:modified xsi:type="dcterms:W3CDTF">2019-10-10T08:58:59Z</dcterms:modified>
</cp:coreProperties>
</file>