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9642D-D743-4C61-AE16-D8CB17B53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14905"/>
            <a:ext cx="8959706" cy="4554245"/>
          </a:xfrm>
        </p:spPr>
        <p:txBody>
          <a:bodyPr/>
          <a:lstStyle/>
          <a:p>
            <a:pPr algn="ctr"/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r>
              <a:rPr lang="ru-RU" sz="2000" b="1" dirty="0"/>
              <a:t>Муниципальное автономное </a:t>
            </a:r>
            <a:br>
              <a:rPr lang="ru-RU" sz="2800" b="1" dirty="0"/>
            </a:br>
            <a:r>
              <a:rPr lang="ru-RU" sz="2000" b="1" dirty="0"/>
              <a:t>Общеобразовательное учреждение «СОШ п. Витим»</a:t>
            </a: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r>
              <a:rPr lang="ru-RU" sz="3200" b="1" dirty="0"/>
              <a:t>Развитие творческих способностей как условие эффективного формирования учебно-познавательной мотивации младших школьников</a:t>
            </a:r>
            <a:br>
              <a:rPr lang="ru-RU" sz="4800" b="1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50ABCA-23EA-4698-929B-BCAF8D5C7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0509" y="4367814"/>
            <a:ext cx="3994950" cy="1597980"/>
          </a:xfrm>
        </p:spPr>
        <p:txBody>
          <a:bodyPr/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Учитель начальных классов</a:t>
            </a:r>
          </a:p>
          <a:p>
            <a:pPr algn="ctr"/>
            <a:r>
              <a:rPr lang="ru-RU" b="1" dirty="0"/>
              <a:t>Акчурина Е.И.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30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1B39C-E120-4EC1-B680-A79DD5542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665152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Особым направлением в системе развития творческих способностей выступает работа с текстом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E5597C-69BA-45EC-A2E0-A8CD1C04E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32987"/>
            <a:ext cx="8596668" cy="400837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000" dirty="0"/>
              <a:t>Текст-повествование;</a:t>
            </a:r>
          </a:p>
          <a:p>
            <a:pPr>
              <a:buFont typeface="Wingdings" pitchFamily="2" charset="2"/>
              <a:buChar char="q"/>
            </a:pPr>
            <a:endParaRPr lang="ru-RU" sz="2000" dirty="0"/>
          </a:p>
          <a:p>
            <a:pPr>
              <a:buFont typeface="Wingdings" pitchFamily="2" charset="2"/>
              <a:buChar char="q"/>
            </a:pPr>
            <a:r>
              <a:rPr lang="ru-RU" sz="2000" dirty="0"/>
              <a:t>Текст-описание;</a:t>
            </a:r>
          </a:p>
          <a:p>
            <a:pPr>
              <a:buFont typeface="Wingdings" pitchFamily="2" charset="2"/>
              <a:buChar char="q"/>
            </a:pPr>
            <a:endParaRPr lang="ru-RU" sz="2000" dirty="0"/>
          </a:p>
          <a:p>
            <a:pPr>
              <a:buFont typeface="Wingdings" pitchFamily="2" charset="2"/>
              <a:buChar char="q"/>
            </a:pPr>
            <a:r>
              <a:rPr lang="ru-RU" sz="2000" dirty="0"/>
              <a:t>Текст- рассуждение;</a:t>
            </a:r>
          </a:p>
          <a:p>
            <a:pPr>
              <a:buFont typeface="Wingdings" pitchFamily="2" charset="2"/>
              <a:buChar char="q"/>
            </a:pPr>
            <a:endParaRPr lang="ru-RU" sz="2000" dirty="0"/>
          </a:p>
          <a:p>
            <a:pPr>
              <a:buFont typeface="Wingdings" pitchFamily="2" charset="2"/>
              <a:buChar char="q"/>
            </a:pPr>
            <a:r>
              <a:rPr lang="ru-RU" sz="2000" dirty="0"/>
              <a:t>Смешанные типы текста( </a:t>
            </a:r>
            <a:r>
              <a:rPr lang="ru-RU" i="1" dirty="0"/>
              <a:t>повествование с элементами описания, описание с элементами повествования, описание с элементами рассуждения</a:t>
            </a:r>
            <a:r>
              <a:rPr lang="ru-RU" sz="2000" i="1" dirty="0"/>
              <a:t> </a:t>
            </a:r>
            <a:r>
              <a:rPr lang="ru-RU" sz="2000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0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E1070-D250-461B-99F5-C7C682FE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878216" cy="1320800"/>
          </a:xfrm>
        </p:spPr>
        <p:txBody>
          <a:bodyPr>
            <a:noAutofit/>
          </a:bodyPr>
          <a:lstStyle/>
          <a:p>
            <a:r>
              <a:rPr lang="ru-RU" sz="2400" b="1" dirty="0"/>
              <a:t>На уроках мы пишем и сочинения-сказки о частях речи и небольшие рассказы с использованием фразеологических оборотов и крылатых выражений, например: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309EC0-C386-4C7E-B175-A9174817F1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77" y="2110905"/>
            <a:ext cx="41814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2A307FA-7EC4-4998-BC93-1400DCB54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901" y="2110905"/>
            <a:ext cx="388309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D6A7E8-3662-4CB9-B293-FC02215589A8}"/>
              </a:ext>
            </a:extLst>
          </p:cNvPr>
          <p:cNvSpPr/>
          <p:nvPr/>
        </p:nvSpPr>
        <p:spPr>
          <a:xfrm>
            <a:off x="1190532" y="5513286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«заруби себе на носу»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AF62F1-1EFB-4D3F-B559-0F493DC5069C}"/>
              </a:ext>
            </a:extLst>
          </p:cNvPr>
          <p:cNvSpPr/>
          <p:nvPr/>
        </p:nvSpPr>
        <p:spPr>
          <a:xfrm>
            <a:off x="6175903" y="5513286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«уши развесить»</a:t>
            </a:r>
          </a:p>
        </p:txBody>
      </p:sp>
    </p:spTree>
    <p:extLst>
      <p:ext uri="{BB962C8B-B14F-4D97-AF65-F5344CB8AC3E}">
        <p14:creationId xmlns:p14="http://schemas.microsoft.com/office/powerpoint/2010/main" val="204539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BE9EF-4BB2-459C-9316-A19831A8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3983"/>
            <a:ext cx="9549742" cy="51046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/>
              <a:t>Лингвистические «почемучки» -  это вопросы, целью которых является активизация мыслительной деятельности учащихся при воспроизведении полученных ранее знаний.</a:t>
            </a:r>
            <a:br>
              <a:rPr lang="ru-RU" sz="2000" b="1" dirty="0"/>
            </a:br>
            <a:r>
              <a:rPr lang="ru-RU" sz="1600" i="1" dirty="0">
                <a:solidFill>
                  <a:schemeClr val="tx1"/>
                </a:solidFill>
              </a:rPr>
              <a:t>(Например, назвать лишнее слово из ряда: метро, эскимо, громко, пшено. Этот вопрос предполагает однозначный ответ: лишнее слово «громко», так как это наречие, а остальные - существительные. </a:t>
            </a:r>
            <a:br>
              <a:rPr lang="ru-RU" sz="1600" i="1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(</a:t>
            </a:r>
            <a:r>
              <a:rPr lang="ru-RU" sz="1600" i="1" dirty="0">
                <a:solidFill>
                  <a:schemeClr val="tx1"/>
                </a:solidFill>
              </a:rPr>
              <a:t>Простите нас деревья и трава! </a:t>
            </a:r>
            <a:br>
              <a:rPr lang="ru-RU" sz="1600" i="1" dirty="0">
                <a:solidFill>
                  <a:schemeClr val="tx1"/>
                </a:solidFill>
              </a:rPr>
            </a:br>
            <a:r>
              <a:rPr lang="ru-RU" sz="1600" i="1" dirty="0">
                <a:solidFill>
                  <a:schemeClr val="tx1"/>
                </a:solidFill>
              </a:rPr>
              <a:t>Мы забываем, повзрослев едва,</a:t>
            </a:r>
            <a:br>
              <a:rPr lang="ru-RU" sz="1600" i="1" dirty="0">
                <a:solidFill>
                  <a:schemeClr val="tx1"/>
                </a:solidFill>
              </a:rPr>
            </a:br>
            <a:r>
              <a:rPr lang="ru-RU" sz="1600" i="1" dirty="0">
                <a:solidFill>
                  <a:schemeClr val="tx1"/>
                </a:solidFill>
              </a:rPr>
              <a:t>Что общим корнем связаны слова:</a:t>
            </a:r>
            <a:br>
              <a:rPr lang="ru-RU" sz="1600" i="1" dirty="0">
                <a:solidFill>
                  <a:schemeClr val="tx1"/>
                </a:solidFill>
              </a:rPr>
            </a:br>
            <a:r>
              <a:rPr lang="ru-RU" sz="1600" i="1" dirty="0">
                <a:solidFill>
                  <a:schemeClr val="tx1"/>
                </a:solidFill>
              </a:rPr>
              <a:t>Народ и благородство, и природа. (И. </a:t>
            </a:r>
            <a:r>
              <a:rPr lang="ru-RU" sz="1600" i="1" dirty="0" err="1">
                <a:solidFill>
                  <a:schemeClr val="tx1"/>
                </a:solidFill>
              </a:rPr>
              <a:t>Кисилев</a:t>
            </a:r>
            <a:r>
              <a:rPr lang="ru-RU" sz="1600" i="1" dirty="0">
                <a:solidFill>
                  <a:schemeClr val="tx1"/>
                </a:solidFill>
              </a:rPr>
              <a:t>). </a:t>
            </a:r>
            <a:br>
              <a:rPr lang="ru-RU" sz="1600" i="1" dirty="0">
                <a:solidFill>
                  <a:schemeClr val="tx1"/>
                </a:solidFill>
              </a:rPr>
            </a:br>
            <a:r>
              <a:rPr lang="ru-RU" sz="1600" i="1" dirty="0">
                <a:solidFill>
                  <a:schemeClr val="tx1"/>
                </a:solidFill>
              </a:rPr>
              <a:t>Почему поэт объединил эти три слова?)</a:t>
            </a:r>
            <a:br>
              <a:rPr lang="ru-RU" sz="1600" i="1" dirty="0">
                <a:solidFill>
                  <a:schemeClr val="tx1"/>
                </a:solidFill>
              </a:rPr>
            </a:br>
            <a:br>
              <a:rPr lang="ru-RU" sz="1600" i="1" dirty="0">
                <a:solidFill>
                  <a:schemeClr val="tx1"/>
                </a:solidFill>
              </a:rPr>
            </a:b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2000" b="1" dirty="0"/>
              <a:t>Микроисследования -  задания этого типа предполагают формирование у учащихся исследовательских умений (на доступном для определенного возраста уровне).</a:t>
            </a:r>
            <a:br>
              <a:rPr lang="ru-RU" sz="2000" b="1" dirty="0"/>
            </a:br>
            <a:r>
              <a:rPr lang="ru-RU" sz="1600" b="1" i="1" dirty="0">
                <a:solidFill>
                  <a:schemeClr val="tx1"/>
                </a:solidFill>
              </a:rPr>
              <a:t>(</a:t>
            </a:r>
            <a:r>
              <a:rPr lang="ru-RU" sz="1600" i="1" dirty="0">
                <a:solidFill>
                  <a:schemeClr val="tx1"/>
                </a:solidFill>
              </a:rPr>
              <a:t>- Сравните звучание и написание слов в упражнении и сделайте вывод.</a:t>
            </a:r>
            <a:br>
              <a:rPr lang="ru-RU" sz="1600" i="1" dirty="0">
                <a:solidFill>
                  <a:schemeClr val="tx1"/>
                </a:solidFill>
              </a:rPr>
            </a:br>
            <a:r>
              <a:rPr lang="ru-RU" sz="1600" i="1" dirty="0">
                <a:solidFill>
                  <a:schemeClr val="tx1"/>
                </a:solidFill>
              </a:rPr>
              <a:t>- Алла – Аля, Анна – Аня, Васса – Вася.</a:t>
            </a:r>
            <a:br>
              <a:rPr lang="ru-RU" sz="1600" i="1" dirty="0">
                <a:solidFill>
                  <a:schemeClr val="tx1"/>
                </a:solidFill>
              </a:rPr>
            </a:br>
            <a:r>
              <a:rPr lang="ru-RU" sz="1600" i="1" dirty="0">
                <a:solidFill>
                  <a:schemeClr val="tx1"/>
                </a:solidFill>
              </a:rPr>
              <a:t>- Как произносятся   слова с удвоенной согласной?</a:t>
            </a:r>
            <a:br>
              <a:rPr lang="ru-RU" sz="1600" i="1" dirty="0">
                <a:solidFill>
                  <a:schemeClr val="tx1"/>
                </a:solidFill>
              </a:rPr>
            </a:br>
            <a:r>
              <a:rPr lang="ru-RU" sz="1600" i="1" dirty="0">
                <a:solidFill>
                  <a:schemeClr val="tx1"/>
                </a:solidFill>
              </a:rPr>
              <a:t>Дети делают вывод, что они звучат долго.)</a:t>
            </a:r>
            <a:br>
              <a:rPr lang="ru-RU" sz="2000" i="1" dirty="0"/>
            </a:br>
            <a:br>
              <a:rPr lang="ru-RU" sz="2000" i="1" dirty="0"/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30C69-76FE-4EC4-A33C-F55DDED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5406501"/>
            <a:ext cx="9629641" cy="10875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</a:rPr>
              <a:t>Сочинения нетрадиционного содержания.</a:t>
            </a:r>
          </a:p>
          <a:p>
            <a:pPr marL="0" indent="0">
              <a:buNone/>
            </a:pPr>
            <a:r>
              <a:rPr lang="ru-RU" sz="1900" i="1" dirty="0"/>
              <a:t>( Если бы я был волшебником? Учителем? Президентом?)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05354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B1C75-50D2-42A8-889A-B754684F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 курсе математики  можно выделить три основные линии: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8A2EA5-14F2-4AD4-BF44-8E27D685D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600" dirty="0"/>
              <a:t>алгебраическая 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/>
              <a:t>арифметическая 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/>
              <a:t>геометрическая.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991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C1014-9C92-42CD-AFA7-171A492B4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04657"/>
          </a:xfrm>
        </p:spPr>
        <p:txBody>
          <a:bodyPr/>
          <a:lstStyle/>
          <a:p>
            <a:r>
              <a:rPr lang="ru-RU" b="1" dirty="0"/>
              <a:t>Интеграции уроков математики с уроками трудового обучения</a:t>
            </a: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F19832-C8E7-4ACE-8BA4-8347249054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13" y="1966407"/>
            <a:ext cx="2859272" cy="13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EABC132-EF08-4925-B35F-787EB9DAC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81" y="3271064"/>
            <a:ext cx="28590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33A0DF0-5F22-49A4-9048-D8CCD740A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26" y="4850158"/>
            <a:ext cx="28590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ADF0E-D2B5-45CF-8E22-C12ADE67A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44" y="1966407"/>
            <a:ext cx="285908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521C2B2-FE78-4FC9-9C1C-2948AAD4D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789" y="3429000"/>
            <a:ext cx="285908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7DAC9D78-B7E3-4D4C-9EE8-D0C25CC49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44" y="5060501"/>
            <a:ext cx="28590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28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33337-98A5-4F62-998B-D780EAD7C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Дети воспринимают лучше не готовые геометрические фигуры и тела, а созданные своими руками: вырезают и наклеивают, моделируют, вырезают развёртки и склеивают, образуют фигуры на подвижных моделях, перегибают бумагу …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96534D-75B7-47A3-A102-24DDC6A7D7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84" y="2902998"/>
            <a:ext cx="2440340" cy="372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08CA344-E5D0-4B44-8156-444881BDF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2831977"/>
            <a:ext cx="2541969" cy="379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51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8BF61F6-33A6-42AD-A6A1-4F193C523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63946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/>
              <a:t>Изобразили город Треугольников.</a:t>
            </a:r>
            <a:br>
              <a:rPr lang="ru-RU" sz="2800" b="1" dirty="0"/>
            </a:br>
            <a:r>
              <a:rPr lang="ru-RU" sz="2800" b="1" dirty="0"/>
              <a:t> </a:t>
            </a:r>
            <a:endParaRPr lang="ru-RU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02A797-48C0-46A4-84C4-CD45D3865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91" y="701892"/>
            <a:ext cx="2859272" cy="238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DFE404B3-FA08-4922-AECD-472AADFCD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3568700"/>
            <a:ext cx="5445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Стражник города Треугольников</a:t>
            </a:r>
            <a:r>
              <a:rPr lang="ru-RU" sz="2400" dirty="0">
                <a:solidFill>
                  <a:schemeClr val="accent1"/>
                </a:solidFill>
              </a:rPr>
              <a:t>. </a:t>
            </a:r>
          </a:p>
        </p:txBody>
      </p:sp>
      <p:pic>
        <p:nvPicPr>
          <p:cNvPr id="7" name="Рисунок 6" descr="http://stranamasterov.ru/files/u1/slide0022_image086.jpg">
            <a:extLst>
              <a:ext uri="{FF2B5EF4-FFF2-40B4-BE49-F238E27FC236}">
                <a16:creationId xmlns:a16="http://schemas.microsoft.com/office/drawing/2014/main" id="{98C1D9D0-9E7E-428B-9D2D-F89C8591CA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351" y="3568700"/>
            <a:ext cx="210502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21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44E97-D4EF-4F4F-A33C-2D56AD095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700" b="1" dirty="0"/>
              <a:t>Большой опыт общения с плоскими фигурами и объёмными телами уже имеет дошкольник, нужно этот опыт не потерять, а развивать его дальше. 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5B9C86-53EC-4B1A-931F-9BFA7FDD1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289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Креативность </a:t>
            </a:r>
            <a:r>
              <a:rPr lang="ru-RU" dirty="0"/>
              <a:t>– </a:t>
            </a:r>
            <a:r>
              <a:rPr lang="ru-RU" i="1" dirty="0"/>
              <a:t>это процесс дивергентного мышления, где под дивергентным мышлением понимается не направленное мышление, а способность мыслить вширь, т. е. видения различных сторон изучаемого объекта; умение мыслить “в разных направлениях”. </a:t>
            </a:r>
          </a:p>
          <a:p>
            <a:pPr marL="0" indent="0">
              <a:buNone/>
            </a:pPr>
            <a:r>
              <a:rPr lang="ru-RU" dirty="0"/>
              <a:t>Развитие креативности способствует решению следующих задач:</a:t>
            </a:r>
          </a:p>
          <a:p>
            <a:pPr marL="457200" indent="-457200">
              <a:buFont typeface="+mj-lt"/>
              <a:buAutoNum type="arabicPeriod"/>
            </a:pPr>
            <a:r>
              <a:rPr lang="ru-RU" i="1" dirty="0"/>
              <a:t>Научить детей мыслить в разных направлениях;</a:t>
            </a:r>
          </a:p>
          <a:p>
            <a:pPr marL="457200" indent="-457200">
              <a:buFont typeface="+mj-lt"/>
              <a:buAutoNum type="arabicPeriod"/>
            </a:pPr>
            <a:r>
              <a:rPr lang="ru-RU" i="1" dirty="0"/>
              <a:t>Научить находить решения в нестандартных ситуациях;</a:t>
            </a:r>
          </a:p>
          <a:p>
            <a:pPr marL="457200" indent="-457200">
              <a:buFont typeface="+mj-lt"/>
              <a:buAutoNum type="arabicPeriod"/>
            </a:pPr>
            <a:r>
              <a:rPr lang="ru-RU" i="1" dirty="0"/>
              <a:t>Развить оригинальность мыслительной деятельности;</a:t>
            </a:r>
          </a:p>
          <a:p>
            <a:pPr marL="457200" indent="-457200">
              <a:buFont typeface="+mj-lt"/>
              <a:buAutoNum type="arabicPeriod"/>
            </a:pPr>
            <a:r>
              <a:rPr lang="ru-RU" i="1" dirty="0"/>
              <a:t>Научить детей анализировать сложившуюся проблемную ситуацию с разных сторон;</a:t>
            </a:r>
          </a:p>
          <a:p>
            <a:pPr marL="457200" indent="-457200">
              <a:buFont typeface="+mj-lt"/>
              <a:buAutoNum type="arabicPeriod"/>
            </a:pPr>
            <a:r>
              <a:rPr lang="ru-RU" i="1" dirty="0"/>
              <a:t>Развить свойства мышления, необходимые для дальнейшей плодотворной жизнедеятельности  и </a:t>
            </a:r>
            <a:r>
              <a:rPr lang="ru-RU" i="1" dirty="0" err="1"/>
              <a:t>адаптациии</a:t>
            </a:r>
            <a:r>
              <a:rPr lang="ru-RU" i="1" dirty="0"/>
              <a:t> в быстро меняющемся  мире.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313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DF4AD-5BAF-449D-ABD3-017B1A72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К дивергентным задачам относятся задачи на поиск причин событий.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00F80E-11A8-499E-ABA4-293BEC6D6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i="1" dirty="0"/>
              <a:t>Вот несколько ситуаций, требуется определить причины их возникновения:</a:t>
            </a:r>
          </a:p>
          <a:p>
            <a:pPr marL="0" indent="0">
              <a:buNone/>
            </a:pPr>
            <a:endParaRPr lang="ru-RU" sz="2400" b="1" i="1" dirty="0"/>
          </a:p>
          <a:p>
            <a:pPr>
              <a:buFont typeface="Wingdings" pitchFamily="2" charset="2"/>
              <a:buChar char="v"/>
            </a:pPr>
            <a:r>
              <a:rPr lang="ru-RU" sz="2400" b="1" dirty="0"/>
              <a:t>Утром Дима проснулся раньше обычного.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/>
              <a:t>Солнце еще не ушло за горизонт, но уже стало темно.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/>
              <a:t>Сидевший у ног хозяина пес грозно зарычал на маленького котенка.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669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A0159-DCE5-4216-B127-41FCEF1D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Другой вариант вышеописанного задания: придумай и расскажи, что произошло у каждого из героев.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ACFB80F-440A-4744-865F-513522B889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08" y="2112885"/>
            <a:ext cx="4421079" cy="330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6AC6440-CF86-4246-B31A-6C307B9E1986}"/>
              </a:ext>
            </a:extLst>
          </p:cNvPr>
          <p:cNvSpPr/>
          <p:nvPr/>
        </p:nvSpPr>
        <p:spPr>
          <a:xfrm>
            <a:off x="798990" y="5597863"/>
            <a:ext cx="9800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Ребенок должен понять эмоциональное состояние каждого из мальчиков и рассказать, что с ними произошло. </a:t>
            </a:r>
          </a:p>
        </p:txBody>
      </p:sp>
    </p:spTree>
    <p:extLst>
      <p:ext uri="{BB962C8B-B14F-4D97-AF65-F5344CB8AC3E}">
        <p14:creationId xmlns:p14="http://schemas.microsoft.com/office/powerpoint/2010/main" val="18720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A1D92-FDCF-43FA-BBC8-6022DE6B5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750598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000" dirty="0"/>
              <a:t>В  настоящее время в современной школе по-прежнему достаточно остро стоит задача повышения эффективности обучения. Это связано в первую очередь с тем, что год от года растет объем информации, которую ученики должны освоить. И проблема заключается в поиске таких средств и способов, которые бы способствовали прочному, осмысленному усвоению знаний учащимися. Одним из возможных вариантов решения проблемы  является построение учебной деятельности с опорой на основы мотивации, влияющей  не только на познавательную активность и желание учиться, но и на успешность, эффективность и результативность учебной деятельности.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13FC1C-457D-4931-8FF6-1AABFD453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429000"/>
            <a:ext cx="8596668" cy="261236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Необходимое условие для создания у учащихся интереса к содержанию обучения и к самой учебной деятельности — возможность проявить в учении умственную самостоятельность и инициативность. </a:t>
            </a:r>
          </a:p>
          <a:p>
            <a:r>
              <a:rPr lang="ru-RU" dirty="0"/>
              <a:t> Одним из важнейших приёмов создания положительной мотивации учения является опора на творчество учащихся, их способности. И  первоочередной задачей здесь является диагностика и развитие этих способностей.  Определение творческих способностей посредством различных тестов, опросников, наблюдения, анализа работ ребёнка и других методик,  широко известны и доступны и родителям, и учителям. </a:t>
            </a:r>
          </a:p>
        </p:txBody>
      </p:sp>
    </p:spTree>
    <p:extLst>
      <p:ext uri="{BB962C8B-B14F-4D97-AF65-F5344CB8AC3E}">
        <p14:creationId xmlns:p14="http://schemas.microsoft.com/office/powerpoint/2010/main" val="1036644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13B42-BB10-4249-85C2-80C52A95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Второй вариант этого типа заданий: посмотри на рисунки и придумай сказку, в которой участвовали бы все эти персонажи.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7321529-A217-44B1-9313-B67F1F46E3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20" y="1777589"/>
            <a:ext cx="5930284" cy="469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66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AD6DC-DDB8-4E34-970C-1168A011E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Развитие творческих способностей младших школьников  возможно через включение проектной деятельности.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3EEE4A-A0BE-48FA-8EB3-63D4E093B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Был создан проект </a:t>
            </a:r>
            <a:r>
              <a:rPr lang="ru-RU" sz="2000" i="1" dirty="0"/>
              <a:t>« Моя родословная»;</a:t>
            </a:r>
          </a:p>
          <a:p>
            <a:pPr marL="0" indent="0">
              <a:buNone/>
            </a:pPr>
            <a:r>
              <a:rPr lang="ru-RU" sz="2000" dirty="0"/>
              <a:t>Участники проекта: </a:t>
            </a:r>
            <a:r>
              <a:rPr lang="ru-RU" sz="2000" i="1" dirty="0"/>
              <a:t>учащиеся 2,3, 4классов;</a:t>
            </a:r>
          </a:p>
          <a:p>
            <a:pPr marL="0" indent="0">
              <a:buNone/>
            </a:pPr>
            <a:r>
              <a:rPr lang="ru-RU" sz="2000" dirty="0"/>
              <a:t>Учебный предмет: </a:t>
            </a:r>
            <a:r>
              <a:rPr lang="ru-RU" sz="2000" i="1" dirty="0"/>
              <a:t>окружающий мир;</a:t>
            </a:r>
          </a:p>
          <a:p>
            <a:pPr marL="0" indent="0">
              <a:buNone/>
            </a:pPr>
            <a:r>
              <a:rPr lang="ru-RU" sz="2000" dirty="0"/>
              <a:t>Продолжительность проекта: </a:t>
            </a:r>
            <a:r>
              <a:rPr lang="ru-RU" sz="2000" i="1" dirty="0"/>
              <a:t>4недели;</a:t>
            </a:r>
          </a:p>
          <a:p>
            <a:pPr marL="0" indent="0">
              <a:buNone/>
            </a:pPr>
            <a:r>
              <a:rPr lang="ru-RU" sz="2000" dirty="0"/>
              <a:t>Получили: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Создали брошюры</a:t>
            </a:r>
            <a:r>
              <a:rPr lang="ru-RU" sz="2000" i="1" dirty="0"/>
              <a:t>: « Наши имена», « Тайны наших фамилий», «Летопись наших семей»;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Создали фотоальбом семейных гербов;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Создали фотоальбом генеалогических древ.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36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649FB-962E-4E44-9B4D-9B709A22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9806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14B3F-EE06-42C9-9441-2C4F59CE6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09204"/>
            <a:ext cx="9798317" cy="509578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300" b="1" dirty="0"/>
              <a:t>Развитие творческих способностей учащихся зависит от эффективности используемых учителем методов и приёмов и того, насколько творчески он подходит к данной проблеме.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/>
              <a:t>Использование различных видов и форм творческих заданий позволило достичь определенного уровня в развитии творческих способностей, который оказался посильным для каждого ученика. </a:t>
            </a:r>
            <a:r>
              <a:rPr lang="ru-RU" sz="3300" b="1" dirty="0"/>
              <a:t>Систематическая работа по развитию творческих способностей дает следующие результаты: дети вырастают любознательными, активными, умеющими учиться, настоящими мечтателями и фантазерами, людьми, способными видеть чудо в привычных вещах. </a:t>
            </a:r>
            <a:r>
              <a:rPr lang="ru-RU" sz="3300" dirty="0"/>
              <a:t>Собственное творчество детей помогает прочнее усваивать и запоминать теоретические сведения. Легче решается проблема мотивации, дети сами проявляют желание творить. Важным моментом является то, что творческие работы привлекают внимание всех детей, здесь они открываются с положительной стороны.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/>
              <a:t>Систематическое выполнение подобных заданий  способствует повышению качества усвоения программного материала, что является целью любого учителя, и  формирует стойкую положительную мотивацию к учению. Учение и обучение становится </a:t>
            </a:r>
            <a:r>
              <a:rPr lang="ru-RU" sz="3300" dirty="0" err="1"/>
              <a:t>взаимоприятным</a:t>
            </a:r>
            <a:r>
              <a:rPr lang="ru-RU" sz="3300" dirty="0"/>
              <a:t> как для ученика, так и для учителя, так как в процессе развития детей развивается и сам учитель, ученики будят в нём художника, творца. Подлинно творческий человек постоянно мотивирован на достижение успеха. И это установка и для ученика, и для учителя.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90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C269F-6367-4165-B4E9-B48AC8D74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796902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Л.Н. Толстой писал:</a:t>
            </a:r>
            <a:br>
              <a:rPr lang="ru-RU" sz="4800" dirty="0"/>
            </a:br>
            <a:r>
              <a:rPr lang="ru-RU" sz="4800" dirty="0"/>
              <a:t>«Если ученик в школе не научился сам ничего творить, то и в жизни он всегда будет только подражать»</a:t>
            </a:r>
          </a:p>
        </p:txBody>
      </p:sp>
      <p:pic>
        <p:nvPicPr>
          <p:cNvPr id="1026" name="Picture 2" descr="https://d.radikal.ru/d29/1807/49/b56c5bb4c75d.jpg">
            <a:extLst>
              <a:ext uri="{FF2B5EF4-FFF2-40B4-BE49-F238E27FC236}">
                <a16:creationId xmlns:a16="http://schemas.microsoft.com/office/drawing/2014/main" id="{F40DC91A-ADDA-4292-89D3-D9A2B8D8CC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100747"/>
            <a:ext cx="2511425" cy="338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8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A5CC8-C159-4175-B16C-A24D69F7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9705"/>
          </a:xfrm>
        </p:spPr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AD7F1E-0AC1-4983-9EE9-DF74B730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9407"/>
            <a:ext cx="8596668" cy="469195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dirty="0"/>
              <a:t>На высоком уровне творчества создается только около 3% работ старшеклассников. Тогда как для начальной школы эта цифра достигает по мнению многих исследователей 30%.</a:t>
            </a:r>
          </a:p>
          <a:p>
            <a:pPr>
              <a:buFont typeface="Wingdings" pitchFamily="2" charset="2"/>
              <a:buChar char="q"/>
            </a:pPr>
            <a:endParaRPr lang="ru-RU" sz="2800" b="1" dirty="0"/>
          </a:p>
          <a:p>
            <a:pPr>
              <a:buFont typeface="Wingdings" pitchFamily="2" charset="2"/>
              <a:buChar char="q"/>
            </a:pPr>
            <a:r>
              <a:rPr lang="ru-RU" sz="2800" b="1" dirty="0"/>
              <a:t>Как и почему в 10 раз снижается творческий потенциал учеников за 10-11 лет обучения в школе? Может быть это физиологическая или психологическая закономерность? Или педагогическая?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87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398B3-AE14-4824-B306-D0F94990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35006"/>
            <a:ext cx="8596668" cy="1065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7CBD21-67B7-4C53-A742-1F1B32FDE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6140"/>
            <a:ext cx="9434332" cy="4745223"/>
          </a:xfrm>
        </p:spPr>
        <p:txBody>
          <a:bodyPr>
            <a:normAutofit/>
          </a:bodyPr>
          <a:lstStyle/>
          <a:p>
            <a:r>
              <a:rPr lang="ru-RU" sz="4000" b="1" dirty="0"/>
              <a:t>Главная цель в моей работе</a:t>
            </a:r>
            <a:r>
              <a:rPr lang="ru-RU" sz="3600" b="1" dirty="0"/>
              <a:t> - </a:t>
            </a:r>
            <a:r>
              <a:rPr lang="ru-RU" sz="3600" i="1" dirty="0"/>
              <a:t>формирование у ребенка умений управлять процессами творчества: фантазированием, пониманием закономерности, решением сложных проблемных ситуаций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9237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CBAE5-A22B-4FC8-A406-2F2D09EE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творческие способности?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69505-29AA-424E-A8AE-F29804882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Творческие способности</a:t>
            </a:r>
            <a:r>
              <a:rPr lang="ru-RU" sz="2800" b="1" dirty="0"/>
              <a:t>- это индивидуальные психологические особенности ребенка, которые не зависят от умственных способностей и проявляются в детской фантазии, воображении, особом видении мира, своей точке зрения на окружающую действительность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190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12F5D-7A27-4F50-AA36-846330F9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8474"/>
            <a:ext cx="8596668" cy="1349406"/>
          </a:xfrm>
        </p:spPr>
        <p:txBody>
          <a:bodyPr/>
          <a:lstStyle/>
          <a:p>
            <a:pPr algn="ctr"/>
            <a:r>
              <a:rPr lang="ru-RU" dirty="0"/>
              <a:t>Способности человека можно представить в виде дерева: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3444800-85F9-4ABD-AD73-DA17095FA2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544716"/>
            <a:ext cx="3698240" cy="44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B95620-35C3-435F-AEDA-43D86CCB8291}"/>
              </a:ext>
            </a:extLst>
          </p:cNvPr>
          <p:cNvSpPr/>
          <p:nvPr/>
        </p:nvSpPr>
        <p:spPr>
          <a:xfrm>
            <a:off x="4975667" y="2821718"/>
            <a:ext cx="46388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•корни — </a:t>
            </a:r>
            <a:r>
              <a:rPr lang="ru-RU" sz="2400" dirty="0"/>
              <a:t>природные задатки человека;</a:t>
            </a:r>
          </a:p>
          <a:p>
            <a:r>
              <a:rPr lang="ru-RU" sz="2400" b="1" dirty="0"/>
              <a:t>•ствол — </a:t>
            </a:r>
            <a:r>
              <a:rPr lang="ru-RU" sz="2400" dirty="0"/>
              <a:t>общие способности</a:t>
            </a:r>
            <a:r>
              <a:rPr lang="ru-RU" sz="2400" b="1" dirty="0"/>
              <a:t>; </a:t>
            </a:r>
          </a:p>
          <a:p>
            <a:r>
              <a:rPr lang="ru-RU" sz="2400" b="1" dirty="0"/>
              <a:t>•ветви — </a:t>
            </a:r>
            <a:r>
              <a:rPr lang="ru-RU" sz="2400" dirty="0"/>
              <a:t>специальные способности, в том числе и творческие.</a:t>
            </a:r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1A234E-31D3-45CB-B36A-4390181119D9}"/>
              </a:ext>
            </a:extLst>
          </p:cNvPr>
          <p:cNvSpPr/>
          <p:nvPr/>
        </p:nvSpPr>
        <p:spPr>
          <a:xfrm>
            <a:off x="435006" y="5992428"/>
            <a:ext cx="11514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Чем больше ветвей, тем дерево мощней, пышней и ветвистее его крона!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327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C3A20-B6AF-4255-B8B3-22115FED1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514231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Условия эффективного развития творческих способностей младших школьников.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84FA78-CF5A-4552-B736-C41E6D830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318922" cy="388077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800" dirty="0"/>
              <a:t>Создаются ситуации выбора, процесс обучения включает задания, которые выполняются с учетом воображения;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/>
              <a:t>Организуется сотворчество в детском коллективе с целью проявления  и развития творческих способностей каждого;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/>
              <a:t>Используются технологии развития творческого мышления.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82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ECC83-1626-4F88-AEED-046AAD45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02" y="609600"/>
            <a:ext cx="9871969" cy="1320800"/>
          </a:xfrm>
        </p:spPr>
        <p:txBody>
          <a:bodyPr/>
          <a:lstStyle/>
          <a:p>
            <a:pPr algn="ctr"/>
            <a:r>
              <a:rPr lang="ru-RU" dirty="0"/>
              <a:t>Способы  стимулирования творческих способностей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68C7F4-7184-4775-A415-112962AA0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389944" cy="427572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sz="2000" dirty="0"/>
              <a:t>обеспечение благоприятной атмосферы;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/>
              <a:t> доброжелательность со стороны учителя, его отказ от критики в адрес ребенка;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/>
              <a:t> обогащение окружающей среды ребенка самыми разнообразными новыми для него предметами и стимулами с целью развития его любознательности;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/>
              <a:t> поощрение высказывания оригинальных идей;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/>
              <a:t> обеспечение возможностей для практики;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/>
              <a:t> использование личного примера творческого подхода  к решению проблем;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/>
              <a:t> представление детям возможности активно задавать вопросы.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89452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</TotalTime>
  <Words>1124</Words>
  <Application>Microsoft Office PowerPoint</Application>
  <PresentationFormat>Широкоэкранный</PresentationFormat>
  <Paragraphs>86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Trebuchet MS</vt:lpstr>
      <vt:lpstr>Wingdings</vt:lpstr>
      <vt:lpstr>Wingdings 3</vt:lpstr>
      <vt:lpstr>Аспект</vt:lpstr>
      <vt:lpstr>    Муниципальное автономное  Общеобразовательное учреждение «СОШ п. Витим»   Развитие творческих способностей как условие эффективного формирования учебно-познавательной мотивации младших школьников </vt:lpstr>
      <vt:lpstr> В  настоящее время в современной школе по-прежнему достаточно остро стоит задача повышения эффективности обучения. Это связано в первую очередь с тем, что год от года растет объем информации, которую ученики должны освоить. И проблема заключается в поиске таких средств и способов, которые бы способствовали прочному, осмысленному усвоению знаний учащимися. Одним из возможных вариантов решения проблемы  является построение учебной деятельности с опорой на основы мотивации, влияющей  не только на познавательную активность и желание учиться, но и на успешность, эффективность и результативность учебной деятельности.</vt:lpstr>
      <vt:lpstr>Л.Н. Толстой писал: «Если ученик в школе не научился сам ничего творить, то и в жизни он всегда будет только подражать»</vt:lpstr>
      <vt:lpstr>Актуальность</vt:lpstr>
      <vt:lpstr>Презентация PowerPoint</vt:lpstr>
      <vt:lpstr>Что такое творческие способности?</vt:lpstr>
      <vt:lpstr>Способности человека можно представить в виде дерева:</vt:lpstr>
      <vt:lpstr>Условия эффективного развития творческих способностей младших школьников.</vt:lpstr>
      <vt:lpstr>Способы  стимулирования творческих способностей</vt:lpstr>
      <vt:lpstr>Особым направлением в системе развития творческих способностей выступает работа с текстом</vt:lpstr>
      <vt:lpstr>На уроках мы пишем и сочинения-сказки о частях речи и небольшие рассказы с использованием фразеологических оборотов и крылатых выражений, например: </vt:lpstr>
      <vt:lpstr>Лингвистические «почемучки» -  это вопросы, целью которых является активизация мыслительной деятельности учащихся при воспроизведении полученных ранее знаний. (Например, назвать лишнее слово из ряда: метро, эскимо, громко, пшено. Этот вопрос предполагает однозначный ответ: лишнее слово «громко», так как это наречие, а остальные - существительные.  (Простите нас деревья и трава!  Мы забываем, повзрослев едва, Что общим корнем связаны слова: Народ и благородство, и природа. (И. Кисилев).  Почему поэт объединил эти три слова?)   Микроисследования -  задания этого типа предполагают формирование у учащихся исследовательских умений (на доступном для определенного возраста уровне). (- Сравните звучание и написание слов в упражнении и сделайте вывод. - Алла – Аля, Анна – Аня, Васса – Вася. - Как произносятся   слова с удвоенной согласной? Дети делают вывод, что они звучат долго.)  </vt:lpstr>
      <vt:lpstr>В курсе математики  можно выделить три основные линии:</vt:lpstr>
      <vt:lpstr>Интеграции уроков математики с уроками трудового обучения</vt:lpstr>
      <vt:lpstr>Дети воспринимают лучше не готовые геометрические фигуры и тела, а созданные своими руками: вырезают и наклеивают, моделируют, вырезают развёртки и склеивают, образуют фигуры на подвижных моделях, перегибают бумагу …</vt:lpstr>
      <vt:lpstr> Изобразили город Треугольников.  </vt:lpstr>
      <vt:lpstr> Большой опыт общения с плоскими фигурами и объёмными телами уже имеет дошкольник, нужно этот опыт не потерять, а развивать его дальше. </vt:lpstr>
      <vt:lpstr> К дивергентным задачам относятся задачи на поиск причин событий. </vt:lpstr>
      <vt:lpstr>Другой вариант вышеописанного задания: придумай и расскажи, что произошло у каждого из героев. </vt:lpstr>
      <vt:lpstr>Второй вариант этого типа заданий: посмотри на рисунки и придумай сказку, в которой участвовали бы все эти персонажи.</vt:lpstr>
      <vt:lpstr>Развитие творческих способностей младших школьников  возможно через включение проектной деятельности.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 Общеобразовательное учреждение «СОШ п. Витим»   Развитие творческих способностей как условие эффективного формирования учебно-познавательной мотивации младших школьников</dc:title>
  <dc:creator>Елена Акчурина</dc:creator>
  <cp:lastModifiedBy>Елена Акчурина</cp:lastModifiedBy>
  <cp:revision>13</cp:revision>
  <dcterms:created xsi:type="dcterms:W3CDTF">2019-03-27T13:55:20Z</dcterms:created>
  <dcterms:modified xsi:type="dcterms:W3CDTF">2019-03-30T13:20:23Z</dcterms:modified>
</cp:coreProperties>
</file>