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92" r:id="rId4"/>
    <p:sldId id="258" r:id="rId5"/>
    <p:sldId id="298" r:id="rId6"/>
    <p:sldId id="296" r:id="rId7"/>
    <p:sldId id="294" r:id="rId8"/>
    <p:sldId id="295" r:id="rId9"/>
    <p:sldId id="297" r:id="rId10"/>
    <p:sldId id="281" r:id="rId11"/>
    <p:sldId id="280" r:id="rId12"/>
    <p:sldId id="284" r:id="rId13"/>
    <p:sldId id="282" r:id="rId14"/>
    <p:sldId id="289" r:id="rId15"/>
    <p:sldId id="29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1B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652" autoAdjust="0"/>
  </p:normalViewPr>
  <p:slideViewPr>
    <p:cSldViewPr>
      <p:cViewPr varScale="1">
        <p:scale>
          <a:sx n="64" d="100"/>
          <a:sy n="64" d="100"/>
        </p:scale>
        <p:origin x="-148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C03C2-F18F-4EA8-B2BB-A43A6196ED1B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8CEAE-CDE6-4095-9CF8-F1D24988D0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7;&#1082;&#1072;%20&#1040;&#1051;&#1051;&#1040;\&#1084;&#1086;&#1080;%20&#1082;&#1086;&#1085;&#1082;&#1091;&#1088;&#1089;&#1099;\&#1087;&#1088;&#1086;&#1073;&#1083;&#1077;&#1084;&#1085;&#1086;-&#1087;&#1086;&#1080;&#1089;&#1082;&#1086;&#1074;&#1099;&#1077;%20&#1089;&#1080;&#1090;&#1091;&#1072;&#1094;&#1080;&#1080;\Mocart-Menuet-re-minor(muzofon.com).mp3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7;&#1082;&#1072;%20&#1040;&#1051;&#1051;&#1040;\&#1084;&#1086;&#1080;%20&#1082;&#1086;&#1085;&#1082;&#1091;&#1088;&#1089;&#1099;\&#1087;&#1088;&#1086;&#1073;&#1083;&#1077;&#1084;&#1085;&#1086;-&#1087;&#1086;&#1080;&#1089;&#1082;&#1086;&#1074;&#1099;&#1077;%20&#1089;&#1080;&#1090;&#1091;&#1072;&#1094;&#1080;&#1080;\&#1073;&#1072;&#1093;%20&#1084;&#1077;&#1085;&#1091;&#1101;&#1090;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7;&#1082;&#1072;%20&#1040;&#1051;&#1051;&#1040;\&#1084;&#1086;&#1080;%20&#1082;&#1086;&#1085;&#1082;&#1091;&#1088;&#1089;&#1099;\&#1087;&#1088;&#1086;&#1073;&#1083;&#1077;&#1084;&#1085;&#1086;-&#1087;&#1086;&#1080;&#1089;&#1082;&#1086;&#1074;&#1099;&#1077;%20&#1089;&#1080;&#1090;&#1091;&#1072;&#1094;&#1080;&#1080;\Nikkolo-Paganini-kapriz-No-24(muzofon.com).mp3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5;&#1072;&#1087;&#1082;&#1072;%20&#1040;&#1051;&#1051;&#1040;\&#1084;&#1086;&#1080;%20&#1082;&#1086;&#1085;&#1082;&#1091;&#1088;&#1089;&#1099;\&#1087;&#1088;&#1086;&#1073;&#1083;&#1077;&#1084;&#1085;&#1086;-&#1087;&#1086;&#1080;&#1089;&#1082;&#1086;&#1074;&#1099;&#1077;%20&#1089;&#1080;&#1090;&#1091;&#1072;&#1094;&#1080;&#1080;\Lyudvig-Van-Bethoven-Lunnaya-sonata-v-sovremennoy-obrabotke(muzofon.com).mp3" TargetMode="Externa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0"/>
            <a:ext cx="4343376" cy="421484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Проблемно-поисковые ситуации на уроках музыки и искусства как метод вовлечения личности школьника в мыслительный процесс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Users\Алла\Desktop\book-uroki-muzyki-s-prim-inform-tehnolog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3286116" cy="4840744"/>
          </a:xfrm>
          <a:prstGeom prst="rect">
            <a:avLst/>
          </a:prstGeom>
          <a:noFill/>
        </p:spPr>
      </p:pic>
      <p:pic>
        <p:nvPicPr>
          <p:cNvPr id="8194" name="Picture 2" descr="C:\Users\Алла\Desktop\61848-68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4410075"/>
            <a:ext cx="3657600" cy="24479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4919008"/>
            <a:ext cx="400481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музыки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«Социалистическая средняя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школа №18»</a:t>
            </a:r>
          </a:p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Бобрышева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Щёкино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Тульской обл.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51479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429124" y="0"/>
            <a:ext cx="520651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«Музыкальные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портреты»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класс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Верхний голос –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женский образ,</a:t>
            </a:r>
          </a:p>
          <a:p>
            <a:pPr algn="ctr"/>
            <a:endParaRPr lang="ru-RU" sz="10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Нижний голос-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мужской образ.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Mocart-Menuet-re-minor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3929066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43570" y="3857628"/>
            <a:ext cx="2534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Л.Моцарт «Менуэт»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4357694"/>
            <a:ext cx="4118042" cy="2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2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3662" y="214290"/>
            <a:ext cx="3810338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Проблемный вопрос:</a:t>
            </a: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Определить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мелодию и аккомпанемент.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Действие: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вслушаться 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контрастные мелодии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«Менуэта» И.С.Баха</a:t>
            </a:r>
          </a:p>
          <a:p>
            <a:pPr algn="ctr"/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их пластическое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интонирование.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лла\Desktop\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-214346" y="0"/>
            <a:ext cx="542928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86256"/>
            <a:ext cx="3929058" cy="285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0"/>
            <a:ext cx="480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класс  Музыкальные портреты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бах менуэ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43966" y="314324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3225800"/>
          <a:ext cx="9144001" cy="3632200"/>
        </p:xfrm>
        <a:graphic>
          <a:graphicData uri="http://schemas.openxmlformats.org/drawingml/2006/table">
            <a:tbl>
              <a:tblPr/>
              <a:tblGrid>
                <a:gridCol w="2797224"/>
                <a:gridCol w="3274974"/>
                <a:gridCol w="3071803"/>
              </a:tblGrid>
              <a:tr h="591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создания проблемной ситуации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17" marR="6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Способ разрешения проблемной ситуации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17" marR="6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Вывод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5817" marR="6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5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Выявление образа </a:t>
                      </a: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Паганини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музыке с помощью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 Каприса № 24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 опоре на средства музыкальной выразительности. </a:t>
                      </a:r>
                    </a:p>
                  </a:txBody>
                  <a:tcPr marL="65817" marR="6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Сравнительный анализ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определений из словаря и сформулированного детьми.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Определение отношения к Н.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Паганини современников 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опоре на его музыку, виртуозность исполнения. </a:t>
                      </a:r>
                    </a:p>
                  </a:txBody>
                  <a:tcPr marL="65817" marR="6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Гений композитора </a:t>
                      </a: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пытались запечатлеть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художники и скульпторы в своих произведениях.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открывают учебник «Музыка» 5 </a:t>
                      </a:r>
                      <a:r>
                        <a:rPr lang="ru-RU" sz="2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Г.П. Сергеевой, Е.Д. Критской, стр. 116.</a:t>
                      </a:r>
                    </a:p>
                  </a:txBody>
                  <a:tcPr marL="65817" marR="6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286116" cy="3175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Nikkolo-Paganini-kapriz-No-24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4857760"/>
            <a:ext cx="304800" cy="30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6380" y="214290"/>
            <a:ext cx="11929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500462" y="785794"/>
            <a:ext cx="564353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Преобразующая сила музыки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Осмысление степени влияния музыки Н. Паганини на людей разных эпох.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357686" y="2143116"/>
            <a:ext cx="478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Лунная  соната  Л.В.Бетховен</a:t>
            </a:r>
          </a:p>
          <a:p>
            <a:pPr algn="ctr"/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(1 часть в современной обработке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286248" y="214290"/>
            <a:ext cx="46434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 класс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Тема: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«Что значит современность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музыке?»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урока: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Сформировать представление о понятии «современность»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3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3071810"/>
          <a:ext cx="9144000" cy="3786190"/>
        </p:xfrm>
        <a:graphic>
          <a:graphicData uri="http://schemas.openxmlformats.org/drawingml/2006/table">
            <a:tbl>
              <a:tblPr/>
              <a:tblGrid>
                <a:gridCol w="3659721"/>
                <a:gridCol w="3185903"/>
                <a:gridCol w="2298376"/>
              </a:tblGrid>
              <a:tr h="688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Способ создания проблемной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ситуации 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47" marR="6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Способ разрешения проблемной ситуации</a:t>
                      </a:r>
                      <a:endParaRPr lang="ru-RU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47" marR="6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Вывод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647" marR="6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77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Формирование проблемной ситуации происходит с помощью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противоречия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теоретически сформулированной детьми мыслью: «Это произведение Бетховена – не современно», а на практике данная теория не подтверждается. «Произведение до сих пор существует, т.к. чувства  переживаемые человеком со временем не меняются».</a:t>
                      </a:r>
                    </a:p>
                  </a:txBody>
                  <a:tcPr marL="63647" marR="6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Ситуация разрешается с помощью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сравнительного анализа чувств и переживаний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детей возникших в процессе слушания, и тех чувств, которые раскрыл в произведении композитор. Это происходит в опоре на информацию о данном этапе жизни Л.В.Бетховена.</a:t>
                      </a:r>
                    </a:p>
                  </a:txBody>
                  <a:tcPr marL="63647" marR="6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 результате дети приходят к выводу, 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музыка </a:t>
                      </a:r>
                      <a:endParaRPr lang="ru-RU" sz="1800" b="1" dirty="0" smtClean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Л.В</a:t>
                      </a: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Бетховена актуальна, современна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27432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т.к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раскрывает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вечные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вопросы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3647" marR="636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9186"/>
            <a:ext cx="4429124" cy="304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Lyudvig-Van-Bethoven-Lunnaya-sonata-v-sovremennoy-obrabotk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358214" y="17859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17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Педагогические задачи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Самостоятельный поиск новой информации.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с учебником.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навыком решения задачи.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Воспитание активной личности, формирование инициативности, ответственности, способности к сотрудничеству.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личностных качеств.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Прочность усвоения знаний, так как путём поиска разрешения проблемной ситуации достигается полное понимание материала.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проблемы психологического комфорта на уроках.</a:t>
            </a:r>
          </a:p>
          <a:p>
            <a:endParaRPr lang="ru-RU" dirty="0"/>
          </a:p>
        </p:txBody>
      </p:sp>
      <p:pic>
        <p:nvPicPr>
          <p:cNvPr id="4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429000"/>
            <a:ext cx="1000108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x-none" smtClean="0"/>
              <a:t> </a:t>
            </a:r>
            <a:endParaRPr lang="ru-RU" dirty="0" smtClean="0"/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1.Алиев Ю.Б. Настольная книга школьного учителя- предметника., 2000.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2.Асафьев Б.В. Избранные статьи о музыкальном просвещении и образовании- изд. 2-Л., 1973.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3.Апраксина О.А. Современный ребёнок и музыка в сб.: Музыкальное воспитание в школе. Выпуск №8 - М., 1972.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4.Бердяев Н.А. Самопознание.- М., 1990.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5.Выготский Л.С. Психология искусства.- Ростов – на –  Дону, 1998.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6.Гродзенская Н.Л. Школьники слушают музыку.- М., 1969.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Джуринский А.Н. История педагогики.-М., 2000.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Иванченко Г.В. Психология восприятия музыки.-М. 2001.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9.Кабалевский Д.Б. Как  рассказать детям о музыке? -М., 1982.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Кабалевский Д.Б. Педагогические размышления. –М., 1986.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Куренкова Р.А. Феноменология.- Владимир, 2001.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Кабалевский Д.Б. Воспитание для сердца. – М., 1984.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 Сухомлинский В.А. Сердце отдаю детям. – Киев, 1987.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 Тарасов Г.С. Музыкальная психология. В сб.: Спутник учителя музыки. Составила Челышева Т.В. –М.,1993.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15. Теплов Б. Психология музыкальных способностей. -М., 1999.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16. Лернер И.Я. Проблемное обучение.- М., 1974.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17. Матюшкин А.М. Проблемные ситуации в мышлении. – М .,1972.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18. Махмутов М.И. Проблемное обучение: основные вопросы теории.- М., 1975.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19. Ершова А., Булатов В. Режиссура урока, общение и поведение учителя. «Искусство в школе», №2. – М., 2000.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x-none" sz="6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x-none" sz="6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6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6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85728"/>
            <a:ext cx="8341899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Мыслительные способности   +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творческими способности     =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развивающее обучение.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Творческое задание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= поисковая ситуация +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самостоятельный  поиск ответов.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Элемент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проблемной ситуации- неизвестное, новое.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Процесс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проблемного обучения :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Постановка задания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 неизвестного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92919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0"/>
            <a:ext cx="55027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Типы проблемных ситуаций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571480"/>
            <a:ext cx="807246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тип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проблемная ситуация возникает при условии, если учащиеся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знают способы решения поставленной задачи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не могут ответить на проблемный вопрос, дать объяснение новому факту.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 тип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проблемные ситуации возникают при столкновении учащихся с необходимостью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ранее усвоенные знания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новых практических условиях.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Третий тип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проблемная ситуация легко возникает в том случае, если имеется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противоречие между теоретически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возможным путем решения задачи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неосуществимости выбранного способа.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Четвертый тип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 ситуация возникает тогда, когда имеются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противоречия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практически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достигнутым результатом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выполнения учебного задания 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отсутствием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учащихся знаний для теоретического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обоснования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54" y="5786454"/>
            <a:ext cx="107154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проблемности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/>
              <a:t>-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сам формулирует проблему и решает её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-проблема ставится учителем,  а решается совместно с учениками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-проблема формулируется учителем, а решается самими учениками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-ученики формулируют проблему и решают её самостоятельно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5286364"/>
            <a:ext cx="1571636" cy="157163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43042" y="500042"/>
            <a:ext cx="6045245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разные точки зрения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дискуссия</a:t>
            </a:r>
          </a:p>
          <a:p>
            <a:pPr algn="ctr"/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</a:p>
          <a:p>
            <a:endParaRPr lang="ru-RU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>
            <a:off x="3929058" y="164305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000496" y="314324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107653" y="4679165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357166"/>
            <a:ext cx="8229600" cy="628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Проблемная ситуация в музыкальном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обучении =  неизвестное  + мышление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Три основных компонента: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которой возникает потребность в новом поисково-музыкальном действии;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неизвестное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должно быть открыто в возникшей проблемной ситуации;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возможность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учащихся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выполнении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проблемного музыкального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64" y="0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857232"/>
          <a:ext cx="9144000" cy="606951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3781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Цель урока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Этапы урока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Деятельность учащихся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550">
                <a:tc rowSpan="5"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b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b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b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b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b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I. </a:t>
                      </a:r>
                      <a:r>
                        <a:rPr lang="ru-RU" sz="2000" b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Создание проблемной ситуации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Формулирование вопроса: «Почему не получается?»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Постановка учебной задачи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Формулирование темы урока и его задачи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III.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Поиск решения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Открытие субъективно нового знания, путем выдвижения и анализа гипотез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81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IV.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Выражение решения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Выражение нового знания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доступной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форме. Моделирование.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0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V.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продукта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Представление продукта учителю и классу.</a:t>
                      </a:r>
                    </a:p>
                  </a:txBody>
                  <a:tcPr marL="31950" marR="31950" marT="31950" marB="319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6248827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Структура проблемного урока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ентральным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звеном является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проблемная ситуация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24"/>
            <a:ext cx="1142976" cy="114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-145156"/>
            <a:ext cx="8286808" cy="686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-142900"/>
            <a:ext cx="928670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2843" y="271678"/>
          <a:ext cx="9001157" cy="6586322"/>
        </p:xfrm>
        <a:graphic>
          <a:graphicData uri="http://schemas.openxmlformats.org/drawingml/2006/table">
            <a:tbl>
              <a:tblPr/>
              <a:tblGrid>
                <a:gridCol w="2905157"/>
                <a:gridCol w="3048000"/>
                <a:gridCol w="3048000"/>
              </a:tblGrid>
              <a:tr h="4544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Побуждающий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Подводящий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50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Структура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отдельные вопросы и побудительные предложения,</a:t>
                      </a:r>
                      <a:b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подталкивающие мысль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ученика,</a:t>
                      </a:r>
                      <a:endParaRPr lang="ru-RU" sz="2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система посильных ученику вопросов заданий,</a:t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подводящих его к открытию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мысли,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2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Признаки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мысль ученика делает скачок к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неизвестному,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переживание учеником чувства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риска,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возможны неожиданные ответы </a:t>
                      </a:r>
                      <a:r>
                        <a:rPr lang="ru-RU" sz="20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учеников,</a:t>
                      </a: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прекращается с появлением нужной мысли ученика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пошаговое, жесткое ведение мысли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ученика,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переживание учеником удивления от открытия в конце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диалога,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почти не возможны неожиданные ответы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учеников,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не может быть прекращен, идет до последнего вопроса на обобщение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532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творческих способностей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развитие логического мышления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249709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Сравнительная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характеристика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диалогов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Алла\Desktop\notitle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429132"/>
            <a:ext cx="1071570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662</Words>
  <PresentationFormat>Экран (4:3)</PresentationFormat>
  <Paragraphs>167</Paragraphs>
  <Slides>15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Проблемно-поисковые ситуации на уроках музыки и искусства как метод вовлечения личности школьника в мыслительный процесс</vt:lpstr>
      <vt:lpstr>Слайд 2</vt:lpstr>
      <vt:lpstr>Слайд 3</vt:lpstr>
      <vt:lpstr>Уровни проблемности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Алла</dc:creator>
  <cp:lastModifiedBy>Алла</cp:lastModifiedBy>
  <cp:revision>109</cp:revision>
  <dcterms:created xsi:type="dcterms:W3CDTF">2013-10-08T15:11:08Z</dcterms:created>
  <dcterms:modified xsi:type="dcterms:W3CDTF">2021-10-05T16:30:50Z</dcterms:modified>
</cp:coreProperties>
</file>