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5" r:id="rId3"/>
    <p:sldId id="266" r:id="rId4"/>
    <p:sldId id="267" r:id="rId5"/>
    <p:sldId id="268" r:id="rId6"/>
    <p:sldId id="276" r:id="rId7"/>
    <p:sldId id="277" r:id="rId8"/>
    <p:sldId id="269" r:id="rId9"/>
    <p:sldId id="274" r:id="rId10"/>
    <p:sldId id="272" r:id="rId11"/>
    <p:sldId id="278" r:id="rId12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8" autoAdjust="0"/>
    <p:restoredTop sz="97481" autoAdjust="0"/>
  </p:normalViewPr>
  <p:slideViewPr>
    <p:cSldViewPr>
      <p:cViewPr varScale="1">
        <p:scale>
          <a:sx n="78" d="100"/>
          <a:sy n="78" d="100"/>
        </p:scale>
        <p:origin x="103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krasfrukt.ru/wp-content/uploads/2018/03/Abrikosyi-v-Sibiri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lexander\Desktop\144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3" cy="5000660"/>
          </a:xfrm>
          <a:prstGeom prst="rect">
            <a:avLst/>
          </a:prstGeom>
          <a:noFill/>
        </p:spPr>
      </p:pic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28625" y="5455395"/>
            <a:ext cx="6953250" cy="33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b="1" dirty="0" smtClean="0">
                <a:latin typeface="Verdana" pitchFamily="34" charset="0"/>
              </a:rPr>
              <a:t>Васильева Алиса Александровна</a:t>
            </a:r>
            <a:endParaRPr lang="ru-RU" sz="1600" b="1" dirty="0">
              <a:latin typeface="Verdana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7" y="3486151"/>
            <a:ext cx="9145588" cy="1736726"/>
            <a:chOff x="414" y="2364"/>
            <a:chExt cx="5560" cy="1094"/>
          </a:xfrm>
        </p:grpSpPr>
        <p:sp>
          <p:nvSpPr>
            <p:cNvPr id="4105" name="Rectangle 17"/>
            <p:cNvSpPr>
              <a:spLocks noChangeArrowheads="1"/>
            </p:cNvSpPr>
            <p:nvPr/>
          </p:nvSpPr>
          <p:spPr bwMode="auto">
            <a:xfrm>
              <a:off x="3855" y="2364"/>
              <a:ext cx="1905" cy="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" name="Freeform 18"/>
            <p:cNvSpPr>
              <a:spLocks/>
            </p:cNvSpPr>
            <p:nvPr/>
          </p:nvSpPr>
          <p:spPr bwMode="auto">
            <a:xfrm>
              <a:off x="414" y="2693"/>
              <a:ext cx="5560" cy="765"/>
            </a:xfrm>
            <a:custGeom>
              <a:avLst/>
              <a:gdLst>
                <a:gd name="T0" fmla="*/ 0 w 5675"/>
                <a:gd name="T1" fmla="*/ 1664 h 694"/>
                <a:gd name="T2" fmla="*/ 4573 w 5675"/>
                <a:gd name="T3" fmla="*/ 1667 h 694"/>
                <a:gd name="T4" fmla="*/ 4926 w 5675"/>
                <a:gd name="T5" fmla="*/ 1450 h 694"/>
                <a:gd name="T6" fmla="*/ 5314 w 5675"/>
                <a:gd name="T7" fmla="*/ 456 h 694"/>
                <a:gd name="T8" fmla="*/ 5646 w 5675"/>
                <a:gd name="T9" fmla="*/ 139 h 694"/>
                <a:gd name="T10" fmla="*/ 6884 w 5675"/>
                <a:gd name="T11" fmla="*/ 141 h 694"/>
                <a:gd name="T12" fmla="*/ 6884 w 5675"/>
                <a:gd name="T13" fmla="*/ 31 h 694"/>
                <a:gd name="T14" fmla="*/ 1012 w 5675"/>
                <a:gd name="T15" fmla="*/ 31 h 694"/>
                <a:gd name="T16" fmla="*/ 701 w 5675"/>
                <a:gd name="T17" fmla="*/ 227 h 694"/>
                <a:gd name="T18" fmla="*/ 283 w 5675"/>
                <a:gd name="T19" fmla="*/ 1334 h 694"/>
                <a:gd name="T20" fmla="*/ 73 w 5675"/>
                <a:gd name="T21" fmla="*/ 1542 h 694"/>
                <a:gd name="T22" fmla="*/ 0 w 5675"/>
                <a:gd name="T23" fmla="*/ 1542 h 694"/>
                <a:gd name="T24" fmla="*/ 0 w 5675"/>
                <a:gd name="T25" fmla="*/ 1664 h 6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75"/>
                <a:gd name="T40" fmla="*/ 0 h 694"/>
                <a:gd name="T41" fmla="*/ 5675 w 5675"/>
                <a:gd name="T42" fmla="*/ 694 h 6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75" h="694">
                  <a:moveTo>
                    <a:pt x="0" y="693"/>
                  </a:moveTo>
                  <a:lnTo>
                    <a:pt x="3767" y="694"/>
                  </a:lnTo>
                  <a:cubicBezTo>
                    <a:pt x="3919" y="694"/>
                    <a:pt x="3959" y="687"/>
                    <a:pt x="4061" y="603"/>
                  </a:cubicBezTo>
                  <a:lnTo>
                    <a:pt x="4378" y="190"/>
                  </a:lnTo>
                  <a:cubicBezTo>
                    <a:pt x="4477" y="99"/>
                    <a:pt x="4429" y="61"/>
                    <a:pt x="4654" y="57"/>
                  </a:cubicBezTo>
                  <a:cubicBezTo>
                    <a:pt x="4879" y="53"/>
                    <a:pt x="5505" y="65"/>
                    <a:pt x="5675" y="58"/>
                  </a:cubicBezTo>
                  <a:lnTo>
                    <a:pt x="5675" y="13"/>
                  </a:lnTo>
                  <a:lnTo>
                    <a:pt x="835" y="13"/>
                  </a:lnTo>
                  <a:cubicBezTo>
                    <a:pt x="716" y="18"/>
                    <a:pt x="670" y="0"/>
                    <a:pt x="577" y="94"/>
                  </a:cubicBezTo>
                  <a:lnTo>
                    <a:pt x="233" y="555"/>
                  </a:lnTo>
                  <a:cubicBezTo>
                    <a:pt x="148" y="646"/>
                    <a:pt x="106" y="627"/>
                    <a:pt x="67" y="641"/>
                  </a:cubicBezTo>
                  <a:lnTo>
                    <a:pt x="0" y="641"/>
                  </a:lnTo>
                  <a:lnTo>
                    <a:pt x="0" y="69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ru-RU" sz="2000" dirty="0" smtClean="0"/>
                <a:t>	 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Возможность выращивание овощей и 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фруктов в </a:t>
              </a:r>
            </a:p>
            <a:p>
              <a:r>
                <a:rPr lang="ru-RU" sz="2000" b="1" dirty="0">
                  <a:solidFill>
                    <a:schemeClr val="bg1"/>
                  </a:solidFill>
                </a:rPr>
                <a:t> 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                  Сибирских условиях</a:t>
              </a:r>
              <a:endParaRPr lang="ru-RU" sz="2000" b="1" dirty="0" smtClean="0">
                <a:solidFill>
                  <a:schemeClr val="bg1"/>
                </a:solidFill>
              </a:endParaRPr>
            </a:p>
            <a:p>
              <a:r>
                <a:rPr lang="ru-RU" sz="2000" b="1" dirty="0" smtClean="0">
                  <a:solidFill>
                    <a:schemeClr val="bg1"/>
                  </a:solidFill>
                </a:rPr>
                <a:t>                </a:t>
              </a:r>
            </a:p>
            <a:p>
              <a:r>
                <a:rPr lang="ru-RU" sz="2000" b="1" dirty="0" smtClean="0">
                  <a:solidFill>
                    <a:schemeClr val="bg1"/>
                  </a:solidFill>
                  <a:cs typeface="Times New Roman" pitchFamily="18" charset="0"/>
                </a:rPr>
                <a:t>      </a:t>
              </a:r>
              <a:endParaRPr lang="ru-RU" sz="20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57224" y="621508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Гимназия №10      10 </a:t>
            </a:r>
            <a:r>
              <a:rPr lang="en-US" dirty="0" smtClean="0"/>
              <a:t>‘’</a:t>
            </a:r>
            <a:r>
              <a:rPr lang="ru-RU" dirty="0" smtClean="0"/>
              <a:t>В</a:t>
            </a:r>
            <a:r>
              <a:rPr lang="en-US" dirty="0" smtClean="0"/>
              <a:t>’’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14282" y="416463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Вывод: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43966" y="6215082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1000108"/>
            <a:ext cx="67151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Проведя данные исследования, я поняла. Что в условиях Сибири можно практически вырастить любые  фрукты или овощи с использованием:</a:t>
            </a:r>
          </a:p>
          <a:p>
            <a:pPr marL="342900" indent="-342900">
              <a:buAutoNum type="arabicPeriod"/>
            </a:pPr>
            <a:r>
              <a:rPr lang="ru-RU" dirty="0" smtClean="0"/>
              <a:t> Теплиц 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Селекции 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Квалифицированного персонала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Вложение денежных средств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lexander\Desktop\144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3" cy="5000660"/>
          </a:xfrm>
          <a:prstGeom prst="rect">
            <a:avLst/>
          </a:prstGeom>
          <a:noFill/>
        </p:spPr>
      </p:pic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28625" y="5455395"/>
            <a:ext cx="6953250" cy="33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b="1" dirty="0" smtClean="0">
                <a:latin typeface="Verdana" pitchFamily="34" charset="0"/>
              </a:rPr>
              <a:t>Васильева Алиса Александровна</a:t>
            </a:r>
            <a:endParaRPr lang="ru-RU" sz="1600" b="1" dirty="0">
              <a:latin typeface="Verdana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7" y="3486151"/>
            <a:ext cx="9145588" cy="1736726"/>
            <a:chOff x="414" y="2364"/>
            <a:chExt cx="5560" cy="1094"/>
          </a:xfrm>
        </p:grpSpPr>
        <p:sp>
          <p:nvSpPr>
            <p:cNvPr id="4105" name="Rectangle 17"/>
            <p:cNvSpPr>
              <a:spLocks noChangeArrowheads="1"/>
            </p:cNvSpPr>
            <p:nvPr/>
          </p:nvSpPr>
          <p:spPr bwMode="auto">
            <a:xfrm>
              <a:off x="3855" y="2364"/>
              <a:ext cx="1905" cy="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" name="Freeform 18"/>
            <p:cNvSpPr>
              <a:spLocks/>
            </p:cNvSpPr>
            <p:nvPr/>
          </p:nvSpPr>
          <p:spPr bwMode="auto">
            <a:xfrm>
              <a:off x="414" y="2693"/>
              <a:ext cx="5560" cy="765"/>
            </a:xfrm>
            <a:custGeom>
              <a:avLst/>
              <a:gdLst>
                <a:gd name="T0" fmla="*/ 0 w 5675"/>
                <a:gd name="T1" fmla="*/ 1664 h 694"/>
                <a:gd name="T2" fmla="*/ 4573 w 5675"/>
                <a:gd name="T3" fmla="*/ 1667 h 694"/>
                <a:gd name="T4" fmla="*/ 4926 w 5675"/>
                <a:gd name="T5" fmla="*/ 1450 h 694"/>
                <a:gd name="T6" fmla="*/ 5314 w 5675"/>
                <a:gd name="T7" fmla="*/ 456 h 694"/>
                <a:gd name="T8" fmla="*/ 5646 w 5675"/>
                <a:gd name="T9" fmla="*/ 139 h 694"/>
                <a:gd name="T10" fmla="*/ 6884 w 5675"/>
                <a:gd name="T11" fmla="*/ 141 h 694"/>
                <a:gd name="T12" fmla="*/ 6884 w 5675"/>
                <a:gd name="T13" fmla="*/ 31 h 694"/>
                <a:gd name="T14" fmla="*/ 1012 w 5675"/>
                <a:gd name="T15" fmla="*/ 31 h 694"/>
                <a:gd name="T16" fmla="*/ 701 w 5675"/>
                <a:gd name="T17" fmla="*/ 227 h 694"/>
                <a:gd name="T18" fmla="*/ 283 w 5675"/>
                <a:gd name="T19" fmla="*/ 1334 h 694"/>
                <a:gd name="T20" fmla="*/ 73 w 5675"/>
                <a:gd name="T21" fmla="*/ 1542 h 694"/>
                <a:gd name="T22" fmla="*/ 0 w 5675"/>
                <a:gd name="T23" fmla="*/ 1542 h 694"/>
                <a:gd name="T24" fmla="*/ 0 w 5675"/>
                <a:gd name="T25" fmla="*/ 1664 h 6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75"/>
                <a:gd name="T40" fmla="*/ 0 h 694"/>
                <a:gd name="T41" fmla="*/ 5675 w 5675"/>
                <a:gd name="T42" fmla="*/ 694 h 6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75" h="694">
                  <a:moveTo>
                    <a:pt x="0" y="693"/>
                  </a:moveTo>
                  <a:lnTo>
                    <a:pt x="3767" y="694"/>
                  </a:lnTo>
                  <a:cubicBezTo>
                    <a:pt x="3919" y="694"/>
                    <a:pt x="3959" y="687"/>
                    <a:pt x="4061" y="603"/>
                  </a:cubicBezTo>
                  <a:lnTo>
                    <a:pt x="4378" y="190"/>
                  </a:lnTo>
                  <a:cubicBezTo>
                    <a:pt x="4477" y="99"/>
                    <a:pt x="4429" y="61"/>
                    <a:pt x="4654" y="57"/>
                  </a:cubicBezTo>
                  <a:cubicBezTo>
                    <a:pt x="4879" y="53"/>
                    <a:pt x="5505" y="65"/>
                    <a:pt x="5675" y="58"/>
                  </a:cubicBezTo>
                  <a:lnTo>
                    <a:pt x="5675" y="13"/>
                  </a:lnTo>
                  <a:lnTo>
                    <a:pt x="835" y="13"/>
                  </a:lnTo>
                  <a:cubicBezTo>
                    <a:pt x="716" y="18"/>
                    <a:pt x="670" y="0"/>
                    <a:pt x="577" y="94"/>
                  </a:cubicBezTo>
                  <a:lnTo>
                    <a:pt x="233" y="555"/>
                  </a:lnTo>
                  <a:cubicBezTo>
                    <a:pt x="148" y="646"/>
                    <a:pt x="106" y="627"/>
                    <a:pt x="67" y="641"/>
                  </a:cubicBezTo>
                  <a:lnTo>
                    <a:pt x="0" y="641"/>
                  </a:lnTo>
                  <a:lnTo>
                    <a:pt x="0" y="69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ru-RU" sz="2000" dirty="0" smtClean="0"/>
                <a:t>	 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Возможность выращивание овощей и фруктов                                                                     </a:t>
              </a:r>
            </a:p>
            <a:p>
              <a:r>
                <a:rPr lang="ru-RU" sz="2000" b="1" dirty="0" smtClean="0">
                  <a:solidFill>
                    <a:schemeClr val="bg1"/>
                  </a:solidFill>
                </a:rPr>
                <a:t>Ус                  условии   вечной мерзлоты</a:t>
              </a:r>
            </a:p>
            <a:p>
              <a:r>
                <a:rPr lang="ru-RU" sz="2000" b="1" dirty="0" smtClean="0">
                  <a:solidFill>
                    <a:schemeClr val="bg1"/>
                  </a:solidFill>
                </a:rPr>
                <a:t>                </a:t>
              </a:r>
            </a:p>
            <a:p>
              <a:r>
                <a:rPr lang="ru-RU" sz="2000" b="1" dirty="0" smtClean="0">
                  <a:solidFill>
                    <a:schemeClr val="bg1"/>
                  </a:solidFill>
                  <a:cs typeface="Times New Roman" pitchFamily="18" charset="0"/>
                </a:rPr>
                <a:t>      </a:t>
              </a:r>
              <a:endParaRPr lang="ru-RU" sz="20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57224" y="621508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Гимназия №10      10 </a:t>
            </a:r>
            <a:r>
              <a:rPr lang="en-US" dirty="0" smtClean="0"/>
              <a:t>‘’</a:t>
            </a:r>
            <a:r>
              <a:rPr lang="ru-RU" dirty="0" smtClean="0"/>
              <a:t>В</a:t>
            </a:r>
            <a:r>
              <a:rPr lang="en-US" dirty="0" smtClean="0"/>
              <a:t>’’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Существующая проблема</a:t>
            </a:r>
            <a:endParaRPr lang="ru-RU" dirty="0" smtClean="0"/>
          </a:p>
        </p:txBody>
      </p:sp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A8B7754E-A91E-4874-BEB8-A848C958B49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6147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4414" y="1428736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регионах с суровым климатом невозможно или затруднительно вырастить фрукты или овощи. </a:t>
            </a:r>
            <a:endParaRPr lang="ru-RU" dirty="0"/>
          </a:p>
        </p:txBody>
      </p:sp>
      <p:pic>
        <p:nvPicPr>
          <p:cNvPr id="2050" name="Picture 2" descr="C:\Users\Alexander\Desktop\frozen-cherry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7215238" cy="3571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ander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7977180" cy="4572032"/>
          </a:xfrm>
          <a:prstGeom prst="rect">
            <a:avLst/>
          </a:prstGeom>
          <a:noFill/>
        </p:spPr>
      </p:pic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D27E91-A34A-493A-8C78-182FF1C46B97}" type="slidenum">
              <a:rPr lang="ru-RU" smtClean="0">
                <a:latin typeface="Arial" charset="0"/>
              </a:rPr>
              <a:pPr/>
              <a:t>3</a:t>
            </a:fld>
            <a:endParaRPr lang="ru-RU" smtClean="0">
              <a:latin typeface="Arial" charset="0"/>
            </a:endParaRPr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571472" y="620688"/>
            <a:ext cx="78470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Цель и задачи проекта</a:t>
            </a:r>
            <a:endParaRPr lang="ru-RU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27" name="Прямоугольник 10"/>
          <p:cNvSpPr>
            <a:spLocks noChangeArrowheads="1"/>
          </p:cNvSpPr>
          <p:nvPr/>
        </p:nvSpPr>
        <p:spPr bwMode="auto">
          <a:xfrm>
            <a:off x="1643063" y="4071938"/>
            <a:ext cx="6929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en-US"/>
              <a:t>  </a:t>
            </a:r>
            <a:r>
              <a:rPr lang="ru-RU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1214422"/>
            <a:ext cx="76438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Цель: создать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условия для выращивания фруктов и овощей в экстремальных погодных условиях.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ЗАДАЧИ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Рассмотрение на биологическом уровне возможность скрещивать два и более вида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Рассмотреть возможность выращивания фруктов и овощей в тепличных условиях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Рассмотреть вопрос об условиях выращивания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lexander\Desktop\yablonya-orli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5"/>
            <a:ext cx="3929090" cy="4572033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51128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Решение №1</a:t>
            </a:r>
            <a:br>
              <a:rPr lang="ru-RU" sz="2400" b="1" dirty="0" smtClean="0"/>
            </a:br>
            <a:r>
              <a:rPr lang="ru-RU" sz="2400" b="1" dirty="0" smtClean="0"/>
              <a:t>Фрукты и овощи, которые возможно вырастить.</a:t>
            </a:r>
          </a:p>
        </p:txBody>
      </p:sp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D27E91-A34A-493A-8C78-182FF1C46B97}" type="slidenum">
              <a:rPr lang="ru-RU" smtClean="0">
                <a:latin typeface="Arial" charset="0"/>
              </a:rPr>
              <a:pPr/>
              <a:t>4</a:t>
            </a:fld>
            <a:endParaRPr lang="ru-RU" smtClean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1571612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 </a:t>
            </a:r>
            <a:endParaRPr lang="ru-RU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214810" y="1857365"/>
            <a:ext cx="46434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Яблоки(белый налив, ранетка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Ермалаева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Ермаковское горное;)</a:t>
            </a:r>
          </a:p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Вишня(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Касмалинка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Кристина; Алтайская ранняя;)</a:t>
            </a:r>
          </a:p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Груша(Купава; Велес; Нарядная Ефимова;)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Зимостойкость. Бывает высокой, средней и низкой. Для климатических условий Сибири подходят только яблони и другие фрукты с высокой морозоустойчивостью, которые спокойно переносят морозы в 40 градусов и ниже.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Скороплодность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Устойчивость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 заболеваниям и вредителям.  Успех и хорошая урожайность в данном случае будут обеспечены только при правильном выборе сорта.</a:t>
            </a:r>
          </a:p>
          <a:p>
            <a:pPr lvl="0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5"/>
          <p:cNvSpPr>
            <a:spLocks noGrp="1"/>
          </p:cNvSpPr>
          <p:nvPr>
            <p:ph type="title"/>
          </p:nvPr>
        </p:nvSpPr>
        <p:spPr>
          <a:xfrm>
            <a:off x="457200" y="203581"/>
            <a:ext cx="8229600" cy="72508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Решение №2</a:t>
            </a:r>
            <a:br>
              <a:rPr lang="ru-RU" sz="3200" b="1" dirty="0" smtClean="0"/>
            </a:br>
            <a:r>
              <a:rPr lang="ru-RU" sz="3200" b="1" dirty="0" smtClean="0"/>
              <a:t>Фрукты и овощи, выращенные в тепличных условиях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0257DD-CABF-403E-AF4F-1DC4FB2E2AB6}" type="slidenum">
              <a:rPr lang="ru-RU" smtClean="0">
                <a:latin typeface="Arial" charset="0"/>
              </a:rPr>
              <a:pPr/>
              <a:t>5</a:t>
            </a:fld>
            <a:endParaRPr lang="ru-RU" smtClean="0">
              <a:latin typeface="Arial" charset="0"/>
            </a:endParaRPr>
          </a:p>
        </p:txBody>
      </p:sp>
      <p:sp>
        <p:nvSpPr>
          <p:cNvPr id="7173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8596" y="487831"/>
            <a:ext cx="850112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примеру, Владислав Троицкий, живущий в Иркутске, вопреки всем сложившимся стереотипам, выращивает ананасы, бананы, кофейные деревья, гранаты, и даже персики. А виноград является гордостью Владислава Николаевича. В один из сезонов урожай винограда составил около 200 килограммов. Таких достижений Владислав Троицкий добился благодаря разработанной им грамотной агротехнике. Садовод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опытник занимается селекцией.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5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Решение №3</a:t>
            </a:r>
            <a:br>
              <a:rPr lang="ru-RU" sz="3200" b="1" dirty="0" smtClean="0"/>
            </a:br>
            <a:r>
              <a:rPr lang="ru-RU" sz="3200" b="1" dirty="0" smtClean="0"/>
              <a:t>Фрукты и овощи, созданные при помощи скрещивания с другими культурами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0257DD-CABF-403E-AF4F-1DC4FB2E2AB6}" type="slidenum">
              <a:rPr lang="ru-RU" smtClean="0">
                <a:latin typeface="Arial" charset="0"/>
              </a:rPr>
              <a:pPr/>
              <a:t>6</a:t>
            </a:fld>
            <a:endParaRPr lang="ru-RU" smtClean="0">
              <a:latin typeface="Arial" charset="0"/>
            </a:endParaRPr>
          </a:p>
        </p:txBody>
      </p:sp>
      <p:sp>
        <p:nvSpPr>
          <p:cNvPr id="7173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dirty="0"/>
          </a:p>
        </p:txBody>
      </p:sp>
      <p:pic>
        <p:nvPicPr>
          <p:cNvPr id="10" name="Рисунок 9" descr="Абрикосы в Сибири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4"/>
            <a:ext cx="40005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643438" y="1928802"/>
            <a:ext cx="4214842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aleway-Medium"/>
                <a:ea typeface="Times New Roman" pitchFamily="18" charset="0"/>
                <a:cs typeface="Arial" pitchFamily="34" charset="0"/>
              </a:rPr>
              <a:t>Также набирает обороты массовое возделывание абрикосов, что на первый взгляд выглядит совсем уж сказкой. Однако благодаря усилиям сибирских селекционеров появились сорта, способные переживать местные морозы. В первую очередь, это 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aleway-Medium"/>
                <a:ea typeface="Times New Roman" pitchFamily="18" charset="0"/>
                <a:cs typeface="Arial" pitchFamily="34" charset="0"/>
              </a:rPr>
              <a:t>Сибиряк Байкалова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aleway-Medium"/>
                <a:ea typeface="Times New Roman" pitchFamily="18" charset="0"/>
                <a:cs typeface="Arial" pitchFamily="34" charset="0"/>
              </a:rPr>
              <a:t>, названный по имени ученого-родителя. Достойную конкуренцию ему составляют породы 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aleway-Medium"/>
                <a:ea typeface="Times New Roman" pitchFamily="18" charset="0"/>
                <a:cs typeface="Arial" pitchFamily="34" charset="0"/>
              </a:rPr>
              <a:t>субботинская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aleway-Medium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aleway-Medium"/>
                <a:ea typeface="Times New Roman" pitchFamily="18" charset="0"/>
                <a:cs typeface="Arial" pitchFamily="34" charset="0"/>
              </a:rPr>
              <a:t>максимовская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aleway-Medium"/>
                <a:ea typeface="Times New Roman" pitchFamily="18" charset="0"/>
                <a:cs typeface="Arial" pitchFamily="34" charset="0"/>
              </a:rPr>
              <a:t> и желанная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aleway-Medium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5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Решение №4</a:t>
            </a:r>
            <a:br>
              <a:rPr lang="ru-RU" sz="3200" b="1" dirty="0" smtClean="0"/>
            </a:br>
            <a:r>
              <a:rPr lang="ru-RU" sz="3200" b="1" dirty="0" smtClean="0"/>
              <a:t>Фрукты и </a:t>
            </a:r>
            <a:r>
              <a:rPr lang="ru-RU" sz="3200" b="1" dirty="0" smtClean="0"/>
              <a:t>овощи, которые </a:t>
            </a:r>
            <a:r>
              <a:rPr lang="ru-RU" sz="3200" b="1" dirty="0" smtClean="0"/>
              <a:t>нельзя вырастить в сибирских условиях</a:t>
            </a:r>
            <a:br>
              <a:rPr lang="ru-RU" sz="3200" b="1" dirty="0" smtClean="0"/>
            </a:br>
            <a:endParaRPr lang="ru-RU" sz="3200" b="1" dirty="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0257DD-CABF-403E-AF4F-1DC4FB2E2AB6}" type="slidenum">
              <a:rPr lang="ru-RU" smtClean="0">
                <a:latin typeface="Arial" charset="0"/>
              </a:rPr>
              <a:pPr/>
              <a:t>7</a:t>
            </a:fld>
            <a:endParaRPr lang="ru-RU" smtClean="0">
              <a:latin typeface="Arial" charset="0"/>
            </a:endParaRPr>
          </a:p>
        </p:txBody>
      </p:sp>
      <p:sp>
        <p:nvSpPr>
          <p:cNvPr id="7173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1571612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На данный момент все виды фруктов и овощей возможно вырастить в Сибирских условиях, при помощи селекции и использования теплиц.</a:t>
            </a:r>
            <a:endParaRPr lang="ru-RU" dirty="0"/>
          </a:p>
        </p:txBody>
      </p:sp>
      <p:pic>
        <p:nvPicPr>
          <p:cNvPr id="24578" name="Picture 2" descr="C:\Users\Alexander\Desktop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71743"/>
            <a:ext cx="7620001" cy="4143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D27E91-A34A-493A-8C78-182FF1C46B97}" type="slidenum">
              <a:rPr lang="ru-RU" smtClean="0">
                <a:latin typeface="Arial" charset="0"/>
              </a:rPr>
              <a:pPr/>
              <a:t>8</a:t>
            </a:fld>
            <a:endParaRPr lang="ru-RU" smtClean="0"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785795"/>
            <a:ext cx="70895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Tx/>
              <a:buChar char="-"/>
            </a:pPr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Tx/>
              <a:buChar char="-"/>
            </a:pPr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Tx/>
              <a:buChar char="-"/>
            </a:pPr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Tx/>
              <a:buChar char="-"/>
            </a:pPr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Tx/>
              <a:buChar char="-"/>
            </a:pPr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Tx/>
              <a:buChar char="-"/>
            </a:pPr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428604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Условия, при </a:t>
            </a:r>
            <a:r>
              <a:rPr lang="ru-RU" sz="2400" b="1" dirty="0" smtClean="0"/>
              <a:t>которых возможно вырастить фрукты и овощи в сибирских условиях.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285860"/>
            <a:ext cx="903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Установка специализированных теплиц</a:t>
            </a:r>
          </a:p>
          <a:p>
            <a:r>
              <a:rPr lang="ru-RU" dirty="0" smtClean="0"/>
              <a:t>2. Работа с гибридными культурами предназначенные для сибирских условий</a:t>
            </a:r>
          </a:p>
          <a:p>
            <a:r>
              <a:rPr lang="ru-RU" dirty="0" smtClean="0"/>
              <a:t>3. Создание микроклимата (определенный состав почвы, удобрение, состав воды, температура воздуха, установка специалезизованных ламп)  </a:t>
            </a:r>
          </a:p>
          <a:p>
            <a:r>
              <a:rPr lang="ru-RU" dirty="0" smtClean="0"/>
              <a:t>4. Высококвалифицированный персонал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AE209A-89EE-4A1C-B38E-7EBE110F2AEB}" type="slidenum">
              <a:rPr lang="ru-RU" smtClean="0">
                <a:latin typeface="Arial" charset="0"/>
              </a:rPr>
              <a:pPr/>
              <a:t>9</a:t>
            </a:fld>
            <a:endParaRPr lang="ru-RU" smtClean="0">
              <a:latin typeface="Arial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7963"/>
            <a:ext cx="8229600" cy="974071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Затраты на выполнение данной задачи.</a:t>
            </a:r>
            <a:endParaRPr lang="ru-RU" sz="3600" b="1" i="1" u="sng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916238" y="4292600"/>
            <a:ext cx="36718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endParaRPr lang="ru-RU" sz="2800" b="1" i="1" u="sng"/>
          </a:p>
        </p:txBody>
      </p:sp>
      <p:sp>
        <p:nvSpPr>
          <p:cNvPr id="10250" name="Прямоугольник 9"/>
          <p:cNvSpPr>
            <a:spLocks noChangeArrowheads="1"/>
          </p:cNvSpPr>
          <p:nvPr/>
        </p:nvSpPr>
        <p:spPr bwMode="auto">
          <a:xfrm>
            <a:off x="1357313" y="2143125"/>
            <a:ext cx="4510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4414" y="2071678"/>
            <a:ext cx="6572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ФТО и ЕСН                                                           19 921 388,78 руб.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Отчисление на социальные нужды              5 775 666,47 руб.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Материалы                                                          825 842,34 руб.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Топливо                                                                63 336,83 руб.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Электроэнергия                                                  639 299,96 руб.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Прочие материалы                                             53 867,14 руб.</a:t>
            </a:r>
            <a:endParaRPr lang="ru-RU" dirty="0" smtClean="0"/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Амортизация                                                        1 173 130,06 руб.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Прочие расходы                                                   605 195,11 руб. </a:t>
            </a:r>
          </a:p>
          <a:p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ИТОГО: За содержание переездов, амортизацию и налог на имущество переезда                                          29 057 721,69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24000" y="13970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24000" y="928669"/>
          <a:ext cx="6096000" cy="5577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1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091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Един. </a:t>
                      </a:r>
                      <a:r>
                        <a:rPr lang="ru-RU" dirty="0" err="1" smtClean="0"/>
                        <a:t>Измер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993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 теплицы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7038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488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Лампы освещения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Руб.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2990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488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Земля в аренду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Руб.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1000000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758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Персонал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Руб.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360000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488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 саженцев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Руб.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993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 воды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993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Электроэнергия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7488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 одежда для персонала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Руб.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204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Руб.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1 430 028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8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1438</TotalTime>
  <Words>531</Words>
  <Application>Microsoft Office PowerPoint</Application>
  <PresentationFormat>Экран (4:3)</PresentationFormat>
  <Paragraphs>120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Raleway-Medium</vt:lpstr>
      <vt:lpstr>Times New Roman</vt:lpstr>
      <vt:lpstr>Verdana</vt:lpstr>
      <vt:lpstr>Тема Office</vt:lpstr>
      <vt:lpstr>Презентация PowerPoint</vt:lpstr>
      <vt:lpstr>Существующая проблема</vt:lpstr>
      <vt:lpstr>Презентация PowerPoint</vt:lpstr>
      <vt:lpstr>Решение №1 Фрукты и овощи, которые возможно вырастить.</vt:lpstr>
      <vt:lpstr>Решение №2 Фрукты и овощи, выращенные в тепличных условиях</vt:lpstr>
      <vt:lpstr>Решение №3 Фрукты и овощи, созданные при помощи скрещивания с другими культурами</vt:lpstr>
      <vt:lpstr>Решение №4 Фрукты и овощи, которые нельзя вырастить в сибирских условиях </vt:lpstr>
      <vt:lpstr>Презентация PowerPoint</vt:lpstr>
      <vt:lpstr>Затраты на выполнение данной задачи.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Dimon</dc:creator>
  <cp:lastModifiedBy>Пользователь Windows</cp:lastModifiedBy>
  <cp:revision>210</cp:revision>
  <cp:lastPrinted>2021-03-18T18:11:43Z</cp:lastPrinted>
  <dcterms:created xsi:type="dcterms:W3CDTF">2020-03-15T20:15:59Z</dcterms:created>
  <dcterms:modified xsi:type="dcterms:W3CDTF">2021-04-20T14:45:43Z</dcterms:modified>
</cp:coreProperties>
</file>