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8"/>
  </p:handoutMasterIdLst>
  <p:sldIdLst>
    <p:sldId id="369" r:id="rId3"/>
    <p:sldId id="368" r:id="rId5"/>
    <p:sldId id="371" r:id="rId6"/>
    <p:sldId id="372" r:id="rId7"/>
    <p:sldId id="365" r:id="rId8"/>
    <p:sldId id="366" r:id="rId9"/>
    <p:sldId id="367" r:id="rId10"/>
    <p:sldId id="257" r:id="rId11"/>
    <p:sldId id="329" r:id="rId12"/>
    <p:sldId id="287" r:id="rId13"/>
    <p:sldId id="291" r:id="rId14"/>
    <p:sldId id="292" r:id="rId15"/>
    <p:sldId id="295" r:id="rId16"/>
    <p:sldId id="296" r:id="rId17"/>
    <p:sldId id="297" r:id="rId18"/>
    <p:sldId id="293" r:id="rId19"/>
    <p:sldId id="288" r:id="rId20"/>
    <p:sldId id="307" r:id="rId21"/>
    <p:sldId id="290" r:id="rId22"/>
    <p:sldId id="306" r:id="rId23"/>
    <p:sldId id="318" r:id="rId24"/>
    <p:sldId id="320" r:id="rId25"/>
    <p:sldId id="319" r:id="rId26"/>
    <p:sldId id="308" r:id="rId27"/>
    <p:sldId id="301" r:id="rId28"/>
    <p:sldId id="302" r:id="rId29"/>
    <p:sldId id="304" r:id="rId30"/>
    <p:sldId id="305" r:id="rId31"/>
    <p:sldId id="300" r:id="rId32"/>
    <p:sldId id="261" r:id="rId33"/>
    <p:sldId id="310" r:id="rId34"/>
    <p:sldId id="314" r:id="rId35"/>
    <p:sldId id="312" r:id="rId36"/>
    <p:sldId id="315" r:id="rId37"/>
    <p:sldId id="316" r:id="rId38"/>
    <p:sldId id="259" r:id="rId39"/>
    <p:sldId id="260" r:id="rId40"/>
    <p:sldId id="265" r:id="rId41"/>
    <p:sldId id="324" r:id="rId42"/>
    <p:sldId id="325" r:id="rId43"/>
    <p:sldId id="326" r:id="rId44"/>
    <p:sldId id="327" r:id="rId45"/>
    <p:sldId id="364" r:id="rId46"/>
    <p:sldId id="330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FFFFF"/>
    <a:srgbClr val="0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3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Здравствуйте!</a:t>
            </a:r>
            <a:endParaRPr lang="ru-RU" altLang="en-US"/>
          </a:p>
          <a:p>
            <a:r>
              <a:rPr lang="ru-RU" altLang="en-US"/>
              <a:t>Сегодня мы с вами начинаем изучать такое интересное направление, как робототехника.</a:t>
            </a:r>
            <a:endParaRPr lang="ru-RU" altLang="en-US"/>
          </a:p>
          <a:p>
            <a:r>
              <a:rPr lang="ru-RU" altLang="en-US"/>
              <a:t>Что же такое робототехника?</a:t>
            </a:r>
            <a:endParaRPr lang="ru-RU" altLang="en-US"/>
          </a:p>
          <a:p>
            <a:r>
              <a:rPr lang="ru-RU" altLang="en-US"/>
              <a:t>Р. — это наука, которая занимается проектированием  автоматизированных технических систем. Простыми словами, это создание роботов с помощью специальных конструкторов.</a:t>
            </a:r>
            <a:endParaRPr lang="ru-RU" altLang="en-US"/>
          </a:p>
          <a:p>
            <a:r>
              <a:rPr lang="ru-RU" altLang="en-US"/>
              <a:t>Роботы — почему мы их так называем, откуда появилось данное слово, кто положил начало робототехнике?</a:t>
            </a:r>
            <a:endParaRPr lang="ru-RU" altLang="en-US"/>
          </a:p>
          <a:p>
            <a:r>
              <a:rPr lang="ru-RU" altLang="en-US"/>
              <a:t>Ребята, что приходит на ум, когда вы слышите слово РОБОТ?</a:t>
            </a:r>
            <a:endParaRPr lang="ru-RU" altLang="en-US"/>
          </a:p>
          <a:p>
            <a:r>
              <a:rPr lang="ru-RU" altLang="en-US"/>
              <a:t>Скорее всего у большинства из вас это будет связано с трансформерами и роботами-андроидами, похожими на человека.</a:t>
            </a:r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Так когда и откуда все началось, давайте разберемся вместе.</a:t>
            </a:r>
            <a:endParaRPr lang="ru-RU" altLang="en-US"/>
          </a:p>
          <a:p>
            <a:r>
              <a:rPr lang="ru-RU" altLang="en-US"/>
              <a:t>Впервые слово “робот” употребил чешский писатель Карел Чапек в своей книге “Россумские Универсальные Роботы”, Rossum's Universal Robots, сокращенно R.U.R. И было это аж в 1921 году, ровно сто лет назад!</a:t>
            </a:r>
            <a:endParaRPr lang="ru-RU" altLang="en-US"/>
          </a:p>
          <a:p>
            <a:r>
              <a:rPr lang="ru-RU" altLang="en-US"/>
              <a:t>В книге Чапек рассматривал проблемы этического характера, которые могут возникнуть при создании искусственного интеллекта.</a:t>
            </a:r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Первый известный истории робот — механический голубь, летающий при помощи пара, был построен греческим математиком Арзитом из Тарентума в 400 г. н.э.</a:t>
            </a:r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Первый чертёж человекоподобного робота был сделан Леонардо да Винчи около 1495 года. Его записи были найдены только в 1950-х годах и содержали подробные чертежи рыцаря, способного двигать руками и головой.</a:t>
            </a:r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Давайте посмотрим, как выглядели другие роботы, изобретённые в начале прошлого века.</a:t>
            </a:r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Робототехника достаточно сложная наука, которая опирается на такие дисципины, как математика, физика, информатика, электроника, электротехника и радиотехника.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По сфере применения выделяют промышленную, бутовую, авиационную и экстремальную робототехнику.</a:t>
            </a:r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Давайте посмотрим, какие роботы сегодня существуют в мире в зависимости от их назначения.</a:t>
            </a:r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Мы с вами будем заниматься образовательной робототехникой, на основе конструктора </a:t>
            </a:r>
            <a:r>
              <a:rPr lang="en-US" altLang="ru-RU"/>
              <a:t>LEGO MINDSTORMS EV</a:t>
            </a:r>
            <a:r>
              <a:rPr lang="ru-RU" altLang="en-US"/>
              <a:t> 3 и </a:t>
            </a:r>
            <a:r>
              <a:rPr lang="en-US" altLang="ru-RU"/>
              <a:t>LEGO WEDO.</a:t>
            </a:r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A9F870D1-2918-4862-BF05-54AC3040F8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28E7AAA1-2B6D-44C1-A6CB-927B761BD8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b868f1d36bc173a11d70ab9741c4af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9550" y="254000"/>
            <a:ext cx="6692265" cy="502031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90525" y="5274310"/>
            <a:ext cx="114534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8000" b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РОБОТОТЕХНИКА</a:t>
            </a:r>
            <a:endParaRPr lang="ru-RU" altLang="en-US" sz="8000" b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375" y="5282308"/>
            <a:ext cx="110197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ПРОМЫШЛЕННЫЕ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промышленные роботы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9690" y="354965"/>
            <a:ext cx="9531985" cy="4766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375" y="5282308"/>
            <a:ext cx="110197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ПРОМЫШЛЕННЫЕ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промышленные роботы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2585" y="274955"/>
            <a:ext cx="6385560" cy="4929505"/>
          </a:xfrm>
          <a:prstGeom prst="rect">
            <a:avLst/>
          </a:prstGeom>
        </p:spPr>
      </p:pic>
      <p:pic>
        <p:nvPicPr>
          <p:cNvPr id="4" name="Изображение 3" descr="промышленные роботы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873760"/>
            <a:ext cx="4964430" cy="41325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375" y="5282308"/>
            <a:ext cx="110197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ПРОМЫШЛЕННЫЕ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промышленные роботы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755" y="679450"/>
            <a:ext cx="9000490" cy="45002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697" y="5282308"/>
            <a:ext cx="117011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СЕЛЬСКОХОЗЯЙСТВЕННЫЕ РОБОТЫ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СХ РОБОТ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580" y="287020"/>
            <a:ext cx="7482840" cy="49955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697" y="5282308"/>
            <a:ext cx="117011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СЕЛЬСКОХОЗЯЙСТВЕННЫЕ РОБОТЫ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Изображение 8" descr="СХ РОБОТЫ3"/>
          <p:cNvPicPr>
            <a:picLocks noChangeAspect="1"/>
          </p:cNvPicPr>
          <p:nvPr/>
        </p:nvPicPr>
        <p:blipFill>
          <a:blip r:embed="rId1"/>
          <a:srcRect r="30985"/>
          <a:stretch>
            <a:fillRect/>
          </a:stretch>
        </p:blipFill>
        <p:spPr>
          <a:xfrm>
            <a:off x="408305" y="313690"/>
            <a:ext cx="4258945" cy="4116705"/>
          </a:xfrm>
          <a:prstGeom prst="rect">
            <a:avLst/>
          </a:prstGeom>
        </p:spPr>
      </p:pic>
      <p:pic>
        <p:nvPicPr>
          <p:cNvPr id="10" name="Изображение 9" descr="СХ РОБОТЫ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80" y="313690"/>
            <a:ext cx="7013575" cy="4117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697" y="5282308"/>
            <a:ext cx="117011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СЕЛЬСКОХОЗЯЙСТВЕННЫЕ РОБОТЫ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Изображение 8" descr="СХ РОБОТЫ2"/>
          <p:cNvPicPr>
            <a:picLocks noChangeAspect="1"/>
          </p:cNvPicPr>
          <p:nvPr/>
        </p:nvPicPr>
        <p:blipFill>
          <a:blip r:embed="rId1"/>
          <a:srcRect r="27550"/>
          <a:stretch>
            <a:fillRect/>
          </a:stretch>
        </p:blipFill>
        <p:spPr>
          <a:xfrm>
            <a:off x="282575" y="60960"/>
            <a:ext cx="4841875" cy="5019675"/>
          </a:xfrm>
          <a:prstGeom prst="rect">
            <a:avLst/>
          </a:prstGeom>
        </p:spPr>
      </p:pic>
      <p:pic>
        <p:nvPicPr>
          <p:cNvPr id="10" name="Изображение 9" descr="СХ РОБОТЫ5"/>
          <p:cNvPicPr>
            <a:picLocks noChangeAspect="1"/>
          </p:cNvPicPr>
          <p:nvPr/>
        </p:nvPicPr>
        <p:blipFill>
          <a:blip r:embed="rId2"/>
          <a:srcRect l="10143"/>
          <a:stretch>
            <a:fillRect/>
          </a:stretch>
        </p:blipFill>
        <p:spPr>
          <a:xfrm>
            <a:off x="5290185" y="196850"/>
            <a:ext cx="6621145" cy="49123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БЫТОВЫЕ РОБОТЫ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" y="551180"/>
            <a:ext cx="4649470" cy="4649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46105" y="5282308"/>
            <a:ext cx="797433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БЫТОВЫЕ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 descr="бытовой робот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115" y="298450"/>
            <a:ext cx="7026910" cy="4902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34563" y="5282308"/>
            <a:ext cx="979741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МЕДИЦИНСКИЕ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МЕДИЦИНСКИЕ РОБОТЫ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9740" y="483235"/>
            <a:ext cx="6382385" cy="4264660"/>
          </a:xfrm>
          <a:prstGeom prst="rect">
            <a:avLst/>
          </a:prstGeom>
        </p:spPr>
      </p:pic>
      <p:pic>
        <p:nvPicPr>
          <p:cNvPr id="4" name="Изображение 3" descr="МЕДИЦИНСКИЕ РОБОТЫ"/>
          <p:cNvPicPr>
            <a:picLocks noChangeAspect="1"/>
          </p:cNvPicPr>
          <p:nvPr/>
        </p:nvPicPr>
        <p:blipFill>
          <a:blip r:embed="rId2"/>
          <a:srcRect l="18758" r="7035"/>
          <a:stretch>
            <a:fillRect/>
          </a:stretch>
        </p:blipFill>
        <p:spPr>
          <a:xfrm>
            <a:off x="267335" y="483235"/>
            <a:ext cx="4960620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47630" y="5282308"/>
            <a:ext cx="89712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ПОДВОДНЫЕ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экстремальный робот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208280"/>
            <a:ext cx="4641215" cy="2428875"/>
          </a:xfrm>
          <a:prstGeom prst="rect">
            <a:avLst/>
          </a:prstGeom>
        </p:spPr>
      </p:pic>
      <p:pic>
        <p:nvPicPr>
          <p:cNvPr id="5" name="Изображение 4" descr="экстремальный робо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" y="2712720"/>
            <a:ext cx="4641215" cy="2655570"/>
          </a:xfrm>
          <a:prstGeom prst="rect">
            <a:avLst/>
          </a:prstGeom>
        </p:spPr>
      </p:pic>
      <p:pic>
        <p:nvPicPr>
          <p:cNvPr id="6" name="Изображение 5" descr="экстремальный робо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915670"/>
            <a:ext cx="7087235" cy="375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67265" y="5282308"/>
            <a:ext cx="973201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КОСМИЧЕСКИЕ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космические робот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245" y="202565"/>
            <a:ext cx="6287770" cy="5030470"/>
          </a:xfrm>
          <a:prstGeom prst="rect">
            <a:avLst/>
          </a:prstGeom>
        </p:spPr>
      </p:pic>
      <p:pic>
        <p:nvPicPr>
          <p:cNvPr id="4" name="Изображение 3" descr="космические роботы 1"/>
          <p:cNvPicPr>
            <a:picLocks noChangeAspect="1"/>
          </p:cNvPicPr>
          <p:nvPr/>
        </p:nvPicPr>
        <p:blipFill>
          <a:blip r:embed="rId2"/>
          <a:srcRect l="12359" r="17917"/>
          <a:stretch>
            <a:fillRect/>
          </a:stretch>
        </p:blipFill>
        <p:spPr>
          <a:xfrm>
            <a:off x="6615430" y="202565"/>
            <a:ext cx="5377180" cy="5013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3013" y="5797928"/>
            <a:ext cx="1166685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44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РОССУМСКИЙ УНИВЕРСАЛЬНЫЙ РОБОТ</a:t>
            </a:r>
            <a:endParaRPr lang="ru-RU" altLang="en-US" sz="44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ПЕРВЫЙ РОБОТ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188595"/>
            <a:ext cx="10568940" cy="55314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67265" y="5282308"/>
            <a:ext cx="973201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КОСМИЧЕСКИЕ РОБОТЫ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 descr="космические роботы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75" y="239395"/>
            <a:ext cx="8985885" cy="50431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74187" y="5282308"/>
            <a:ext cx="107181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АВИАЦИОННАЯ РОБОТОТЕХНИКА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авиационные дроны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4810" y="286385"/>
            <a:ext cx="8881745" cy="49961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2225" y="5282308"/>
            <a:ext cx="116420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4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РАЗВЕДЫВАТЕЛЬНАЯ РОБОТОТЕХНИКА</a:t>
            </a:r>
            <a:endParaRPr lang="ru-RU" altLang="en-US" sz="44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авиационные дроны разведчик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1190" y="327660"/>
            <a:ext cx="5850255" cy="48628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1157" y="5282308"/>
            <a:ext cx="1094422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СПАСАТЕЛЬНАЯ РОБОТОТЕХНИКА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авиационные дрон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1120" y="460375"/>
            <a:ext cx="6969760" cy="45700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26575" y="5282308"/>
            <a:ext cx="106133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РОБОТЫ ДЛЯ РАЗМИНИРОВАНИЯ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экстремальный робот для разминировани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215" y="163830"/>
            <a:ext cx="8496935" cy="51187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орской ё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51505" y="856615"/>
            <a:ext cx="5888990" cy="421513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3400548" y="5282308"/>
            <a:ext cx="546544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МОРСКОЙ ЁЖ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прыгающий робот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50845" y="787400"/>
            <a:ext cx="6289675" cy="362585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1890518" y="5282308"/>
            <a:ext cx="84855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ПРЫГАЮЩИЙ РОБОТ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2"/>
          <p:cNvSpPr txBox="1"/>
          <p:nvPr/>
        </p:nvSpPr>
        <p:spPr>
          <a:xfrm>
            <a:off x="2939538" y="5282308"/>
            <a:ext cx="638746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РОБОТ-МЫШЦА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робот мышц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065" y="629285"/>
            <a:ext cx="5817235" cy="431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2"/>
          <p:cNvSpPr txBox="1"/>
          <p:nvPr/>
        </p:nvSpPr>
        <p:spPr>
          <a:xfrm>
            <a:off x="2654105" y="5282308"/>
            <a:ext cx="695833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РОБОТ-АНДРОИД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робот андроид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60090" y="535305"/>
            <a:ext cx="5671185" cy="428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328668" y="5282308"/>
            <a:ext cx="76092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6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РОБОТЫ-ИГРУШКИ</a:t>
            </a:r>
            <a:endParaRPr lang="ru-RU" altLang="en-US" sz="6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 descr="БЫТОВЫЕ РОБОТЫ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" y="141605"/>
            <a:ext cx="4624705" cy="4624705"/>
          </a:xfrm>
          <a:prstGeom prst="rect">
            <a:avLst/>
          </a:prstGeom>
        </p:spPr>
      </p:pic>
      <p:pic>
        <p:nvPicPr>
          <p:cNvPr id="6" name="Изображение 5" descr="РОБОТЫ ИГРУШК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5" y="141605"/>
            <a:ext cx="6943090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369570" y="5890895"/>
            <a:ext cx="1145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ПЕРВЫЙ ИЗВЕСТНЫЙ ИСТОРИИ РОБОТ</a:t>
            </a:r>
            <a:endParaRPr lang="ru-RU" altLang="en-US" sz="4000" b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Изображение 3" descr="архит из тарентум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0255" y="191135"/>
            <a:ext cx="8112760" cy="55632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mindstorms ev 3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8080" y="1069975"/>
            <a:ext cx="4686935" cy="4686935"/>
          </a:xfrm>
          <a:prstGeom prst="rect">
            <a:avLst/>
          </a:prstGeom>
        </p:spPr>
      </p:pic>
      <p:pic>
        <p:nvPicPr>
          <p:cNvPr id="7" name="Изображение 6" descr="mindstorms ev 3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240" y="2235835"/>
            <a:ext cx="2604770" cy="3667760"/>
          </a:xfrm>
          <a:prstGeom prst="rect">
            <a:avLst/>
          </a:prstGeom>
        </p:spPr>
      </p:pic>
      <p:pic>
        <p:nvPicPr>
          <p:cNvPr id="8" name="Изображение 7" descr="mindstorms ev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1765"/>
            <a:ext cx="3677285" cy="3420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4947" y="5818248"/>
            <a:ext cx="1118298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4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ОБРАЗОВАТЕЛЬНАЯ РОБОТОТЕХНИКА</a:t>
            </a:r>
            <a:endParaRPr lang="ru-RU" altLang="en-US" sz="44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52dada79e0828d290bcd1a568a7ab6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720" y="55880"/>
            <a:ext cx="2864485" cy="3033395"/>
          </a:xfrm>
          <a:prstGeom prst="rect">
            <a:avLst/>
          </a:prstGeom>
        </p:spPr>
      </p:pic>
      <p:pic>
        <p:nvPicPr>
          <p:cNvPr id="4" name="Изображение 3" descr="fc41300630f77e86d1f8b1d759a9c7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3586480"/>
            <a:ext cx="2968625" cy="22320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Изображение 10" descr="photo_2021-09-01_17-16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" y="0"/>
            <a:ext cx="12157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1-09-01_17-16-09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1-09-01_17-16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" y="0"/>
            <a:ext cx="12157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1-09-01_17-16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" y="0"/>
            <a:ext cx="12157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photo_2021-09-01_17-16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3030" y="389633"/>
            <a:ext cx="113855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ВВЕДЕНИЕ В МИР РОБОТОТЕХНИКИ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文本框 65"/>
          <p:cNvSpPr txBox="1"/>
          <p:nvPr/>
        </p:nvSpPr>
        <p:spPr>
          <a:xfrm>
            <a:off x="507365" y="1361440"/>
            <a:ext cx="11177905" cy="51390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Роботы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 смоделированы по образцу человеческого организма.</a:t>
            </a:r>
            <a:b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</a:br>
            <a:endParaRPr lang="ru-RU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Эти системы должны взять на себя те функции, которые мы </a:t>
            </a: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не хотим 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или </a:t>
            </a: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не должны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 выполнять, даже если хотим.</a:t>
            </a:r>
            <a:b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</a:br>
            <a:endParaRPr lang="ru-RU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  <a:p>
            <a:pPr marL="571500" indent="-5715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Мы воспринимаем мир органами чувств (осязания, слуха, зрения) и начинаем действовать или реагировать в соответствии с </a:t>
            </a: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условиями окружающей среды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 или нашими </a:t>
            </a: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рефлексами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 (например, рефлекс моргания). У роботов процесс очень похож: они воспринимают окружающую среду через </a:t>
            </a:r>
            <a:r>
              <a:rPr lang="ru-RU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датчики </a:t>
            </a:r>
            <a:r>
              <a:rPr lang="ru-RU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и выполняют действия в соответствии со своей программой, например, двигаются или собирают данные.</a:t>
            </a:r>
            <a:endParaRPr lang="ru-RU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09467" y="5282308"/>
            <a:ext cx="1004760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72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КАК УСТРОЕН РОБОТ</a:t>
            </a:r>
            <a:endParaRPr lang="ru-RU" altLang="en-US" sz="72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РОБО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905" y="-635"/>
            <a:ext cx="9393555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 descr="РОБОТ"/>
          <p:cNvPicPr>
            <a:picLocks noChangeAspect="1"/>
          </p:cNvPicPr>
          <p:nvPr/>
        </p:nvPicPr>
        <p:blipFill>
          <a:blip r:embed="rId1"/>
          <a:srcRect l="26174" t="3785" r="26693" b="5216"/>
          <a:stretch>
            <a:fillRect/>
          </a:stretch>
        </p:blipFill>
        <p:spPr>
          <a:xfrm>
            <a:off x="209550" y="192405"/>
            <a:ext cx="2219325" cy="2410460"/>
          </a:xfrm>
          <a:prstGeom prst="rect">
            <a:avLst/>
          </a:prstGeom>
        </p:spPr>
      </p:pic>
      <p:cxnSp>
        <p:nvCxnSpPr>
          <p:cNvPr id="4" name="直接连接符 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 flipV="1">
            <a:off x="2641600" y="1239520"/>
            <a:ext cx="6632575" cy="15875"/>
          </a:xfrm>
          <a:prstGeom prst="line">
            <a:avLst/>
          </a:prstGeom>
          <a:ln w="635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560665" y="406062"/>
            <a:ext cx="679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40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 КАЖДОМ РОБОТЕ ЕСТЬ</a:t>
            </a:r>
            <a:endParaRPr lang="ru-RU" altLang="zh-CN" sz="40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6" name="Hexagon 8"/>
          <p:cNvSpPr/>
          <p:nvPr/>
        </p:nvSpPr>
        <p:spPr>
          <a:xfrm rot="16200000">
            <a:off x="7778886" y="3340504"/>
            <a:ext cx="1356953" cy="1169787"/>
          </a:xfrm>
          <a:prstGeom prst="hexagon">
            <a:avLst/>
          </a:prstGeom>
          <a:noFill/>
          <a:ln w="381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Hexagon 7"/>
          <p:cNvSpPr/>
          <p:nvPr/>
        </p:nvSpPr>
        <p:spPr>
          <a:xfrm rot="16200000">
            <a:off x="6440283" y="3340504"/>
            <a:ext cx="1356953" cy="1169787"/>
          </a:xfrm>
          <a:prstGeom prst="hexagon">
            <a:avLst/>
          </a:prstGeom>
          <a:noFill/>
          <a:ln w="381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Hexagon 5"/>
          <p:cNvSpPr/>
          <p:nvPr/>
        </p:nvSpPr>
        <p:spPr>
          <a:xfrm rot="16200000">
            <a:off x="5101680" y="3340504"/>
            <a:ext cx="1356953" cy="1169787"/>
          </a:xfrm>
          <a:prstGeom prst="hexagon">
            <a:avLst/>
          </a:prstGeom>
          <a:noFill/>
          <a:ln w="381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Hexagon 4"/>
          <p:cNvSpPr/>
          <p:nvPr/>
        </p:nvSpPr>
        <p:spPr>
          <a:xfrm rot="16200000">
            <a:off x="3763078" y="3340504"/>
            <a:ext cx="1356953" cy="1169787"/>
          </a:xfrm>
          <a:prstGeom prst="hexagon">
            <a:avLst/>
          </a:prstGeom>
          <a:noFill/>
          <a:ln w="381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Hexagon 3"/>
          <p:cNvSpPr/>
          <p:nvPr/>
        </p:nvSpPr>
        <p:spPr>
          <a:xfrm rot="16200000">
            <a:off x="2424475" y="3340504"/>
            <a:ext cx="1356953" cy="1169787"/>
          </a:xfrm>
          <a:prstGeom prst="hexagon">
            <a:avLst/>
          </a:prstGeom>
          <a:noFill/>
          <a:ln w="3810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24"/>
          <p:cNvGrpSpPr/>
          <p:nvPr/>
        </p:nvGrpSpPr>
        <p:grpSpPr>
          <a:xfrm>
            <a:off x="4446511" y="4764136"/>
            <a:ext cx="748752" cy="956924"/>
            <a:chOff x="7258929" y="1631852"/>
            <a:chExt cx="1674056" cy="464234"/>
          </a:xfrm>
        </p:grpSpPr>
        <p:cxnSp>
          <p:nvCxnSpPr>
            <p:cNvPr id="47" name="Straight Connector 25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6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3"/>
          <p:cNvGrpSpPr/>
          <p:nvPr/>
        </p:nvGrpSpPr>
        <p:grpSpPr>
          <a:xfrm flipH="1" flipV="1">
            <a:off x="4633193" y="2608195"/>
            <a:ext cx="1146962" cy="505248"/>
            <a:chOff x="7258929" y="1631852"/>
            <a:chExt cx="1674056" cy="464234"/>
          </a:xfrm>
        </p:grpSpPr>
        <p:cxnSp>
          <p:nvCxnSpPr>
            <p:cNvPr id="50" name="Straight Connector 34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35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39"/>
          <p:cNvGrpSpPr/>
          <p:nvPr/>
        </p:nvGrpSpPr>
        <p:grpSpPr>
          <a:xfrm flipV="1">
            <a:off x="7115300" y="2605304"/>
            <a:ext cx="757169" cy="505248"/>
            <a:chOff x="7258929" y="1631852"/>
            <a:chExt cx="1674056" cy="464234"/>
          </a:xfrm>
        </p:grpSpPr>
        <p:cxnSp>
          <p:nvCxnSpPr>
            <p:cNvPr id="53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48"/>
          <p:cNvGrpSpPr/>
          <p:nvPr/>
        </p:nvGrpSpPr>
        <p:grpSpPr>
          <a:xfrm flipH="1" flipV="1">
            <a:off x="8482146" y="3110552"/>
            <a:ext cx="1131181" cy="505248"/>
            <a:chOff x="7258929" y="1631852"/>
            <a:chExt cx="1674056" cy="464234"/>
          </a:xfrm>
        </p:grpSpPr>
        <p:cxnSp>
          <p:nvCxnSpPr>
            <p:cNvPr id="56" name="Straight Connector 49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0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1687766" y="2099792"/>
            <a:ext cx="2801722" cy="502950"/>
            <a:chOff x="1643984" y="2393184"/>
            <a:chExt cx="2492110" cy="447370"/>
          </a:xfrm>
        </p:grpSpPr>
        <p:sp>
          <p:nvSpPr>
            <p:cNvPr id="59" name="文本框 58"/>
            <p:cNvSpPr txBox="1"/>
            <p:nvPr/>
          </p:nvSpPr>
          <p:spPr>
            <a:xfrm>
              <a:off x="1835936" y="2393184"/>
              <a:ext cx="2133781" cy="299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ru-RU" altLang="en-US" sz="1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СЕНСОРЫ</a:t>
              </a:r>
              <a:endParaRPr lang="ru-RU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643984" y="2588641"/>
              <a:ext cx="2492110" cy="251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419904" y="1840401"/>
            <a:ext cx="2801722" cy="552481"/>
            <a:chOff x="1643984" y="2349127"/>
            <a:chExt cx="2492110" cy="491427"/>
          </a:xfrm>
        </p:grpSpPr>
        <p:sp>
          <p:nvSpPr>
            <p:cNvPr id="62" name="文本框 61"/>
            <p:cNvSpPr txBox="1"/>
            <p:nvPr/>
          </p:nvSpPr>
          <p:spPr>
            <a:xfrm>
              <a:off x="1806000" y="2349127"/>
              <a:ext cx="2133781" cy="299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ru-RU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КОНТРОЛЛЕР</a:t>
              </a:r>
              <a:endParaRPr lang="ru-RU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643984" y="2588641"/>
              <a:ext cx="2492110" cy="251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9224010" y="3957320"/>
            <a:ext cx="26041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ru-RU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ЭЛЕКТРИЧЕСКИЕ</a:t>
            </a:r>
            <a:endParaRPr lang="ru-RU" altLang="en-US" sz="1600" b="1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МОТОРЫ</a:t>
            </a:r>
            <a:endParaRPr lang="ru-RU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805170" y="4933315"/>
            <a:ext cx="264477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ru-RU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КОНЕЧНОСТИ РОБОТА</a:t>
            </a:r>
            <a:endParaRPr lang="ru-RU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(МАНИПУЛЯТОРЫ)</a:t>
            </a:r>
            <a:endParaRPr lang="ru-RU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90716" y="4825169"/>
            <a:ext cx="2801722" cy="552481"/>
            <a:chOff x="1643984" y="2349127"/>
            <a:chExt cx="2492110" cy="491427"/>
          </a:xfrm>
        </p:grpSpPr>
        <p:sp>
          <p:nvSpPr>
            <p:cNvPr id="71" name="文本框 70"/>
            <p:cNvSpPr txBox="1"/>
            <p:nvPr/>
          </p:nvSpPr>
          <p:spPr>
            <a:xfrm>
              <a:off x="1806000" y="2349127"/>
              <a:ext cx="2133781" cy="2999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ru-RU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ПОДВИЖНЫЕ ЧАСТИ</a:t>
              </a:r>
              <a:endParaRPr lang="ru-RU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643984" y="2588641"/>
              <a:ext cx="2492110" cy="251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endPara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endParaRPr>
            </a:p>
          </p:txBody>
        </p:sp>
      </p:grpSp>
      <p:grpSp>
        <p:nvGrpSpPr>
          <p:cNvPr id="73" name="Group 48"/>
          <p:cNvGrpSpPr/>
          <p:nvPr/>
        </p:nvGrpSpPr>
        <p:grpSpPr>
          <a:xfrm rot="16200000">
            <a:off x="2378135" y="4885175"/>
            <a:ext cx="870308" cy="505248"/>
            <a:chOff x="7258929" y="1631852"/>
            <a:chExt cx="1674056" cy="464234"/>
          </a:xfrm>
        </p:grpSpPr>
        <p:cxnSp>
          <p:nvCxnSpPr>
            <p:cNvPr id="74" name="Straight Connector 49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0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65"/>
          <p:cNvSpPr txBox="1"/>
          <p:nvPr/>
        </p:nvSpPr>
        <p:spPr>
          <a:xfrm>
            <a:off x="690245" y="5132070"/>
            <a:ext cx="1817370" cy="1245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lang="ru-RU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ШАРНИРЫ, ПОХОЖИЕ НА СУСТАВЫ ЧЕЛОВЕКА, ПРИ ПОМОЩИ КОТОРЫХ РОБОТ МОЖЕТ ДВИГАТЬСЯ</a:t>
            </a:r>
            <a:endParaRPr lang="ru-RU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3" name="文本框 65"/>
          <p:cNvSpPr txBox="1"/>
          <p:nvPr/>
        </p:nvSpPr>
        <p:spPr>
          <a:xfrm>
            <a:off x="1479550" y="2437130"/>
            <a:ext cx="2984500" cy="66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lang="ru-RU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ВИДЕОКАМЕРЫ, ДАТЧИКИ РАСТОЯНИЯ И ДРУГИЕ УСТРОЙСТВА.</a:t>
            </a:r>
            <a:endParaRPr lang="ru-RU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  <a:p>
            <a:pPr algn="ctr">
              <a:lnSpc>
                <a:spcPct val="114000"/>
              </a:lnSpc>
            </a:pPr>
            <a:r>
              <a:rPr lang="ru-RU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ВСЁ, ЧТО ВИДИТ И ИССЛЕДУЕТ РОБОТ</a:t>
            </a:r>
            <a:endParaRPr lang="ru-RU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8" name="文本框 65"/>
          <p:cNvSpPr txBox="1"/>
          <p:nvPr/>
        </p:nvSpPr>
        <p:spPr>
          <a:xfrm>
            <a:off x="5434965" y="5603875"/>
            <a:ext cx="3385185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lang="ru-RU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ПРИ ПОМОЩИ КОТОРЫХ РОБОТ МОЖЕТ БРАТЬ, ПОДНИМАТЬ, ПЕРЕМЕЩАТЬ ПРЕДМЕТЫ ИЛИ ВЫПОЛНЯТЬ КАКИЕ-НИБУДЬ ВИДЫ РАБОТ</a:t>
            </a:r>
            <a:endParaRPr lang="ru-RU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9" name="文本框 65"/>
          <p:cNvSpPr txBox="1"/>
          <p:nvPr/>
        </p:nvSpPr>
        <p:spPr>
          <a:xfrm>
            <a:off x="9353550" y="4660265"/>
            <a:ext cx="2265680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ПРИДАЮТ РОБОТУ СИЛУ И СПОСОБНОСТЬ ДВИГАТЬСЯ ПРИ ПОМОЩИ ВОЗДУХА ИЛИ ЖИДКОСТИ В ЦИЛИНДРАХ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sp>
        <p:nvSpPr>
          <p:cNvPr id="10" name="文本框 65"/>
          <p:cNvSpPr txBox="1"/>
          <p:nvPr/>
        </p:nvSpPr>
        <p:spPr>
          <a:xfrm>
            <a:off x="8145780" y="2214245"/>
            <a:ext cx="3682365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14000"/>
              </a:lnSpc>
            </a:pPr>
            <a:r>
              <a:rPr lang="ru-RU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</a:rPr>
              <a:t>ВСТРОЕННЫЙ ВНУТРИ РОБОТА КОМПЬЮТЕР, КОТОРЫЙ ОБРАБАТЫВАЕТ ПОЛУЧЕННУЮ ИНФОРМАЦИЮ, ПРИНИМАЕТ РЕШЕНИЯ И ДАЁТ КОМАНДЫ ВСЕМ УЗЛАМ РОБОТА</a:t>
            </a:r>
            <a:endParaRPr lang="ru-RU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11" name="Изображение 10" descr="сенсоры"/>
          <p:cNvPicPr>
            <a:picLocks noChangeAspect="1"/>
          </p:cNvPicPr>
          <p:nvPr/>
        </p:nvPicPr>
        <p:blipFill>
          <a:blip r:embed="rId2"/>
          <a:srcRect l="23338" t="6182" r="15147" b="6414"/>
          <a:stretch>
            <a:fillRect/>
          </a:stretch>
        </p:blipFill>
        <p:spPr>
          <a:xfrm>
            <a:off x="5455285" y="3441700"/>
            <a:ext cx="673100" cy="967105"/>
          </a:xfrm>
          <a:prstGeom prst="rect">
            <a:avLst/>
          </a:prstGeom>
        </p:spPr>
      </p:pic>
      <p:pic>
        <p:nvPicPr>
          <p:cNvPr id="13" name="Изображение 12" descr="шарнир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2688590" y="3493135"/>
            <a:ext cx="816610" cy="821690"/>
          </a:xfrm>
          <a:prstGeom prst="rect">
            <a:avLst/>
          </a:prstGeom>
        </p:spPr>
      </p:pic>
      <p:pic>
        <p:nvPicPr>
          <p:cNvPr id="15" name="Изображение 14" descr="контроллер"/>
          <p:cNvPicPr>
            <a:picLocks noChangeAspect="1"/>
          </p:cNvPicPr>
          <p:nvPr/>
        </p:nvPicPr>
        <p:blipFill>
          <a:blip r:embed="rId4">
            <a:biLevel thresh="50000"/>
            <a:lum bright="-6000" contrast="24000"/>
          </a:blip>
          <a:stretch>
            <a:fillRect/>
          </a:stretch>
        </p:blipFill>
        <p:spPr>
          <a:xfrm>
            <a:off x="6652895" y="3433445"/>
            <a:ext cx="965200" cy="965200"/>
          </a:xfrm>
          <a:prstGeom prst="rect">
            <a:avLst/>
          </a:prstGeom>
        </p:spPr>
      </p:pic>
      <p:pic>
        <p:nvPicPr>
          <p:cNvPr id="16" name="Изображение 15" descr="мотор"/>
          <p:cNvPicPr>
            <a:picLocks noChangeAspect="1"/>
          </p:cNvPicPr>
          <p:nvPr/>
        </p:nvPicPr>
        <p:blipFill>
          <a:blip r:embed="rId5"/>
          <a:srcRect l="24949" t="42794" r="43061" b="3534"/>
          <a:stretch>
            <a:fillRect/>
          </a:stretch>
        </p:blipFill>
        <p:spPr>
          <a:xfrm>
            <a:off x="8028305" y="3562350"/>
            <a:ext cx="846455" cy="740410"/>
          </a:xfrm>
          <a:prstGeom prst="rect">
            <a:avLst/>
          </a:prstGeom>
        </p:spPr>
      </p:pic>
      <p:pic>
        <p:nvPicPr>
          <p:cNvPr id="17" name="Изображение 16" descr="манипулятор"/>
          <p:cNvPicPr>
            <a:picLocks noChangeAspect="1"/>
          </p:cNvPicPr>
          <p:nvPr/>
        </p:nvPicPr>
        <p:blipFill>
          <a:blip r:embed="rId6"/>
          <a:srcRect l="24678" r="25294"/>
          <a:stretch>
            <a:fillRect/>
          </a:stretch>
        </p:blipFill>
        <p:spPr>
          <a:xfrm>
            <a:off x="4071620" y="3530600"/>
            <a:ext cx="740410" cy="77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285" y="5282308"/>
            <a:ext cx="10427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КАК ПРОГРАММИРУЮТ РОБОТОВ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 descr="srat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9355" y="293370"/>
            <a:ext cx="7272655" cy="48494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369570" y="5890895"/>
            <a:ext cx="1145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 b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РОБОТ-РЫЦАРЬ ЛЕОНАРДО ДА ВИНЧИ</a:t>
            </a:r>
            <a:endParaRPr lang="ru-RU" altLang="en-US" sz="4000" b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Изображение 1" descr="Робот леонард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9460" y="181610"/>
            <a:ext cx="5594350" cy="55943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285" y="5282308"/>
            <a:ext cx="10427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КАК ПРОГРАММИРУЮТ РОБОТОВ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Изображение 1" descr="bc58ec55c3096d8e424dd51a6ec425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2380" y="374015"/>
            <a:ext cx="7127875" cy="47942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285" y="5282308"/>
            <a:ext cx="10427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КАК ПРОГРАММИРУЮТ РОБОТОВ</a:t>
            </a:r>
            <a:endParaRPr lang="ru-RU" altLang="en-US" sz="4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b868f1d36bc173a11d70ab9741c4af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685" y="252730"/>
            <a:ext cx="6564630" cy="49244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4460" y="5282308"/>
            <a:ext cx="114376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36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ЯЗЫК ПРОГРАММИРОВАНИЯ </a:t>
            </a:r>
            <a:r>
              <a:rPr lang="en-US" altLang="ru-RU" sz="36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SCRATCH (</a:t>
            </a:r>
            <a:r>
              <a:rPr lang="ru-RU" altLang="ru-RU" sz="36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СКРЕТЧ)</a:t>
            </a:r>
            <a:endParaRPr lang="ru-RU" altLang="ru-RU" sz="36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b="30300"/>
          <a:stretch>
            <a:fillRect/>
          </a:stretch>
        </p:blipFill>
        <p:spPr>
          <a:xfrm>
            <a:off x="1455420" y="252095"/>
            <a:ext cx="9281160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02218" y="5904608"/>
            <a:ext cx="53549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ДОМАШНЕЕ ЗАДАНИЕ</a:t>
            </a:r>
            <a:endParaRPr lang="ru-RU" sz="36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45110" y="481330"/>
            <a:ext cx="596709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/>
              <a:t>Задание 1.</a:t>
            </a:r>
            <a:endParaRPr lang="ru-RU" altLang="en-US" sz="2000" b="1"/>
          </a:p>
          <a:p>
            <a:r>
              <a:rPr lang="ru-RU" altLang="en-US" sz="2000"/>
              <a:t>В уроке мы не обсудили часть интерфейса среды Scratch, которая находится под холстом</a:t>
            </a:r>
            <a:endParaRPr lang="ru-RU" altLang="en-US" sz="2000"/>
          </a:p>
          <a:p>
            <a:r>
              <a:rPr lang="ru-RU" altLang="en-US" sz="2000"/>
              <a:t>и в которой задаются свойства объекта. </a:t>
            </a:r>
            <a:endParaRPr lang="ru-RU" altLang="en-US" sz="2000"/>
          </a:p>
          <a:p>
            <a:endParaRPr lang="ru-RU" altLang="en-US" sz="2000"/>
          </a:p>
          <a:p>
            <a:r>
              <a:rPr lang="ru-RU" altLang="en-US" sz="2000"/>
              <a:t>Изучите представленные здесь поля самостоятельно. Что определяют их значения? </a:t>
            </a:r>
            <a:endParaRPr lang="ru-RU" altLang="en-US" sz="2000"/>
          </a:p>
          <a:p>
            <a:endParaRPr lang="ru-RU" altLang="en-US" sz="2000"/>
          </a:p>
          <a:p>
            <a:r>
              <a:rPr lang="ru-RU" altLang="en-US" sz="2000"/>
              <a:t>Подумайте, почему важно задавать объектам, которые в Scratch по умолчанию называются Спрайтами, осмысленные имена. </a:t>
            </a:r>
            <a:endParaRPr lang="ru-RU" altLang="en-US" sz="2000"/>
          </a:p>
          <a:p>
            <a:endParaRPr lang="ru-RU" altLang="en-US" sz="2000" b="1"/>
          </a:p>
          <a:p>
            <a:r>
              <a:rPr lang="ru-RU" altLang="en-US" sz="2000" b="1"/>
              <a:t>Задание 2.</a:t>
            </a:r>
            <a:endParaRPr lang="ru-RU" altLang="en-US" sz="2000" b="1"/>
          </a:p>
          <a:p>
            <a:r>
              <a:rPr lang="ru-RU" altLang="en-US" sz="2000"/>
              <a:t>Составьте программу, согласно которой кот ходит туда-сюда, но через каждые 300 шагов останавливается на 1 секунду и говорит "Мяу". </a:t>
            </a:r>
            <a:endParaRPr lang="ru-RU" altLang="en-US" sz="2000"/>
          </a:p>
          <a:p>
            <a:r>
              <a:rPr lang="ru-RU" altLang="en-US" sz="2000"/>
              <a:t>Подсказка: среди прочего вам понадобятся две команды, которые не рассматривались в этом уроке. Одна из них находится в разделе "Управление", а вторая – в разделе "Звук".</a:t>
            </a:r>
            <a:endParaRPr lang="ru-RU" altLang="en-US" sz="2000"/>
          </a:p>
        </p:txBody>
      </p:sp>
      <p:pic>
        <p:nvPicPr>
          <p:cNvPr id="4" name="Изображение 3" descr="Screenshot (18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7745" y="481330"/>
            <a:ext cx="5728970" cy="30638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слайд домашнее задание — фоторамка из конструктора Лего"/>
          <p:cNvPicPr>
            <a:picLocks noChangeAspect="1"/>
          </p:cNvPicPr>
          <p:nvPr/>
        </p:nvPicPr>
        <p:blipFill>
          <a:blip r:embed="rId1"/>
          <a:srcRect t="3835" b="6104"/>
          <a:stretch>
            <a:fillRect/>
          </a:stretch>
        </p:blipFill>
        <p:spPr>
          <a:xfrm>
            <a:off x="7221855" y="158750"/>
            <a:ext cx="4828540" cy="651446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93090" y="611505"/>
            <a:ext cx="609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Задание 3.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Сделайте рамку для фотографий из деталей ЛЕГО.</a:t>
            </a:r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Televox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415" y="291465"/>
            <a:ext cx="6766560" cy="4991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28288" y="5282308"/>
            <a:ext cx="86099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72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ПЕРВЫЕ РОБОТЫ</a:t>
            </a:r>
            <a:endParaRPr lang="ru-RU" altLang="en-US" sz="72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Изображение 4" descr="ПЕРВЫЙ РОБО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455" y="291465"/>
            <a:ext cx="3878580" cy="4993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28288" y="5282308"/>
            <a:ext cx="86099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72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ПЕРВЫЕ РОБОТЫ</a:t>
            </a:r>
            <a:endParaRPr lang="ru-RU" altLang="en-US" sz="72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gqo0nTOdL6jsGLocTPV1jqglSOwVBkiuo2w8bWn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212090"/>
            <a:ext cx="5231130" cy="5134610"/>
          </a:xfrm>
          <a:prstGeom prst="rect">
            <a:avLst/>
          </a:prstGeom>
        </p:spPr>
      </p:pic>
      <p:pic>
        <p:nvPicPr>
          <p:cNvPr id="5" name="Изображение 4" descr="ПЕРВЫЙ РОБО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212090"/>
            <a:ext cx="5165725" cy="51574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28288" y="5282308"/>
            <a:ext cx="86099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72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ПЕРВЫЕ РОБОТЫ</a:t>
            </a:r>
            <a:endParaRPr lang="ru-RU" altLang="en-US" sz="72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Изображение 3" descr="ПЕРВЫЙ РОБОТ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0" y="141605"/>
            <a:ext cx="5074285" cy="5276850"/>
          </a:xfrm>
          <a:prstGeom prst="rect">
            <a:avLst/>
          </a:prstGeom>
        </p:spPr>
      </p:pic>
      <p:pic>
        <p:nvPicPr>
          <p:cNvPr id="5" name="Изображение 4" descr="ПЕРВЫЙ РОБО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41605"/>
            <a:ext cx="5773420" cy="5241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 descr="e7d195523061f1c0deeec63e560781cfd59afb0ea006f2a87ABB68BF51EA6619813959095094C18C62A12F549504892A4AAA8C1554C6663626E05CA27F281A14E6983772AFC3FB97135759321DEA3D704CB8FFD9D2544D20427D00997056F5C96BEB36E87B176A9A2B0208D5F0253CAA64F289E16775627845AD05F6A8DA43D217D906D92F737DD9"/>
          <p:cNvSpPr txBox="1"/>
          <p:nvPr/>
        </p:nvSpPr>
        <p:spPr>
          <a:xfrm>
            <a:off x="559844" y="5484627"/>
            <a:ext cx="567436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altLang="en-US" sz="4800" b="1" dirty="0" smtClean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РОБОТОТЕХНИКА</a:t>
            </a:r>
            <a:endParaRPr lang="ru-RU" altLang="en-US" sz="2000" b="1" dirty="0" smtClean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>
            <a:off x="7773985" y="1969315"/>
            <a:ext cx="3600000" cy="2"/>
          </a:xfrm>
          <a:prstGeom prst="line">
            <a:avLst/>
          </a:prstGeom>
          <a:ln w="635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>
            <a:off x="7773985" y="3145843"/>
            <a:ext cx="3600000" cy="2"/>
          </a:xfrm>
          <a:prstGeom prst="line">
            <a:avLst/>
          </a:prstGeom>
          <a:ln w="635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>
            <a:off x="7773985" y="4304081"/>
            <a:ext cx="3600000" cy="2"/>
          </a:xfrm>
          <a:prstGeom prst="line">
            <a:avLst/>
          </a:prstGeom>
          <a:ln w="635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flipH="1">
            <a:off x="7773985" y="5484473"/>
            <a:ext cx="3600000" cy="2"/>
          </a:xfrm>
          <a:prstGeom prst="line">
            <a:avLst/>
          </a:prstGeom>
          <a:ln w="6350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167936" y="1284322"/>
            <a:ext cx="2942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промышленная</a:t>
            </a:r>
            <a:endParaRPr lang="ru-RU" altLang="en-US" sz="2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83884" y="2545892"/>
            <a:ext cx="1710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бытовая</a:t>
            </a:r>
            <a:endParaRPr lang="ru-RU" altLang="en-US" sz="2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88447" y="3657750"/>
            <a:ext cx="25031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авиационная</a:t>
            </a:r>
            <a:endParaRPr lang="ru-RU" altLang="en-US" sz="2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13821" y="4889753"/>
            <a:ext cx="28524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экстремальная</a:t>
            </a:r>
            <a:endParaRPr lang="ru-RU" altLang="en-US" sz="28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/>
          <a:srcRect r="65386"/>
          <a:stretch>
            <a:fillRect/>
          </a:stretch>
        </p:blipFill>
        <p:spPr>
          <a:xfrm rot="16200000">
            <a:off x="7175970" y="1224477"/>
            <a:ext cx="288000" cy="83206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/>
          <a:srcRect r="65386"/>
          <a:stretch>
            <a:fillRect/>
          </a:stretch>
        </p:blipFill>
        <p:spPr>
          <a:xfrm rot="16200000">
            <a:off x="7175968" y="2382713"/>
            <a:ext cx="288000" cy="83206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/>
          <a:srcRect r="65386"/>
          <a:stretch>
            <a:fillRect/>
          </a:stretch>
        </p:blipFill>
        <p:spPr>
          <a:xfrm rot="16200000">
            <a:off x="7202554" y="3559239"/>
            <a:ext cx="288000" cy="832066"/>
          </a:xfrm>
          <a:prstGeom prst="rect">
            <a:avLst/>
          </a:prstGeom>
        </p:spPr>
      </p:pic>
      <p:pic>
        <p:nvPicPr>
          <p:cNvPr id="2" name="Изображение 1" descr="РОБОТ2"/>
          <p:cNvPicPr>
            <a:picLocks noChangeAspect="1"/>
          </p:cNvPicPr>
          <p:nvPr/>
        </p:nvPicPr>
        <p:blipFill>
          <a:blip r:embed="rId2"/>
          <a:srcRect l="27111" r="26861"/>
          <a:stretch>
            <a:fillRect/>
          </a:stretch>
        </p:blipFill>
        <p:spPr>
          <a:xfrm>
            <a:off x="1203325" y="272415"/>
            <a:ext cx="4387850" cy="50050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/>
          <a:srcRect r="65386"/>
          <a:stretch>
            <a:fillRect/>
          </a:stretch>
        </p:blipFill>
        <p:spPr>
          <a:xfrm rot="16200000">
            <a:off x="7202552" y="4717475"/>
            <a:ext cx="288000" cy="832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робот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335" y="376555"/>
            <a:ext cx="10133330" cy="5320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90238" y="5282308"/>
            <a:ext cx="788606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en-US" sz="7200" b="1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ВИДЫ РОБОТОВ</a:t>
            </a:r>
            <a:endParaRPr lang="ru-RU" altLang="en-US" sz="7200" b="1" dirty="0">
              <a:solidFill>
                <a:srgbClr val="3333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Arial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2619</Words>
  <Application>WPS Presentation</Application>
  <PresentationFormat>宽屏</PresentationFormat>
  <Paragraphs>127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1" baseType="lpstr">
      <vt:lpstr>Arial</vt:lpstr>
      <vt:lpstr>SimSun</vt:lpstr>
      <vt:lpstr>Wingdings</vt:lpstr>
      <vt:lpstr>Microsoft YaHei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Пользователь</cp:lastModifiedBy>
  <cp:revision>64</cp:revision>
  <dcterms:created xsi:type="dcterms:W3CDTF">2018-03-19T03:11:00Z</dcterms:created>
  <dcterms:modified xsi:type="dcterms:W3CDTF">2021-10-04T09:22:41Z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1049-11.2.0.10323</vt:lpwstr>
  </property>
  <property fmtid="{D5CDD505-2E9C-101B-9397-08002B2CF9AE}" pid="3" name="ICV">
    <vt:lpwstr>9CFB1C76540B4FB6ABBBC9685B8C6DF3</vt:lpwstr>
  </property>
</Properties>
</file>