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7" r:id="rId4"/>
    <p:sldId id="274" r:id="rId5"/>
    <p:sldId id="270" r:id="rId6"/>
    <p:sldId id="269" r:id="rId7"/>
    <p:sldId id="258" r:id="rId8"/>
    <p:sldId id="257" r:id="rId9"/>
    <p:sldId id="260" r:id="rId10"/>
    <p:sldId id="261" r:id="rId11"/>
    <p:sldId id="262" r:id="rId12"/>
    <p:sldId id="263" r:id="rId13"/>
    <p:sldId id="273" r:id="rId14"/>
    <p:sldId id="271" r:id="rId15"/>
    <p:sldId id="275" r:id="rId16"/>
    <p:sldId id="272" r:id="rId17"/>
    <p:sldId id="266" r:id="rId18"/>
    <p:sldId id="277" r:id="rId19"/>
    <p:sldId id="278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0ED2"/>
    <a:srgbClr val="00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12" Type="http://schemas.openxmlformats.org/officeDocument/2006/relationships/image" Target="../media/image22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11" Type="http://schemas.openxmlformats.org/officeDocument/2006/relationships/image" Target="../media/image21.wmf"/><Relationship Id="rId5" Type="http://schemas.openxmlformats.org/officeDocument/2006/relationships/image" Target="../media/image15.wmf"/><Relationship Id="rId10" Type="http://schemas.openxmlformats.org/officeDocument/2006/relationships/image" Target="../media/image20.wmf"/><Relationship Id="rId4" Type="http://schemas.openxmlformats.org/officeDocument/2006/relationships/image" Target="../media/image14.wmf"/><Relationship Id="rId9" Type="http://schemas.openxmlformats.org/officeDocument/2006/relationships/image" Target="../media/image1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6889647-EB69-4F5B-BF80-B2C6C784B5FE}" type="datetimeFigureOut">
              <a:rPr lang="ru-RU"/>
              <a:pPr>
                <a:defRPr/>
              </a:pPr>
              <a:t>26.10.2021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CAAC344-DB52-413E-9501-2C2B57260C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48869-F7A8-47BF-860C-EEEF94AD199C}" type="datetimeFigureOut">
              <a:rPr lang="ru-RU"/>
              <a:pPr>
                <a:defRPr/>
              </a:pPr>
              <a:t>26.10.2021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62B1E-0D25-4D0B-A369-C77C281834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A69E8-C39D-4C35-B62F-B025C4B7C4C2}" type="datetimeFigureOut">
              <a:rPr lang="ru-RU"/>
              <a:pPr>
                <a:defRPr/>
              </a:pPr>
              <a:t>26.10.2021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05BB4-381C-443B-A76E-0EEBCBF91C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81F06-DA0F-42D7-846E-BB9CE87CF418}" type="datetimeFigureOut">
              <a:rPr lang="ru-RU"/>
              <a:pPr>
                <a:defRPr/>
              </a:pPr>
              <a:t>26.10.2021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B1A09-2F9C-4767-A357-16618045F6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BC491C6-C036-46AB-9DB1-57DA73EE9872}" type="datetimeFigureOut">
              <a:rPr lang="ru-RU"/>
              <a:pPr>
                <a:defRPr/>
              </a:pPr>
              <a:t>26.10.2021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DCA6A31-EB57-4904-A396-E3456DCC4D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6A680-2000-4B78-9AB1-CD2ACE9587B2}" type="datetimeFigureOut">
              <a:rPr lang="ru-RU"/>
              <a:pPr>
                <a:defRPr/>
              </a:pPr>
              <a:t>26.10.2021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7260A-A35F-4416-BAB9-AFC7FF1061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FD9E1A2-41EA-42BF-9663-322407D0774E}" type="datetimeFigureOut">
              <a:rPr lang="ru-RU"/>
              <a:pPr>
                <a:defRPr/>
              </a:pPr>
              <a:t>26.10.2021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8CBDE15-2B00-42DC-87C5-9AF269607B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F7694-E482-429F-886E-4766644726AF}" type="datetimeFigureOut">
              <a:rPr lang="ru-RU"/>
              <a:pPr>
                <a:defRPr/>
              </a:pPr>
              <a:t>26.10.2021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1BF66-036C-48DA-A5C9-6FA8E414C5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9C7CC-4767-4108-A5E9-8377CB2724C2}" type="datetimeFigureOut">
              <a:rPr lang="ru-RU"/>
              <a:pPr>
                <a:defRPr/>
              </a:pPr>
              <a:t>26.10.2021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F1C95-731D-42D5-87C5-B4F7B06E95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D0FA810-D580-44C5-A50A-67393707839B}" type="datetimeFigureOut">
              <a:rPr lang="ru-RU"/>
              <a:pPr>
                <a:defRPr/>
              </a:pPr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096CCAB-A5F2-4668-92B0-76614503E7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7883C08-1209-42F3-AF8C-853280D5F503}" type="datetimeFigureOut">
              <a:rPr lang="ru-RU"/>
              <a:pPr>
                <a:defRPr/>
              </a:pPr>
              <a:t>26.10.2021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21FA223-773E-48D2-920D-A1382B8E42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4825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60DF67E-29D3-4F84-8E48-F416A94320B2}" type="datetimeFigureOut">
              <a:rPr lang="ru-RU"/>
              <a:pPr>
                <a:defRPr/>
              </a:pPr>
              <a:t>26.10.2021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3D477CC-C96F-4737-9ECA-A1C96CE54B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74" r:id="rId5"/>
    <p:sldLayoutId id="2147483669" r:id="rId6"/>
    <p:sldLayoutId id="2147483668" r:id="rId7"/>
    <p:sldLayoutId id="2147483675" r:id="rId8"/>
    <p:sldLayoutId id="2147483676" r:id="rId9"/>
    <p:sldLayoutId id="2147483667" r:id="rId10"/>
    <p:sldLayoutId id="214748366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27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oleObject" Target="../embeddings/oleObject19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12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2.bin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1.bin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0.bin"/><Relationship Id="rId9" Type="http://schemas.openxmlformats.org/officeDocument/2006/relationships/oleObject" Target="../embeddings/oleObject15.bin"/><Relationship Id="rId14" Type="http://schemas.openxmlformats.org/officeDocument/2006/relationships/oleObject" Target="../embeddings/oleObject20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071546"/>
            <a:ext cx="8929750" cy="1829761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" pitchFamily="34" charset="0"/>
                <a:cs typeface="Arial" pitchFamily="34" charset="0"/>
              </a:rPr>
              <a:t>Преобразование </a:t>
            </a:r>
            <a:b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" pitchFamily="34" charset="0"/>
                <a:cs typeface="Arial" pitchFamily="34" charset="0"/>
              </a:rPr>
              <a:t>рациональных выражений</a:t>
            </a:r>
            <a:endParaRPr lang="ru-RU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500" y="5643563"/>
            <a:ext cx="7772400" cy="1214437"/>
          </a:xfrm>
        </p:spPr>
        <p:txBody>
          <a:bodyPr/>
          <a:lstStyle/>
          <a:p>
            <a:pPr marR="0" eaLnBrk="1" hangingPunct="1"/>
            <a:r>
              <a:rPr lang="ru-RU" sz="2400" smtClean="0">
                <a:solidFill>
                  <a:schemeClr val="tx1"/>
                </a:solidFill>
                <a:latin typeface="Arial" charset="0"/>
              </a:rPr>
              <a:t>Ёлкина Светлана Сергеевна, учитель математики МБОУ «Крайнешешмарская ООШ»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71868" y="3071810"/>
            <a:ext cx="2000264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8 класс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Найти</a:t>
            </a:r>
            <a:r>
              <a:rPr lang="ru-RU" sz="2800" i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ошибку</a:t>
            </a:r>
            <a:endParaRPr lang="ru-RU" sz="2800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323850" y="1565275"/>
          <a:ext cx="8726488" cy="2798763"/>
        </p:xfrm>
        <a:graphic>
          <a:graphicData uri="http://schemas.openxmlformats.org/presentationml/2006/ole">
            <p:oleObj spid="_x0000_s30722" name="Формула" r:id="rId3" imgW="2577960" imgH="914400" progId="Equation.3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Найти ошибку</a:t>
            </a:r>
            <a:endParaRPr lang="ru-RU" sz="2800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357158" y="1571612"/>
          <a:ext cx="8501122" cy="2720975"/>
        </p:xfrm>
        <a:graphic>
          <a:graphicData uri="http://schemas.openxmlformats.org/presentationml/2006/ole">
            <p:oleObj spid="_x0000_s31746" name="Формула" r:id="rId3" imgW="2806560" imgH="888840" progId="Equation.3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Найти ошибку</a:t>
            </a:r>
            <a:endParaRPr lang="ru-RU" sz="2800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1204913" y="1643063"/>
          <a:ext cx="6964362" cy="2643187"/>
        </p:xfrm>
        <a:graphic>
          <a:graphicData uri="http://schemas.openxmlformats.org/presentationml/2006/ole">
            <p:oleObj spid="_x0000_s32770" name="Формула" r:id="rId3" imgW="2057400" imgH="863280" progId="Equation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5" name="Rectangle 5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ru-RU" sz="2800" i="1" dirty="0" smtClean="0">
                <a:solidFill>
                  <a:schemeClr val="accent2"/>
                </a:solidFill>
                <a:effectLst/>
              </a:rPr>
              <a:t>Упростить выражение</a:t>
            </a:r>
            <a:endParaRPr lang="ru-RU" sz="2800" dirty="0" smtClean="0">
              <a:effectLst/>
            </a:endParaRPr>
          </a:p>
        </p:txBody>
      </p:sp>
      <p:graphicFrame>
        <p:nvGraphicFramePr>
          <p:cNvPr id="56324" name="Object 4"/>
          <p:cNvGraphicFramePr>
            <a:graphicFrameLocks noChangeAspect="1"/>
          </p:cNvGraphicFramePr>
          <p:nvPr>
            <p:ph idx="1"/>
          </p:nvPr>
        </p:nvGraphicFramePr>
        <p:xfrm>
          <a:off x="827088" y="2316163"/>
          <a:ext cx="7129462" cy="1655762"/>
        </p:xfrm>
        <a:graphic>
          <a:graphicData uri="http://schemas.openxmlformats.org/presentationml/2006/ole">
            <p:oleObj spid="_x0000_s56324" name="Формула" r:id="rId3" imgW="196848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sz="2800" i="1" dirty="0" smtClean="0">
                <a:solidFill>
                  <a:schemeClr val="accent2"/>
                </a:solidFill>
                <a:effectLst/>
              </a:rPr>
              <a:t>Упростить выражение и найти его значение при р=8</a:t>
            </a:r>
          </a:p>
        </p:txBody>
      </p:sp>
      <p:graphicFrame>
        <p:nvGraphicFramePr>
          <p:cNvPr id="47108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971550" y="1773238"/>
          <a:ext cx="6624638" cy="1295400"/>
        </p:xfrm>
        <a:graphic>
          <a:graphicData uri="http://schemas.openxmlformats.org/presentationml/2006/ole">
            <p:oleObj spid="_x0000_s47108" name="Формула" r:id="rId3" imgW="1485720" imgH="419040" progId="Equation.3">
              <p:embed/>
            </p:oleObj>
          </a:graphicData>
        </a:graphic>
      </p:graphicFrame>
      <p:graphicFrame>
        <p:nvGraphicFramePr>
          <p:cNvPr id="47110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971550" y="3933825"/>
          <a:ext cx="6696075" cy="1223963"/>
        </p:xfrm>
        <a:graphic>
          <a:graphicData uri="http://schemas.openxmlformats.org/presentationml/2006/ole">
            <p:oleObj spid="_x0000_s47110" name="Формула" r:id="rId4" imgW="149832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4357686" y="1428736"/>
            <a:ext cx="4329114" cy="4578555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     Распространённой обувью марийцев были лапти. Повседневные лапти плелись из семи лык, а праздничные – из девяти. В весенне-осенний период к ним пришивали деревянную подошву высотой 3-4 см, чтобы в обувь не проникала вода.</a:t>
            </a:r>
          </a:p>
          <a:p>
            <a:pPr>
              <a:buNone/>
            </a:pPr>
            <a:r>
              <a:rPr lang="ru-RU" sz="2400" dirty="0" smtClean="0"/>
              <a:t>      </a:t>
            </a:r>
            <a:r>
              <a:rPr lang="ru-RU" sz="2400" dirty="0" smtClean="0">
                <a:solidFill>
                  <a:srgbClr val="040ED2"/>
                </a:solidFill>
              </a:rPr>
              <a:t>(А-9, В-7.)</a:t>
            </a:r>
            <a:endParaRPr lang="ru-RU" sz="2400" dirty="0">
              <a:solidFill>
                <a:srgbClr val="040ED2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Лапти</a:t>
            </a:r>
            <a:endParaRPr lang="ru-RU" dirty="0"/>
          </a:p>
        </p:txBody>
      </p:sp>
      <p:pic>
        <p:nvPicPr>
          <p:cNvPr id="6041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9264" y="1481138"/>
            <a:ext cx="3394472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ru-RU" sz="3600" i="1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Рефлексия</a:t>
            </a:r>
            <a:endParaRPr lang="ru-RU" sz="3600" dirty="0" smtClean="0"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29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ru-RU" sz="2800" dirty="0" smtClean="0">
                <a:latin typeface="Arial" charset="0"/>
                <a:cs typeface="Arial" charset="0"/>
              </a:rPr>
              <a:t>1. Затруднения при преобразовании выражений: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z="2800" dirty="0" smtClean="0">
                <a:latin typeface="Arial" charset="0"/>
                <a:cs typeface="Arial" charset="0"/>
              </a:rPr>
              <a:t>а) при сложении и вычитании дробей;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z="2800" dirty="0" smtClean="0">
                <a:latin typeface="Arial" charset="0"/>
                <a:cs typeface="Arial" charset="0"/>
              </a:rPr>
              <a:t>б) при умножении и делении дробей;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z="2800" dirty="0" smtClean="0">
                <a:latin typeface="Arial" charset="0"/>
                <a:cs typeface="Arial" charset="0"/>
              </a:rPr>
              <a:t>в) при сокращении дробей;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z="2800" dirty="0" smtClean="0">
                <a:latin typeface="Arial" charset="0"/>
                <a:cs typeface="Arial" charset="0"/>
              </a:rPr>
              <a:t>г) при возведении дроби в степень.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2. Что нового ты узнал на уроке?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Содержимое 1"/>
          <p:cNvSpPr>
            <a:spLocks noGrp="1"/>
          </p:cNvSpPr>
          <p:nvPr>
            <p:ph idx="1"/>
          </p:nvPr>
        </p:nvSpPr>
        <p:spPr>
          <a:xfrm>
            <a:off x="357188" y="1428751"/>
            <a:ext cx="8229600" cy="3000382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ru-RU" sz="3200" dirty="0" smtClean="0">
                <a:latin typeface="Arial" charset="0"/>
                <a:cs typeface="Arial" charset="0"/>
              </a:rPr>
              <a:t>1. П.7, №231(а, г)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z="3200" dirty="0" smtClean="0">
                <a:latin typeface="Arial" charset="0"/>
                <a:cs typeface="Arial" charset="0"/>
              </a:rPr>
              <a:t>2. Упростить выражение</a:t>
            </a:r>
          </a:p>
          <a:p>
            <a:pPr eaLnBrk="1" hangingPunct="1">
              <a:buFont typeface="Wingdings 3" pitchFamily="18" charset="2"/>
              <a:buNone/>
            </a:pPr>
            <a:endParaRPr lang="ru-RU" sz="3200" dirty="0" smtClean="0">
              <a:latin typeface="Arial" charset="0"/>
              <a:cs typeface="Arial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Домашнее задание</a:t>
            </a:r>
            <a:endParaRPr lang="ru-RU" sz="3600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9156" name="Object 4"/>
          <p:cNvGraphicFramePr>
            <a:graphicFrameLocks noChangeAspect="1"/>
          </p:cNvGraphicFramePr>
          <p:nvPr/>
        </p:nvGraphicFramePr>
        <p:xfrm>
          <a:off x="1000100" y="2428868"/>
          <a:ext cx="6907212" cy="1335087"/>
        </p:xfrm>
        <a:graphic>
          <a:graphicData uri="http://schemas.openxmlformats.org/presentationml/2006/ole">
            <p:oleObj spid="_x0000_s49156" name="Формула" r:id="rId3" imgW="154908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7" indent="-514350">
              <a:buAutoNum type="arabicPeriod"/>
            </a:pPr>
            <a:r>
              <a:rPr lang="ru-RU" dirty="0" smtClean="0"/>
              <a:t>Алгебра. 8 класс. Ю.Н.Макарычев и др. М. Просвещение, 2019.</a:t>
            </a:r>
          </a:p>
          <a:p>
            <a:pPr marL="623887" indent="-514350">
              <a:buAutoNum type="arabicPeriod"/>
            </a:pPr>
            <a:r>
              <a:rPr lang="ru-RU" dirty="0" smtClean="0"/>
              <a:t>Алгебра. Дидактические материалы. 8 класс. Ю.Н.Макарычев и др. М. Просвещение, 2019.</a:t>
            </a:r>
          </a:p>
          <a:p>
            <a:pPr marL="623887" indent="-514350">
              <a:buAutoNum type="arabicPeriod"/>
            </a:pPr>
            <a:r>
              <a:rPr lang="ru-RU" dirty="0" smtClean="0"/>
              <a:t>Из истории </a:t>
            </a:r>
            <a:r>
              <a:rPr lang="ru-RU" dirty="0" err="1" smtClean="0"/>
              <a:t>Горномарийского</a:t>
            </a:r>
            <a:r>
              <a:rPr lang="ru-RU" dirty="0" smtClean="0"/>
              <a:t> района РМЭ в годы Великой Отечественной войны. Йошкар-Ола,2015.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Список использованной литературы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Спасибо!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ru-RU" dirty="0" smtClean="0">
                <a:solidFill>
                  <a:srgbClr val="040ED2"/>
                </a:solidFill>
                <a:effectLst/>
              </a:rPr>
              <a:t>Эпиграф урока</a:t>
            </a:r>
          </a:p>
        </p:txBody>
      </p:sp>
      <p:sp>
        <p:nvSpPr>
          <p:cNvPr id="1433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ru-RU" sz="3600" dirty="0" smtClean="0">
                <a:latin typeface="Arial" charset="0"/>
              </a:rPr>
              <a:t>	Без упорного умственного труда никто не может далеко продвинуться в математике</a:t>
            </a:r>
          </a:p>
          <a:p>
            <a:pPr algn="r">
              <a:buNone/>
            </a:pPr>
            <a:r>
              <a:rPr lang="ru-RU" dirty="0" smtClean="0">
                <a:latin typeface="Arial" charset="0"/>
              </a:rPr>
              <a:t>   </a:t>
            </a:r>
            <a:r>
              <a:rPr lang="ru-RU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Галилео Галилей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655885" y="793733"/>
            <a:ext cx="4329113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Цель урока</a:t>
            </a:r>
            <a:r>
              <a:rPr lang="en-US" sz="36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3600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827088" y="2492375"/>
            <a:ext cx="7416800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200" b="1" dirty="0"/>
              <a:t>Обобщение и систематизация знаний учащихся </a:t>
            </a:r>
          </a:p>
          <a:p>
            <a:pPr algn="ctr"/>
            <a:r>
              <a:rPr lang="ru-RU" sz="3200" b="1" dirty="0"/>
              <a:t>по выполнению действий с рациональными дробями</a:t>
            </a:r>
          </a:p>
          <a:p>
            <a:endParaRPr lang="ru-RU" sz="3600" b="1" dirty="0"/>
          </a:p>
          <a:p>
            <a:endParaRPr lang="ru-RU" sz="3600" b="1" dirty="0"/>
          </a:p>
          <a:p>
            <a:endParaRPr lang="ru-RU" sz="2400" dirty="0"/>
          </a:p>
          <a:p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97568"/>
          </a:xfrm>
        </p:spPr>
        <p:txBody>
          <a:bodyPr>
            <a:normAutofit/>
          </a:bodyPr>
          <a:lstStyle/>
          <a:p>
            <a:r>
              <a:rPr lang="ru-RU" sz="36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          Задачи</a:t>
            </a:r>
            <a:r>
              <a:rPr lang="ru-RU" sz="2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2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Образовательные: обеспечить закрепление ранее усвоенного теоретического материала.</a:t>
            </a:r>
            <a:br>
              <a:rPr lang="ru-RU" sz="2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2. Развивающие: развивать математическое мышление, память, внимание, навыки самостоятельной работы, любовь к предмету, желание познать новое.</a:t>
            </a:r>
            <a:br>
              <a:rPr lang="ru-RU" sz="2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3.Воспитательные: воспитывать культуру умственного труда, потребность добиваться успехов в приобретении </a:t>
            </a:r>
            <a:r>
              <a:rPr lang="ru-RU" sz="2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знаний, любовь к родному краю.</a:t>
            </a:r>
            <a:r>
              <a:rPr lang="ru-RU" sz="2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ru-R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ru-RU" sz="36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Вопросы кроссворда</a:t>
            </a:r>
            <a:endParaRPr lang="ru-RU" sz="3600" dirty="0" smtClean="0">
              <a:effectLst/>
            </a:endParaRPr>
          </a:p>
        </p:txBody>
      </p:sp>
      <p:sp>
        <p:nvSpPr>
          <p:cNvPr id="1638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Arial" charset="0"/>
              </a:rPr>
              <a:t>1.Равенство, верное при всех допустимых значениях входящих в него переменных;</a:t>
            </a:r>
          </a:p>
          <a:p>
            <a:pPr>
              <a:buNone/>
            </a:pPr>
            <a:r>
              <a:rPr lang="ru-RU" dirty="0" smtClean="0">
                <a:latin typeface="Arial" charset="0"/>
              </a:rPr>
              <a:t>2.Действие с рациональными дробями;</a:t>
            </a:r>
          </a:p>
          <a:p>
            <a:pPr>
              <a:buNone/>
            </a:pPr>
            <a:r>
              <a:rPr lang="ru-RU" dirty="0" smtClean="0">
                <a:latin typeface="Arial" charset="0"/>
              </a:rPr>
              <a:t>3.Целое или дробное выражение;</a:t>
            </a:r>
          </a:p>
          <a:p>
            <a:pPr>
              <a:buNone/>
            </a:pPr>
            <a:r>
              <a:rPr lang="ru-RU" dirty="0" smtClean="0">
                <a:latin typeface="Arial" charset="0"/>
              </a:rPr>
              <a:t>4.Автор учебника Алгебра 8 класс;</a:t>
            </a:r>
          </a:p>
          <a:p>
            <a:pPr>
              <a:buNone/>
            </a:pPr>
            <a:r>
              <a:rPr lang="ru-RU" dirty="0" smtClean="0">
                <a:latin typeface="Arial" charset="0"/>
              </a:rPr>
              <a:t>5.Наименьший общий знаменатель;</a:t>
            </a:r>
          </a:p>
          <a:p>
            <a:pPr>
              <a:buNone/>
            </a:pPr>
            <a:r>
              <a:rPr lang="ru-RU" dirty="0" smtClean="0">
                <a:latin typeface="Arial" charset="0"/>
              </a:rPr>
              <a:t>6.Числитель или знаменатель рациональной дроби;</a:t>
            </a:r>
          </a:p>
          <a:p>
            <a:pPr>
              <a:buNone/>
            </a:pPr>
            <a:r>
              <a:rPr lang="ru-RU" dirty="0" smtClean="0">
                <a:latin typeface="Arial" charset="0"/>
              </a:rPr>
              <a:t>7.Способ разложения на множители.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>
                <a:solidFill>
                  <a:srgbClr val="040ED2"/>
                </a:solidFill>
              </a:rPr>
              <a:t>Вилюков</a:t>
            </a:r>
            <a:r>
              <a:rPr lang="ru-RU" dirty="0" smtClean="0">
                <a:solidFill>
                  <a:srgbClr val="040ED2"/>
                </a:solidFill>
              </a:rPr>
              <a:t> Пётр Иванович</a:t>
            </a:r>
            <a:endParaRPr lang="ru-RU" dirty="0">
              <a:solidFill>
                <a:srgbClr val="040ED2"/>
              </a:solidFill>
            </a:endParaRPr>
          </a:p>
        </p:txBody>
      </p:sp>
      <p:sp>
        <p:nvSpPr>
          <p:cNvPr id="17410" name="Rectangle 3"/>
          <p:cNvSpPr>
            <a:spLocks noGrp="1"/>
          </p:cNvSpPr>
          <p:nvPr>
            <p:ph sz="half" idx="4294967295"/>
          </p:nvPr>
        </p:nvSpPr>
        <p:spPr>
          <a:xfrm>
            <a:off x="0" y="1481138"/>
            <a:ext cx="4038600" cy="4525962"/>
          </a:xfrm>
          <a:ln>
            <a:solidFill>
              <a:schemeClr val="accent1"/>
            </a:solidFill>
          </a:ln>
        </p:spPr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</a:p>
        </p:txBody>
      </p:sp>
      <p:pic>
        <p:nvPicPr>
          <p:cNvPr id="17411" name="Picture 4" descr="портрет"/>
          <p:cNvPicPr>
            <a:picLocks noChangeAspect="1" noChangeArrowheads="1"/>
          </p:cNvPicPr>
          <p:nvPr/>
        </p:nvPicPr>
        <p:blipFill>
          <a:blip r:embed="rId2">
            <a:lum bright="-10000" contrast="20000"/>
          </a:blip>
          <a:srcRect l="3817" t="7619" r="6488" b="2857"/>
          <a:stretch>
            <a:fillRect/>
          </a:stretch>
        </p:blipFill>
        <p:spPr bwMode="auto">
          <a:xfrm>
            <a:off x="321439" y="1309673"/>
            <a:ext cx="3893371" cy="5191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4284663" y="1484313"/>
            <a:ext cx="4391025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/>
              <a:t> Родился 25 августа 1925 г. в </a:t>
            </a:r>
            <a:r>
              <a:rPr lang="ru-RU" sz="2000" dirty="0" err="1"/>
              <a:t>д.Митряево</a:t>
            </a:r>
            <a:r>
              <a:rPr lang="ru-RU" sz="2000" dirty="0"/>
              <a:t>.</a:t>
            </a:r>
          </a:p>
          <a:p>
            <a:r>
              <a:rPr lang="ru-RU" sz="2000" dirty="0"/>
              <a:t>17-летним юношей 19 февраля 1943 г. со школьной скамьи он ушёл на фронт. Его боевой путь длился до 1948 года. Был радистом- стрелком на танке Т-34. За проявленные мужество, инициативу и храбрость награждён медалями «За отвагу», «За боевые заслуги», «За победу над Германией в ВОВ 1941-1945 гг.», «Георгий Жуков», «За освобождение Праги» и юбилейными медалями. </a:t>
            </a:r>
          </a:p>
          <a:p>
            <a:r>
              <a:rPr lang="ru-RU" sz="2000" dirty="0"/>
              <a:t>Умер 17 февраля 2008 года.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лако 8"/>
          <p:cNvSpPr/>
          <p:nvPr/>
        </p:nvSpPr>
        <p:spPr>
          <a:xfrm>
            <a:off x="1357290" y="285728"/>
            <a:ext cx="6429375" cy="1214438"/>
          </a:xfrm>
          <a:prstGeom prst="cloud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Сократить</a:t>
            </a:r>
            <a:endParaRPr lang="ru-RU" sz="2800" b="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71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Lucida Sans Unicode" pitchFamily="34" charset="0"/>
            </a:endParaRPr>
          </a:p>
        </p:txBody>
      </p:sp>
      <p:graphicFrame>
        <p:nvGraphicFramePr>
          <p:cNvPr id="27702" name="Group 54"/>
          <p:cNvGraphicFramePr>
            <a:graphicFrameLocks noGrp="1"/>
          </p:cNvGraphicFramePr>
          <p:nvPr>
            <p:ph idx="1"/>
          </p:nvPr>
        </p:nvGraphicFramePr>
        <p:xfrm>
          <a:off x="500063" y="1857375"/>
          <a:ext cx="8229600" cy="2963228"/>
        </p:xfrm>
        <a:graphic>
          <a:graphicData uri="http://schemas.openxmlformats.org/drawingml/2006/table">
            <a:tbl>
              <a:tblPr/>
              <a:tblGrid>
                <a:gridCol w="1768475"/>
                <a:gridCol w="2016125"/>
                <a:gridCol w="2087562"/>
                <a:gridCol w="2357438"/>
              </a:tblGrid>
              <a:tr h="1500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2339975" y="1989138"/>
          <a:ext cx="1668463" cy="1255712"/>
        </p:xfrm>
        <a:graphic>
          <a:graphicData uri="http://schemas.openxmlformats.org/presentationml/2006/ole">
            <p:oleObj spid="_x0000_s27651" name="Формула" r:id="rId3" imgW="545760" imgH="419040" progId="Equation.3">
              <p:embed/>
            </p:oleObj>
          </a:graphicData>
        </a:graphic>
      </p:graphicFrame>
      <p:graphicFrame>
        <p:nvGraphicFramePr>
          <p:cNvPr id="27653" name="Object 5"/>
          <p:cNvGraphicFramePr>
            <a:graphicFrameLocks noChangeAspect="1"/>
          </p:cNvGraphicFramePr>
          <p:nvPr/>
        </p:nvGraphicFramePr>
        <p:xfrm>
          <a:off x="900113" y="2060575"/>
          <a:ext cx="849312" cy="984250"/>
        </p:xfrm>
        <a:graphic>
          <a:graphicData uri="http://schemas.openxmlformats.org/presentationml/2006/ole">
            <p:oleObj spid="_x0000_s27653" name="Формула" r:id="rId4" imgW="291960" imgH="419040" progId="Equation.3">
              <p:embed/>
            </p:oleObj>
          </a:graphicData>
        </a:graphic>
      </p:graphicFrame>
      <p:graphicFrame>
        <p:nvGraphicFramePr>
          <p:cNvPr id="27655" name="Object 7"/>
          <p:cNvGraphicFramePr>
            <a:graphicFrameLocks noChangeAspect="1"/>
          </p:cNvGraphicFramePr>
          <p:nvPr/>
        </p:nvGraphicFramePr>
        <p:xfrm>
          <a:off x="6588125" y="1989138"/>
          <a:ext cx="1703388" cy="1196975"/>
        </p:xfrm>
        <a:graphic>
          <a:graphicData uri="http://schemas.openxmlformats.org/presentationml/2006/ole">
            <p:oleObj spid="_x0000_s27655" name="Формула" r:id="rId5" imgW="583920" imgH="419040" progId="Equation.3">
              <p:embed/>
            </p:oleObj>
          </a:graphicData>
        </a:graphic>
      </p:graphicFrame>
      <p:graphicFrame>
        <p:nvGraphicFramePr>
          <p:cNvPr id="27654" name="Object 6"/>
          <p:cNvGraphicFramePr>
            <a:graphicFrameLocks noChangeAspect="1"/>
          </p:cNvGraphicFramePr>
          <p:nvPr/>
        </p:nvGraphicFramePr>
        <p:xfrm>
          <a:off x="6443663" y="3500438"/>
          <a:ext cx="2193925" cy="1143000"/>
        </p:xfrm>
        <a:graphic>
          <a:graphicData uri="http://schemas.openxmlformats.org/presentationml/2006/ole">
            <p:oleObj spid="_x0000_s27654" name="Формула" r:id="rId6" imgW="787320" imgH="419040" progId="Equation.3">
              <p:embed/>
            </p:oleObj>
          </a:graphicData>
        </a:graphic>
      </p:graphicFrame>
      <p:sp>
        <p:nvSpPr>
          <p:cNvPr id="27737" name="Text Box 55"/>
          <p:cNvSpPr txBox="1">
            <a:spLocks noChangeArrowheads="1"/>
          </p:cNvSpPr>
          <p:nvPr/>
        </p:nvSpPr>
        <p:spPr bwMode="auto">
          <a:xfrm>
            <a:off x="6640513" y="2728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7738" name="Text Box 56"/>
          <p:cNvSpPr txBox="1">
            <a:spLocks noChangeArrowheads="1"/>
          </p:cNvSpPr>
          <p:nvPr/>
        </p:nvSpPr>
        <p:spPr bwMode="auto">
          <a:xfrm>
            <a:off x="6675438" y="29146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graphicFrame>
        <p:nvGraphicFramePr>
          <p:cNvPr id="27706" name="Object 58"/>
          <p:cNvGraphicFramePr>
            <a:graphicFrameLocks noChangeAspect="1"/>
          </p:cNvGraphicFramePr>
          <p:nvPr/>
        </p:nvGraphicFramePr>
        <p:xfrm>
          <a:off x="827088" y="3429000"/>
          <a:ext cx="814387" cy="1196975"/>
        </p:xfrm>
        <a:graphic>
          <a:graphicData uri="http://schemas.openxmlformats.org/presentationml/2006/ole">
            <p:oleObj spid="_x0000_s27706" name="Формула" r:id="rId7" imgW="279360" imgH="419040" progId="Equation.3">
              <p:embed/>
            </p:oleObj>
          </a:graphicData>
        </a:graphic>
      </p:graphicFrame>
      <p:graphicFrame>
        <p:nvGraphicFramePr>
          <p:cNvPr id="27714" name="Object 66"/>
          <p:cNvGraphicFramePr>
            <a:graphicFrameLocks noChangeAspect="1"/>
          </p:cNvGraphicFramePr>
          <p:nvPr/>
        </p:nvGraphicFramePr>
        <p:xfrm>
          <a:off x="4716463" y="1989138"/>
          <a:ext cx="1295400" cy="1125537"/>
        </p:xfrm>
        <a:graphic>
          <a:graphicData uri="http://schemas.openxmlformats.org/presentationml/2006/ole">
            <p:oleObj spid="_x0000_s27714" name="Формула" r:id="rId8" imgW="444240" imgH="393480" progId="Equation.3">
              <p:embed/>
            </p:oleObj>
          </a:graphicData>
        </a:graphic>
      </p:graphicFrame>
      <p:graphicFrame>
        <p:nvGraphicFramePr>
          <p:cNvPr id="27715" name="Object 67"/>
          <p:cNvGraphicFramePr>
            <a:graphicFrameLocks noChangeAspect="1"/>
          </p:cNvGraphicFramePr>
          <p:nvPr/>
        </p:nvGraphicFramePr>
        <p:xfrm>
          <a:off x="4356100" y="3500438"/>
          <a:ext cx="1963738" cy="1268412"/>
        </p:xfrm>
        <a:graphic>
          <a:graphicData uri="http://schemas.openxmlformats.org/presentationml/2006/ole">
            <p:oleObj spid="_x0000_s27715" name="Формула" r:id="rId9" imgW="672840" imgH="444240" progId="Equation.3">
              <p:embed/>
            </p:oleObj>
          </a:graphicData>
        </a:graphic>
      </p:graphicFrame>
      <p:graphicFrame>
        <p:nvGraphicFramePr>
          <p:cNvPr id="27716" name="Object 68"/>
          <p:cNvGraphicFramePr>
            <a:graphicFrameLocks noChangeAspect="1"/>
          </p:cNvGraphicFramePr>
          <p:nvPr/>
        </p:nvGraphicFramePr>
        <p:xfrm>
          <a:off x="2411413" y="3500438"/>
          <a:ext cx="1628775" cy="1196975"/>
        </p:xfrm>
        <a:graphic>
          <a:graphicData uri="http://schemas.openxmlformats.org/presentationml/2006/ole">
            <p:oleObj spid="_x0000_s27716" name="Формула" r:id="rId10" imgW="55872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Облако 17"/>
          <p:cNvSpPr/>
          <p:nvPr/>
        </p:nvSpPr>
        <p:spPr>
          <a:xfrm>
            <a:off x="428625" y="0"/>
            <a:ext cx="8715375" cy="1857375"/>
          </a:xfrm>
          <a:prstGeom prst="cloud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1214446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Назвать наименьший общий знаменатель дробей и дополнительные множители</a:t>
            </a:r>
            <a:endParaRPr lang="ru-RU" sz="2400" b="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11" name="Rectangle 18"/>
          <p:cNvSpPr>
            <a:spLocks noChangeArrowheads="1"/>
          </p:cNvSpPr>
          <p:nvPr/>
        </p:nvSpPr>
        <p:spPr bwMode="auto">
          <a:xfrm>
            <a:off x="0" y="428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Lucida Sans Unicode" pitchFamily="34" charset="0"/>
            </a:endParaRPr>
          </a:p>
        </p:txBody>
      </p:sp>
      <p:graphicFrame>
        <p:nvGraphicFramePr>
          <p:cNvPr id="1103" name="Group 79"/>
          <p:cNvGraphicFramePr>
            <a:graphicFrameLocks noGrp="1"/>
          </p:cNvGraphicFramePr>
          <p:nvPr/>
        </p:nvGraphicFramePr>
        <p:xfrm>
          <a:off x="357158" y="1928802"/>
          <a:ext cx="8424863" cy="4318318"/>
        </p:xfrm>
        <a:graphic>
          <a:graphicData uri="http://schemas.openxmlformats.org/drawingml/2006/table">
            <a:tbl>
              <a:tblPr/>
              <a:tblGrid>
                <a:gridCol w="3600450"/>
                <a:gridCol w="4824413"/>
              </a:tblGrid>
              <a:tr h="1392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1392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1392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53" name="Object 29"/>
          <p:cNvGraphicFramePr>
            <a:graphicFrameLocks noChangeAspect="1"/>
          </p:cNvGraphicFramePr>
          <p:nvPr/>
        </p:nvGraphicFramePr>
        <p:xfrm>
          <a:off x="684213" y="3573463"/>
          <a:ext cx="590550" cy="1071562"/>
        </p:xfrm>
        <a:graphic>
          <a:graphicData uri="http://schemas.openxmlformats.org/presentationml/2006/ole">
            <p:oleObj spid="_x0000_s1053" name="Формула" r:id="rId3" imgW="228600" imgH="393480" progId="Equation.3">
              <p:embed/>
            </p:oleObj>
          </a:graphicData>
        </a:graphic>
      </p:graphicFrame>
      <p:sp>
        <p:nvSpPr>
          <p:cNvPr id="1126" name="TextBox 34"/>
          <p:cNvSpPr txBox="1">
            <a:spLocks noChangeArrowheads="1"/>
          </p:cNvSpPr>
          <p:nvPr/>
        </p:nvSpPr>
        <p:spPr bwMode="auto">
          <a:xfrm flipH="1">
            <a:off x="1187450" y="25654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400">
                <a:cs typeface="Arial" charset="0"/>
              </a:rPr>
              <a:t>и</a:t>
            </a:r>
          </a:p>
        </p:txBody>
      </p:sp>
      <p:sp>
        <p:nvSpPr>
          <p:cNvPr id="1127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Lucida Sans Unicode" pitchFamily="34" charset="0"/>
            </a:endParaRPr>
          </a:p>
        </p:txBody>
      </p:sp>
      <p:graphicFrame>
        <p:nvGraphicFramePr>
          <p:cNvPr id="1056" name="Object 32"/>
          <p:cNvGraphicFramePr>
            <a:graphicFrameLocks noChangeAspect="1"/>
          </p:cNvGraphicFramePr>
          <p:nvPr/>
        </p:nvGraphicFramePr>
        <p:xfrm>
          <a:off x="1979613" y="3573463"/>
          <a:ext cx="757237" cy="1071562"/>
        </p:xfrm>
        <a:graphic>
          <a:graphicData uri="http://schemas.openxmlformats.org/presentationml/2006/ole">
            <p:oleObj spid="_x0000_s1056" name="Формула" r:id="rId4" imgW="279360" imgH="393480" progId="Equation.3">
              <p:embed/>
            </p:oleObj>
          </a:graphicData>
        </a:graphic>
      </p:graphicFrame>
      <p:graphicFrame>
        <p:nvGraphicFramePr>
          <p:cNvPr id="1057" name="Object 33"/>
          <p:cNvGraphicFramePr>
            <a:graphicFrameLocks noChangeAspect="1"/>
          </p:cNvGraphicFramePr>
          <p:nvPr/>
        </p:nvGraphicFramePr>
        <p:xfrm>
          <a:off x="5983288" y="2214563"/>
          <a:ext cx="1409700" cy="1141412"/>
        </p:xfrm>
        <a:graphic>
          <a:graphicData uri="http://schemas.openxmlformats.org/presentationml/2006/ole">
            <p:oleObj spid="_x0000_s1057" name="Формула" r:id="rId5" imgW="520560" imgH="419040" progId="Equation.3">
              <p:embed/>
            </p:oleObj>
          </a:graphicData>
        </a:graphic>
      </p:graphicFrame>
      <p:graphicFrame>
        <p:nvGraphicFramePr>
          <p:cNvPr id="1058" name="Object 34"/>
          <p:cNvGraphicFramePr>
            <a:graphicFrameLocks noChangeAspect="1"/>
          </p:cNvGraphicFramePr>
          <p:nvPr/>
        </p:nvGraphicFramePr>
        <p:xfrm>
          <a:off x="4643438" y="2214563"/>
          <a:ext cx="963612" cy="1141412"/>
        </p:xfrm>
        <a:graphic>
          <a:graphicData uri="http://schemas.openxmlformats.org/presentationml/2006/ole">
            <p:oleObj spid="_x0000_s1058" name="Формула" r:id="rId6" imgW="355320" imgH="419040" progId="Equation.3">
              <p:embed/>
            </p:oleObj>
          </a:graphicData>
        </a:graphic>
      </p:graphicFrame>
      <p:sp>
        <p:nvSpPr>
          <p:cNvPr id="1128" name="TextBox 41"/>
          <p:cNvSpPr txBox="1">
            <a:spLocks noChangeArrowheads="1"/>
          </p:cNvSpPr>
          <p:nvPr/>
        </p:nvSpPr>
        <p:spPr bwMode="auto">
          <a:xfrm>
            <a:off x="5643563" y="2571750"/>
            <a:ext cx="3571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400">
                <a:cs typeface="Arial" charset="0"/>
              </a:rPr>
              <a:t>и</a:t>
            </a:r>
          </a:p>
        </p:txBody>
      </p:sp>
      <p:graphicFrame>
        <p:nvGraphicFramePr>
          <p:cNvPr id="1059" name="Object 35"/>
          <p:cNvGraphicFramePr>
            <a:graphicFrameLocks noChangeAspect="1"/>
          </p:cNvGraphicFramePr>
          <p:nvPr/>
        </p:nvGraphicFramePr>
        <p:xfrm>
          <a:off x="611188" y="5013325"/>
          <a:ext cx="1203325" cy="1071563"/>
        </p:xfrm>
        <a:graphic>
          <a:graphicData uri="http://schemas.openxmlformats.org/presentationml/2006/ole">
            <p:oleObj spid="_x0000_s1059" name="Формула" r:id="rId7" imgW="444240" imgH="393480" progId="Equation.3">
              <p:embed/>
            </p:oleObj>
          </a:graphicData>
        </a:graphic>
      </p:graphicFrame>
      <p:graphicFrame>
        <p:nvGraphicFramePr>
          <p:cNvPr id="1060" name="Object 36"/>
          <p:cNvGraphicFramePr>
            <a:graphicFrameLocks noChangeAspect="1"/>
          </p:cNvGraphicFramePr>
          <p:nvPr/>
        </p:nvGraphicFramePr>
        <p:xfrm>
          <a:off x="2406650" y="5013325"/>
          <a:ext cx="893763" cy="1071563"/>
        </p:xfrm>
        <a:graphic>
          <a:graphicData uri="http://schemas.openxmlformats.org/presentationml/2006/ole">
            <p:oleObj spid="_x0000_s1060" name="Формула" r:id="rId8" imgW="330120" imgH="393480" progId="Equation.3">
              <p:embed/>
            </p:oleObj>
          </a:graphicData>
        </a:graphic>
      </p:graphicFrame>
      <p:graphicFrame>
        <p:nvGraphicFramePr>
          <p:cNvPr id="1061" name="Object 37"/>
          <p:cNvGraphicFramePr>
            <a:graphicFrameLocks noChangeAspect="1"/>
          </p:cNvGraphicFramePr>
          <p:nvPr/>
        </p:nvGraphicFramePr>
        <p:xfrm>
          <a:off x="6156325" y="3500438"/>
          <a:ext cx="1341438" cy="1071562"/>
        </p:xfrm>
        <a:graphic>
          <a:graphicData uri="http://schemas.openxmlformats.org/presentationml/2006/ole">
            <p:oleObj spid="_x0000_s1061" name="Формула" r:id="rId9" imgW="495000" imgH="393480" progId="Equation.3">
              <p:embed/>
            </p:oleObj>
          </a:graphicData>
        </a:graphic>
      </p:graphicFrame>
      <p:graphicFrame>
        <p:nvGraphicFramePr>
          <p:cNvPr id="1062" name="Object 38"/>
          <p:cNvGraphicFramePr>
            <a:graphicFrameLocks noChangeAspect="1"/>
          </p:cNvGraphicFramePr>
          <p:nvPr/>
        </p:nvGraphicFramePr>
        <p:xfrm>
          <a:off x="4500563" y="3500438"/>
          <a:ext cx="1136650" cy="1071562"/>
        </p:xfrm>
        <a:graphic>
          <a:graphicData uri="http://schemas.openxmlformats.org/presentationml/2006/ole">
            <p:oleObj spid="_x0000_s1062" name="Формула" r:id="rId10" imgW="419040" imgH="393480" progId="Equation.3">
              <p:embed/>
            </p:oleObj>
          </a:graphicData>
        </a:graphic>
      </p:graphicFrame>
      <p:sp>
        <p:nvSpPr>
          <p:cNvPr id="1129" name="Прямоугольник 46"/>
          <p:cNvSpPr>
            <a:spLocks noChangeArrowheads="1"/>
          </p:cNvSpPr>
          <p:nvPr/>
        </p:nvSpPr>
        <p:spPr bwMode="auto">
          <a:xfrm>
            <a:off x="1763713" y="5445125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2400">
                <a:cs typeface="Arial" charset="0"/>
              </a:rPr>
              <a:t>и</a:t>
            </a:r>
          </a:p>
        </p:txBody>
      </p:sp>
      <p:sp>
        <p:nvSpPr>
          <p:cNvPr id="1130" name="Прямоугольник 47"/>
          <p:cNvSpPr>
            <a:spLocks noChangeArrowheads="1"/>
          </p:cNvSpPr>
          <p:nvPr/>
        </p:nvSpPr>
        <p:spPr bwMode="auto">
          <a:xfrm>
            <a:off x="5724525" y="379095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2400">
                <a:cs typeface="Arial" charset="0"/>
              </a:rPr>
              <a:t>и</a:t>
            </a:r>
          </a:p>
        </p:txBody>
      </p:sp>
      <p:sp>
        <p:nvSpPr>
          <p:cNvPr id="1131" name="Text Box 62"/>
          <p:cNvSpPr txBox="1">
            <a:spLocks noChangeArrowheads="1"/>
          </p:cNvSpPr>
          <p:nvPr/>
        </p:nvSpPr>
        <p:spPr bwMode="auto">
          <a:xfrm>
            <a:off x="1403350" y="3933825"/>
            <a:ext cx="287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и</a:t>
            </a:r>
          </a:p>
        </p:txBody>
      </p:sp>
      <p:graphicFrame>
        <p:nvGraphicFramePr>
          <p:cNvPr id="1104" name="Object 80"/>
          <p:cNvGraphicFramePr>
            <a:graphicFrameLocks noChangeAspect="1"/>
          </p:cNvGraphicFramePr>
          <p:nvPr/>
        </p:nvGraphicFramePr>
        <p:xfrm>
          <a:off x="742950" y="2168525"/>
          <a:ext cx="414338" cy="1071563"/>
        </p:xfrm>
        <a:graphic>
          <a:graphicData uri="http://schemas.openxmlformats.org/presentationml/2006/ole">
            <p:oleObj spid="_x0000_s1104" name="Формула" r:id="rId11" imgW="152280" imgH="393480" progId="Equation.3">
              <p:embed/>
            </p:oleObj>
          </a:graphicData>
        </a:graphic>
      </p:graphicFrame>
      <p:graphicFrame>
        <p:nvGraphicFramePr>
          <p:cNvPr id="1105" name="Object 81"/>
          <p:cNvGraphicFramePr>
            <a:graphicFrameLocks noChangeAspect="1"/>
          </p:cNvGraphicFramePr>
          <p:nvPr/>
        </p:nvGraphicFramePr>
        <p:xfrm>
          <a:off x="2411413" y="2133600"/>
          <a:ext cx="377825" cy="1073150"/>
        </p:xfrm>
        <a:graphic>
          <a:graphicData uri="http://schemas.openxmlformats.org/presentationml/2006/ole">
            <p:oleObj spid="_x0000_s1105" name="Формула" r:id="rId12" imgW="139680" imgH="393480" progId="Equation.3">
              <p:embed/>
            </p:oleObj>
          </a:graphicData>
        </a:graphic>
      </p:graphicFrame>
      <p:sp>
        <p:nvSpPr>
          <p:cNvPr id="1132" name="TextBox 41"/>
          <p:cNvSpPr txBox="1">
            <a:spLocks noChangeArrowheads="1"/>
          </p:cNvSpPr>
          <p:nvPr/>
        </p:nvSpPr>
        <p:spPr bwMode="auto">
          <a:xfrm>
            <a:off x="1547813" y="2493963"/>
            <a:ext cx="357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400">
                <a:cs typeface="Arial" charset="0"/>
              </a:rPr>
              <a:t>и</a:t>
            </a:r>
          </a:p>
        </p:txBody>
      </p:sp>
      <p:graphicFrame>
        <p:nvGraphicFramePr>
          <p:cNvPr id="1107" name="Object 83"/>
          <p:cNvGraphicFramePr>
            <a:graphicFrameLocks noChangeAspect="1"/>
          </p:cNvGraphicFramePr>
          <p:nvPr/>
        </p:nvGraphicFramePr>
        <p:xfrm>
          <a:off x="4322763" y="4979988"/>
          <a:ext cx="1409700" cy="1139825"/>
        </p:xfrm>
        <a:graphic>
          <a:graphicData uri="http://schemas.openxmlformats.org/presentationml/2006/ole">
            <p:oleObj spid="_x0000_s1107" name="Формула" r:id="rId13" imgW="520560" imgH="419040" progId="Equation.3">
              <p:embed/>
            </p:oleObj>
          </a:graphicData>
        </a:graphic>
      </p:graphicFrame>
      <p:graphicFrame>
        <p:nvGraphicFramePr>
          <p:cNvPr id="1108" name="Object 84"/>
          <p:cNvGraphicFramePr>
            <a:graphicFrameLocks noChangeAspect="1"/>
          </p:cNvGraphicFramePr>
          <p:nvPr/>
        </p:nvGraphicFramePr>
        <p:xfrm>
          <a:off x="6410325" y="4979988"/>
          <a:ext cx="1409700" cy="1139825"/>
        </p:xfrm>
        <a:graphic>
          <a:graphicData uri="http://schemas.openxmlformats.org/presentationml/2006/ole">
            <p:oleObj spid="_x0000_s1108" name="Формула" r:id="rId14" imgW="520560" imgH="419040" progId="Equation.3">
              <p:embed/>
            </p:oleObj>
          </a:graphicData>
        </a:graphic>
      </p:graphicFrame>
      <p:sp>
        <p:nvSpPr>
          <p:cNvPr id="1133" name="TextBox 41"/>
          <p:cNvSpPr txBox="1">
            <a:spLocks noChangeArrowheads="1"/>
          </p:cNvSpPr>
          <p:nvPr/>
        </p:nvSpPr>
        <p:spPr bwMode="auto">
          <a:xfrm>
            <a:off x="5867400" y="5375275"/>
            <a:ext cx="357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400">
                <a:cs typeface="Arial" charset="0"/>
              </a:rPr>
              <a:t>и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Найти ошибку</a:t>
            </a:r>
            <a:endParaRPr lang="ru-RU" sz="2800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1139825" y="1643063"/>
          <a:ext cx="7092950" cy="2643187"/>
        </p:xfrm>
        <a:graphic>
          <a:graphicData uri="http://schemas.openxmlformats.org/presentationml/2006/ole">
            <p:oleObj spid="_x0000_s29698" name="Формула" r:id="rId3" imgW="2095200" imgH="863280" progId="Equation.3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1064</TotalTime>
  <Words>361</Words>
  <Application>Microsoft Office PowerPoint</Application>
  <PresentationFormat>Экран (4:3)</PresentationFormat>
  <Paragraphs>71</Paragraphs>
  <Slides>19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Открытая</vt:lpstr>
      <vt:lpstr>Формула</vt:lpstr>
      <vt:lpstr>Преобразование  рациональных выражений</vt:lpstr>
      <vt:lpstr>Эпиграф урока</vt:lpstr>
      <vt:lpstr>Цель урока:</vt:lpstr>
      <vt:lpstr>                        Задачи 1. Образовательные: обеспечить закрепление ранее усвоенного теоретического материала. 2. Развивающие: развивать математическое мышление, память, внимание, навыки самостоятельной работы, любовь к предмету, желание познать новое. 3.Воспитательные: воспитывать культуру умственного труда, потребность добиваться успехов в приобретении знаний, любовь к родному краю. </vt:lpstr>
      <vt:lpstr>Вопросы кроссворда</vt:lpstr>
      <vt:lpstr>Вилюков Пётр Иванович</vt:lpstr>
      <vt:lpstr>Сократить</vt:lpstr>
      <vt:lpstr>Назвать наименьший общий знаменатель дробей и дополнительные множители</vt:lpstr>
      <vt:lpstr>Найти ошибку</vt:lpstr>
      <vt:lpstr>Найти ошибку</vt:lpstr>
      <vt:lpstr>Найти ошибку</vt:lpstr>
      <vt:lpstr>Найти ошибку</vt:lpstr>
      <vt:lpstr>Упростить выражение</vt:lpstr>
      <vt:lpstr>Упростить выражение и найти его значение при р=8</vt:lpstr>
      <vt:lpstr>Лапти</vt:lpstr>
      <vt:lpstr>Рефлексия</vt:lpstr>
      <vt:lpstr>Домашнее задание</vt:lpstr>
      <vt:lpstr>Список использованной литературы</vt:lpstr>
      <vt:lpstr>Спасибо!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Школа</dc:creator>
  <cp:lastModifiedBy>admin</cp:lastModifiedBy>
  <cp:revision>68</cp:revision>
  <dcterms:modified xsi:type="dcterms:W3CDTF">2021-10-26T11:30:33Z</dcterms:modified>
</cp:coreProperties>
</file>