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1" r:id="rId3"/>
    <p:sldId id="258" r:id="rId4"/>
    <p:sldId id="259" r:id="rId5"/>
    <p:sldId id="262" r:id="rId6"/>
    <p:sldId id="263" r:id="rId7"/>
    <p:sldId id="264" r:id="rId8"/>
    <p:sldId id="265" r:id="rId9"/>
    <p:sldId id="270" r:id="rId10"/>
    <p:sldId id="267" r:id="rId11"/>
    <p:sldId id="269" r:id="rId12"/>
    <p:sldId id="271" r:id="rId13"/>
    <p:sldId id="273" r:id="rId14"/>
    <p:sldId id="282" r:id="rId15"/>
    <p:sldId id="284" r:id="rId16"/>
    <p:sldId id="285" r:id="rId17"/>
    <p:sldId id="287" r:id="rId18"/>
    <p:sldId id="288" r:id="rId19"/>
    <p:sldId id="290"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3392D-4A9F-4730-9818-2D957B74281B}" type="datetimeFigureOut">
              <a:rPr lang="ru-RU" smtClean="0"/>
              <a:pPr/>
              <a:t>18.10.2021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F7155-0BF1-4478-9218-95F737730C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endParaRPr lang="ru-RU" alt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00D56-6588-4B35-8AB6-D97CB8AA61FF}" type="slidenum">
              <a:rPr lang="ru-RU" altLang="ru-RU" smtClean="0"/>
              <a:pPr/>
              <a:t>8</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18.10.2021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18.10.2021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18.10.2021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18.10.2021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18.10.2021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18.10.2021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18.10.2021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3R_pfBzd2o" TargetMode="External"/><Relationship Id="rId2" Type="http://schemas.openxmlformats.org/officeDocument/2006/relationships/hyperlink" Target="http://mail.cordis.fondsci.ru/" TargetMode="External"/><Relationship Id="rId1" Type="http://schemas.openxmlformats.org/officeDocument/2006/relationships/slideLayout" Target="../slideLayouts/slideLayout2.xml"/><Relationship Id="rId5" Type="http://schemas.openxmlformats.org/officeDocument/2006/relationships/hyperlink" Target="http://www.youtube.com/watch?v=qld_ito0ydi" TargetMode="External"/><Relationship Id="rId4" Type="http://schemas.openxmlformats.org/officeDocument/2006/relationships/hyperlink" Target="http://www.youtube.com/watch?v=ifb3tyir-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cstate="print"/>
          <a:srcRect/>
          <a:stretch>
            <a:fillRect/>
          </a:stretch>
        </p:blipFill>
        <p:spPr bwMode="auto">
          <a:xfrm>
            <a:off x="1331640" y="1844824"/>
            <a:ext cx="6759555" cy="45138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9640" name="Rectangle 8"/>
          <p:cNvSpPr>
            <a:spLocks noGrp="1" noChangeArrowheads="1"/>
          </p:cNvSpPr>
          <p:nvPr>
            <p:ph type="title"/>
          </p:nvPr>
        </p:nvSpPr>
        <p:spPr>
          <a:xfrm>
            <a:off x="323528" y="267494"/>
            <a:ext cx="8363272" cy="139903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УРОК МУЖЕСТВА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707904" y="332656"/>
            <a:ext cx="5113263" cy="6264696"/>
          </a:xfrm>
          <a:solidFill>
            <a:schemeClr val="bg1"/>
          </a:solidFill>
          <a:ln w="38100">
            <a:solidFill>
              <a:schemeClr val="accent1"/>
            </a:solidFill>
          </a:ln>
        </p:spPr>
        <p:txBody>
          <a:bodyPr>
            <a:noAutofit/>
          </a:bodyPr>
          <a:lstStyle/>
          <a:p>
            <a:r>
              <a:rPr lang="ru-RU" sz="2800" dirty="0">
                <a:ln>
                  <a:noFill/>
                </a:ln>
                <a:solidFill>
                  <a:schemeClr val="tx1"/>
                </a:solidFill>
                <a:effectLst/>
                <a:latin typeface="Times New Roman" pitchFamily="18" charset="0"/>
                <a:cs typeface="Times New Roman" pitchFamily="18" charset="0"/>
              </a:rPr>
              <a:t>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a:t>
            </a:r>
          </a:p>
        </p:txBody>
      </p:sp>
      <p:pic>
        <p:nvPicPr>
          <p:cNvPr id="3"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692696"/>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55650" y="333375"/>
            <a:ext cx="7772400" cy="1085850"/>
          </a:xfrm>
        </p:spPr>
        <p:txBody>
          <a:bodyPr/>
          <a:lstStyle/>
          <a:p>
            <a:pPr algn="ctr"/>
            <a:r>
              <a:rPr lang="ru-RU" sz="3600" b="1" dirty="0">
                <a:ln>
                  <a:noFill/>
                </a:ln>
                <a:solidFill>
                  <a:srgbClr val="FF0000"/>
                </a:solidFill>
                <a:effectLst/>
                <a:latin typeface="Times New Roman" pitchFamily="18" charset="0"/>
                <a:cs typeface="Times New Roman" pitchFamily="18" charset="0"/>
              </a:rPr>
              <a:t>НАГРУДНЫЙ ЗНАК</a:t>
            </a:r>
          </a:p>
        </p:txBody>
      </p:sp>
      <p:pic>
        <p:nvPicPr>
          <p:cNvPr id="116740" name="Picture 4"/>
          <p:cNvPicPr>
            <a:picLocks noChangeAspect="1" noChangeArrowheads="1"/>
          </p:cNvPicPr>
          <p:nvPr/>
        </p:nvPicPr>
        <p:blipFill>
          <a:blip r:embed="rId2" cstate="print"/>
          <a:srcRect/>
          <a:stretch>
            <a:fillRect/>
          </a:stretch>
        </p:blipFill>
        <p:spPr bwMode="auto">
          <a:xfrm>
            <a:off x="899592" y="1412776"/>
            <a:ext cx="7704138" cy="50053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2987824" y="404664"/>
            <a:ext cx="3106688" cy="549275"/>
          </a:xfrm>
        </p:spPr>
        <p:txBody>
          <a:bodyPr>
            <a:noAutofit/>
          </a:bodyPr>
          <a:lstStyle/>
          <a:p>
            <a:pPr eaLnBrk="1" hangingPunct="1">
              <a:defRPr/>
            </a:pPr>
            <a:r>
              <a:rPr lang="ru-RU" sz="3600" b="1" dirty="0" smtClean="0">
                <a:ln>
                  <a:noFill/>
                </a:ln>
                <a:solidFill>
                  <a:srgbClr val="FF0000"/>
                </a:solidFill>
                <a:effectLst/>
              </a:rPr>
              <a:t>Хрупкий лед</a:t>
            </a:r>
          </a:p>
        </p:txBody>
      </p:sp>
      <p:sp>
        <p:nvSpPr>
          <p:cNvPr id="12292" name="Rectangle 6"/>
          <p:cNvSpPr>
            <a:spLocks noGrp="1" noChangeArrowheads="1"/>
          </p:cNvSpPr>
          <p:nvPr>
            <p:ph type="body" sz="half" idx="2"/>
          </p:nvPr>
        </p:nvSpPr>
        <p:spPr>
          <a:xfrm>
            <a:off x="539552" y="1484784"/>
            <a:ext cx="8208912" cy="5067944"/>
          </a:xfrm>
          <a:solidFill>
            <a:schemeClr val="bg1"/>
          </a:solidFill>
          <a:ln w="38100">
            <a:solidFill>
              <a:schemeClr val="accent1"/>
            </a:solidFill>
          </a:ln>
        </p:spPr>
        <p:txBody>
          <a:bodyPr>
            <a:normAutofit/>
          </a:bodyPr>
          <a:lstStyle/>
          <a:p>
            <a:pPr eaLnBrk="1" hangingPunct="1">
              <a:lnSpc>
                <a:spcPct val="80000"/>
              </a:lnSpc>
              <a:buFontTx/>
              <a:buNone/>
            </a:pPr>
            <a:r>
              <a:rPr lang="ru-RU" sz="2400" dirty="0" smtClean="0">
                <a:latin typeface="Times New Roman" pitchFamily="18" charset="0"/>
                <a:cs typeface="Times New Roman" pitchFamily="18" charset="0"/>
              </a:rPr>
              <a:t>      </a:t>
            </a:r>
          </a:p>
          <a:p>
            <a:pPr eaLnBrk="1" hangingPunct="1">
              <a:buFontTx/>
              <a:buNone/>
            </a:pPr>
            <a:r>
              <a:rPr lang="ru-RU" sz="2400" dirty="0" smtClean="0">
                <a:latin typeface="Times New Roman" pitchFamily="18" charset="0"/>
                <a:cs typeface="Times New Roman" pitchFamily="18" charset="0"/>
              </a:rPr>
              <a:t>            Ранней весной первоклассник Артём и его 5 летний приятель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улизнув из-под присмотра родителей, отправились в овраг за приключениями. </a:t>
            </a:r>
          </a:p>
          <a:p>
            <a:pPr eaLnBrk="1" hangingPunct="1">
              <a:buFontTx/>
              <a:buNone/>
            </a:pPr>
            <a:r>
              <a:rPr lang="ru-RU" sz="2400" dirty="0" smtClean="0">
                <a:latin typeface="Times New Roman" pitchFamily="18" charset="0"/>
                <a:cs typeface="Times New Roman" pitchFamily="18" charset="0"/>
              </a:rPr>
              <a:t>		В этот день поверхность воды подёрнулась тонким льдом, что вызвало особый восторг ребятни. Не понимая опасности, дети решили покататься на льду. Непоседа </a:t>
            </a:r>
            <a:r>
              <a:rPr lang="ru-RU" sz="2400" dirty="0" err="1" smtClean="0">
                <a:latin typeface="Times New Roman" pitchFamily="18" charset="0"/>
                <a:cs typeface="Times New Roman" pitchFamily="18" charset="0"/>
              </a:rPr>
              <a:t>Арсен</a:t>
            </a:r>
            <a:r>
              <a:rPr lang="ru-RU" sz="2400" dirty="0" smtClean="0">
                <a:latin typeface="Times New Roman" pitchFamily="18" charset="0"/>
                <a:cs typeface="Times New Roman" pitchFamily="18" charset="0"/>
              </a:rPr>
              <a:t> выскочил на лёд первым. Хрупкая ледяная корка тут же с треском разошлась под его ногами, и мальчик мгновенно ушёл под воду с головой. </a:t>
            </a:r>
          </a:p>
          <a:p>
            <a:pPr eaLnBrk="1" hangingPunct="1">
              <a:buFontTx/>
              <a:buNone/>
            </a:pPr>
            <a:r>
              <a:rPr lang="ru-RU" sz="2400" dirty="0" smtClean="0">
                <a:latin typeface="Times New Roman" pitchFamily="18" charset="0"/>
                <a:cs typeface="Times New Roman" pitchFamily="18" charset="0"/>
              </a:rPr>
              <a:t>		Едва вынырнув, он закричал от страха. Испугавшись не меньше друга, Артём, зовя на помощь, побежал в сторону домов.</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79512" y="980728"/>
            <a:ext cx="3106688" cy="549275"/>
          </a:xfrm>
        </p:spPr>
        <p:txBody>
          <a:bodyPr>
            <a:noAutofit/>
          </a:bodyPr>
          <a:lstStyle/>
          <a:p>
            <a:pPr eaLnBrk="1" hangingPunct="1">
              <a:defRPr/>
            </a:pPr>
            <a:r>
              <a:rPr lang="ru-RU" sz="3600" b="1" dirty="0" err="1" smtClean="0">
                <a:ln>
                  <a:noFill/>
                </a:ln>
                <a:solidFill>
                  <a:srgbClr val="FF0000"/>
                </a:solidFill>
                <a:effectLst/>
              </a:rPr>
              <a:t>Фадис</a:t>
            </a:r>
            <a:r>
              <a:rPr lang="ru-RU" sz="3600" b="1" dirty="0" smtClean="0">
                <a:ln>
                  <a:noFill/>
                </a:ln>
                <a:solidFill>
                  <a:srgbClr val="FF0000"/>
                </a:solidFill>
                <a:effectLst/>
              </a:rPr>
              <a:t> Ахметов</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92500"/>
          </a:bodyPr>
          <a:lstStyle/>
          <a:p>
            <a:pPr>
              <a:lnSpc>
                <a:spcPct val="80000"/>
              </a:lnSpc>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Крики детей услышал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Ахметов, ученик 11-го класса средней школы села </a:t>
            </a:r>
            <a:r>
              <a:rPr lang="ru-RU" sz="2400" dirty="0" err="1" smtClean="0">
                <a:latin typeface="Times New Roman" pitchFamily="18" charset="0"/>
                <a:cs typeface="Times New Roman" pitchFamily="18" charset="0"/>
              </a:rPr>
              <a:t>Тукаево</a:t>
            </a:r>
            <a:r>
              <a:rPr lang="ru-RU" sz="2400" dirty="0" smtClean="0">
                <a:latin typeface="Times New Roman" pitchFamily="18" charset="0"/>
                <a:cs typeface="Times New Roman" pitchFamily="18" charset="0"/>
              </a:rPr>
              <a:t>. В это время он помогал родителям по хозяйству. Услышав крики, </a:t>
            </a:r>
            <a:r>
              <a:rPr lang="ru-RU" sz="2400" dirty="0" err="1" smtClean="0">
                <a:latin typeface="Times New Roman" pitchFamily="18" charset="0"/>
                <a:cs typeface="Times New Roman" pitchFamily="18" charset="0"/>
              </a:rPr>
              <a:t>Фадис</a:t>
            </a:r>
            <a:r>
              <a:rPr lang="ru-RU" sz="2400" dirty="0" smtClean="0">
                <a:latin typeface="Times New Roman" pitchFamily="18" charset="0"/>
                <a:cs typeface="Times New Roman" pitchFamily="18" charset="0"/>
              </a:rPr>
              <a:t> побежал в сторону оврага и увидел тонущего малыша. Юноша без колебаний нырнул в воду. Ледяной холод ошпарил тело, как кипятком. </a:t>
            </a:r>
            <a:r>
              <a:rPr lang="ru-RU" sz="2400" dirty="0" err="1" smtClean="0">
                <a:latin typeface="Times New Roman" pitchFamily="18" charset="0"/>
                <a:cs typeface="Times New Roman" pitchFamily="18" charset="0"/>
              </a:rPr>
              <a:t>Встревоженно</a:t>
            </a:r>
            <a:r>
              <a:rPr lang="ru-RU" sz="2400" dirty="0" smtClean="0">
                <a:latin typeface="Times New Roman" pitchFamily="18" charset="0"/>
                <a:cs typeface="Times New Roman" pitchFamily="18" charset="0"/>
              </a:rPr>
              <a:t> стукнуло сердце, лёгкие будто съежились, не давая вздохнуть. Старшеклассник парой крепких гребков добрался до малыша и, взвалив его на плечо, добрался до берега. Покрепче обняв мальчика, чтобы хоть немного согреть, он поспешил к тёплому жилью.</a:t>
            </a:r>
          </a:p>
        </p:txBody>
      </p:sp>
      <p:pic>
        <p:nvPicPr>
          <p:cNvPr id="12293" name="Picture 8" descr="Ахметов Фадис"/>
          <p:cNvPicPr>
            <a:picLocks noChangeAspect="1" noChangeArrowheads="1"/>
          </p:cNvPicPr>
          <p:nvPr/>
        </p:nvPicPr>
        <p:blipFill>
          <a:blip r:embed="rId2" cstate="print"/>
          <a:srcRect/>
          <a:stretch>
            <a:fillRect/>
          </a:stretch>
        </p:blipFill>
        <p:spPr bwMode="auto">
          <a:xfrm>
            <a:off x="251520" y="2204864"/>
            <a:ext cx="3003550" cy="38163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419872" y="548680"/>
            <a:ext cx="5544616" cy="5976664"/>
          </a:xfrm>
          <a:solidFill>
            <a:schemeClr val="bg1"/>
          </a:solidFill>
          <a:ln w="38100">
            <a:solidFill>
              <a:schemeClr val="accent1"/>
            </a:solidFill>
          </a:ln>
        </p:spPr>
        <p:txBody>
          <a:bodyPr>
            <a:normAutofit fontScale="85000" lnSpcReduction="20000"/>
          </a:bodyPr>
          <a:lstStyle/>
          <a:p>
            <a:pPr>
              <a:lnSpc>
                <a:spcPct val="120000"/>
              </a:lnSpc>
            </a:pPr>
            <a:r>
              <a:rPr lang="ru-RU" sz="2400" dirty="0" smtClean="0">
                <a:latin typeface="Times New Roman" pitchFamily="18" charset="0"/>
                <a:cs typeface="Times New Roman" pitchFamily="18" charset="0"/>
              </a:rPr>
              <a:t>Далеко не каждому дано в 7-летнем возрасте совершить поступок, достойный уважения. А вот Никита Баранов – маленький житель башкирского села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 в свои 7 лет сумел проявить недетское мужество и героизм!</a:t>
            </a:r>
          </a:p>
          <a:p>
            <a:pPr>
              <a:lnSpc>
                <a:spcPct val="120000"/>
              </a:lnSpc>
            </a:pPr>
            <a:r>
              <a:rPr lang="ru-RU" sz="2400" dirty="0" smtClean="0">
                <a:latin typeface="Times New Roman" pitchFamily="18" charset="0"/>
                <a:cs typeface="Times New Roman" pitchFamily="18" charset="0"/>
              </a:rPr>
              <a:t>Вот уже второй год в селе </a:t>
            </a:r>
            <a:r>
              <a:rPr lang="ru-RU" sz="2400" dirty="0" err="1" smtClean="0">
                <a:latin typeface="Times New Roman" pitchFamily="18" charset="0"/>
                <a:cs typeface="Times New Roman" pitchFamily="18" charset="0"/>
              </a:rPr>
              <a:t>Ташкиново</a:t>
            </a:r>
            <a:r>
              <a:rPr lang="ru-RU" sz="2400" dirty="0" smtClean="0">
                <a:latin typeface="Times New Roman" pitchFamily="18" charset="0"/>
                <a:cs typeface="Times New Roman" pitchFamily="18" charset="0"/>
              </a:rPr>
              <a:t> строители вели бесконечные работы по газификации. Из-за этого все улицы были перерыты, в селе отсутствовало уличное освещение. Жители с нетерпением ожидали когда же, наконец строители завершат свою работу.</a:t>
            </a:r>
          </a:p>
          <a:p>
            <a:pPr>
              <a:lnSpc>
                <a:spcPct val="120000"/>
              </a:lnSpc>
            </a:pPr>
            <a:r>
              <a:rPr lang="ru-RU" sz="2400" dirty="0" smtClean="0">
                <a:latin typeface="Times New Roman" pitchFamily="18" charset="0"/>
                <a:cs typeface="Times New Roman" pitchFamily="18" charset="0"/>
              </a:rPr>
              <a:t>В начале апреля 2012 года, проходя по одной из улиц, 7-летний Никита Баранов услышал доносящиеся откуда-то крики о помощи. Он прислушался: кричал, явно, ребёнок. Кричал страшно, похоже, захлебываясь…</a:t>
            </a:r>
            <a:endParaRPr lang="ru-RU" sz="2400" dirty="0">
              <a:latin typeface="Times New Roman" pitchFamily="18" charset="0"/>
              <a:cs typeface="Times New Roman" pitchFamily="18" charset="0"/>
            </a:endParaRP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124744"/>
            <a:ext cx="2880320" cy="549275"/>
          </a:xfrm>
        </p:spPr>
        <p:txBody>
          <a:bodyPr>
            <a:noAutofit/>
          </a:bodyPr>
          <a:lstStyle/>
          <a:p>
            <a:pPr eaLnBrk="1" hangingPunct="1">
              <a:defRPr/>
            </a:pPr>
            <a:r>
              <a:rPr lang="ru-RU" sz="3600" b="1" dirty="0" smtClean="0">
                <a:ln>
                  <a:noFill/>
                </a:ln>
                <a:solidFill>
                  <a:srgbClr val="FF0000"/>
                </a:solidFill>
                <a:effectLst/>
              </a:rPr>
              <a:t>Никита Баранов </a:t>
            </a:r>
          </a:p>
        </p:txBody>
      </p:sp>
      <p:sp>
        <p:nvSpPr>
          <p:cNvPr id="12292" name="Rectangle 6"/>
          <p:cNvSpPr>
            <a:spLocks noGrp="1" noChangeArrowheads="1"/>
          </p:cNvSpPr>
          <p:nvPr>
            <p:ph type="body" sz="half" idx="2"/>
          </p:nvPr>
        </p:nvSpPr>
        <p:spPr>
          <a:xfrm>
            <a:off x="3131840" y="332656"/>
            <a:ext cx="5760640" cy="6264696"/>
          </a:xfrm>
          <a:solidFill>
            <a:schemeClr val="bg1"/>
          </a:solidFill>
          <a:ln w="38100">
            <a:solidFill>
              <a:schemeClr val="accent1"/>
            </a:solidFill>
          </a:ln>
        </p:spPr>
        <p:txBody>
          <a:bodyPr>
            <a:normAutofit fontScale="77500" lnSpcReduction="20000"/>
          </a:bodyPr>
          <a:lstStyle/>
          <a:p>
            <a:pPr>
              <a:lnSpc>
                <a:spcPct val="120000"/>
              </a:lnSpc>
            </a:pPr>
            <a:r>
              <a:rPr lang="ru-RU" sz="2400" dirty="0" smtClean="0">
                <a:latin typeface="Times New Roman" pitchFamily="18" charset="0"/>
                <a:cs typeface="Times New Roman" pitchFamily="18" charset="0"/>
              </a:rPr>
              <a:t>Никого из взрослых вокруг не было, и Никита, ни минуты не раздумывая, бросился к траншее, которая больше напоминала заполненную водой полутораметровую яму. На дне он увидел соседского мальчика Диму </a:t>
            </a:r>
            <a:r>
              <a:rPr lang="ru-RU" sz="2400" dirty="0" err="1" smtClean="0">
                <a:latin typeface="Times New Roman" pitchFamily="18" charset="0"/>
                <a:cs typeface="Times New Roman" pitchFamily="18" charset="0"/>
              </a:rPr>
              <a:t>Тойгузина</a:t>
            </a:r>
            <a:r>
              <a:rPr lang="ru-RU" sz="2400" dirty="0" smtClean="0">
                <a:latin typeface="Times New Roman" pitchFamily="18" charset="0"/>
                <a:cs typeface="Times New Roman" pitchFamily="18" charset="0"/>
              </a:rPr>
              <a:t>. Трёхлетний малыш тщетно пытался выбраться на поверхность. Видно было, что он устал и силы его были на исходе, к тому же холодная вода тянула отяжелевшую одежду ко дну. От неудачных попыток выбраться мальчик начал захлёбываться…</a:t>
            </a:r>
          </a:p>
          <a:p>
            <a:pPr>
              <a:lnSpc>
                <a:spcPct val="120000"/>
              </a:lnSpc>
            </a:pPr>
            <a:r>
              <a:rPr lang="ru-RU" sz="2400" dirty="0" smtClean="0">
                <a:latin typeface="Times New Roman" pitchFamily="18" charset="0"/>
                <a:cs typeface="Times New Roman" pitchFamily="18" charset="0"/>
              </a:rPr>
              <a:t>Никита понимал, что помощи ждать неоткуда. Напрягая все свои силёнки, он стал вытаскивать Диму из ямы. Было очень тяжело, но он всё же сумел вытащить малыша на поверхность. Рады были оба – и спасатель, и спасённый. Маленькому Диме очень повезло, что рядом со злополучной ямой оказался Никита, который своей смелостью и решительностью предотвратил страшную трагедию.</a:t>
            </a:r>
          </a:p>
        </p:txBody>
      </p:sp>
      <p:pic>
        <p:nvPicPr>
          <p:cNvPr id="5" name="Picture 5" descr="Баранов Никита"/>
          <p:cNvPicPr>
            <a:picLocks noChangeAspect="1" noChangeArrowheads="1"/>
          </p:cNvPicPr>
          <p:nvPr/>
        </p:nvPicPr>
        <p:blipFill>
          <a:blip r:embed="rId2" cstate="print"/>
          <a:srcRect/>
          <a:stretch>
            <a:fillRect/>
          </a:stretch>
        </p:blipFill>
        <p:spPr bwMode="auto">
          <a:xfrm>
            <a:off x="395535" y="2204864"/>
            <a:ext cx="2528221"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95536" y="1412776"/>
            <a:ext cx="2880320" cy="549275"/>
          </a:xfrm>
        </p:spPr>
        <p:txBody>
          <a:bodyPr>
            <a:noAutofit/>
          </a:bodyPr>
          <a:lstStyle/>
          <a:p>
            <a:pPr>
              <a:defRPr/>
            </a:pPr>
            <a:r>
              <a:rPr lang="ru-RU" sz="3600" b="1" dirty="0" smtClean="0">
                <a:ln>
                  <a:noFill/>
                </a:ln>
                <a:solidFill>
                  <a:srgbClr val="FF0000"/>
                </a:solidFill>
                <a:effectLst/>
                <a:latin typeface="Times New Roman" pitchFamily="18" charset="0"/>
                <a:cs typeface="Times New Roman" pitchFamily="18" charset="0"/>
              </a:rPr>
              <a:t>Говорунов Артем</a:t>
            </a:r>
            <a:br>
              <a:rPr lang="ru-RU" sz="3600" b="1" dirty="0" smtClean="0">
                <a:ln>
                  <a:noFill/>
                </a:ln>
                <a:solidFill>
                  <a:srgbClr val="FF0000"/>
                </a:solidFill>
                <a:effectLst/>
                <a:latin typeface="Times New Roman" pitchFamily="18" charset="0"/>
                <a:cs typeface="Times New Roman" pitchFamily="18" charset="0"/>
              </a:rPr>
            </a:br>
            <a:r>
              <a:rPr lang="ru-RU" sz="3600" b="1" dirty="0" smtClean="0">
                <a:ln>
                  <a:noFill/>
                </a:ln>
                <a:solidFill>
                  <a:srgbClr val="FF0000"/>
                </a:solidFill>
                <a:effectLst/>
                <a:latin typeface="Times New Roman" pitchFamily="18" charset="0"/>
                <a:cs typeface="Times New Roman" pitchFamily="18" charset="0"/>
              </a:rPr>
              <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Родился в 1996 году </a:t>
            </a:r>
          </a:p>
        </p:txBody>
      </p:sp>
      <p:sp>
        <p:nvSpPr>
          <p:cNvPr id="12292" name="Rectangle 6"/>
          <p:cNvSpPr>
            <a:spLocks noGrp="1" noChangeArrowheads="1"/>
          </p:cNvSpPr>
          <p:nvPr>
            <p:ph type="body" sz="half" idx="2"/>
          </p:nvPr>
        </p:nvSpPr>
        <p:spPr>
          <a:xfrm>
            <a:off x="3131840" y="332656"/>
            <a:ext cx="5760640" cy="6192688"/>
          </a:xfrm>
          <a:solidFill>
            <a:schemeClr val="bg1"/>
          </a:solidFill>
          <a:ln w="38100">
            <a:solidFill>
              <a:schemeClr val="accent1"/>
            </a:solidFill>
          </a:ln>
        </p:spPr>
        <p:txBody>
          <a:bodyPr>
            <a:normAutofit fontScale="62500" lnSpcReduction="20000"/>
          </a:bodyPr>
          <a:lstStyle/>
          <a:p>
            <a:pPr>
              <a:lnSpc>
                <a:spcPct val="120000"/>
              </a:lnSpc>
            </a:pPr>
            <a:r>
              <a:rPr lang="ru-RU" sz="2900" dirty="0" smtClean="0">
                <a:latin typeface="Times New Roman" pitchFamily="18" charset="0"/>
                <a:cs typeface="Times New Roman" pitchFamily="18" charset="0"/>
              </a:rPr>
              <a:t>Детство Артёма Говорунова в Новом Уренгое начиналось вполне благополучно. Когда Артёму исполнилось 4 года, родился брат Саша – ребёнок с ограниченными возможностями здоровья. Саша рос смышлёным и любознательным, но передвигаться самостоятельно не мог. Спустя 4 года дети потеряли маму. Отец, прежде примерный семьянин, не справился с горем, пристрастился к алкоголю и вскоре был лишён родительских прав. Опеку над детьми взяла бабушка, пожилой человек с ослабленным здоровьем. Артёму пришлось быстро повзрослеть.</a:t>
            </a:r>
          </a:p>
          <a:p>
            <a:pPr>
              <a:lnSpc>
                <a:spcPct val="120000"/>
              </a:lnSpc>
            </a:pPr>
            <a:r>
              <a:rPr lang="ru-RU" sz="2900" dirty="0" smtClean="0">
                <a:latin typeface="Times New Roman" pitchFamily="18" charset="0"/>
                <a:cs typeface="Times New Roman" pitchFamily="18" charset="0"/>
              </a:rPr>
              <a:t>Он стал для Саши и сиделкой, и ближайшим другом, и собеседником, и даже «ногами». Если бы не Артём, весь мир для Саши ограничился бы только его комнатой. Казалось бы, ежедневный уход за ребёнком, лишённым возможности двигаться, – непосильная ноша для молодого человека. Но Артём не понимает, как может быть иначе, хотя в отличие от сверстников, вынужден во многом себя ограничивать.</a:t>
            </a:r>
          </a:p>
          <a:p>
            <a:pPr>
              <a:lnSpc>
                <a:spcPct val="90000"/>
              </a:lnSpc>
              <a:buNone/>
            </a:pPr>
            <a:endParaRPr lang="ru-RU" sz="2400" dirty="0" smtClean="0">
              <a:latin typeface="Times New Roman" pitchFamily="18" charset="0"/>
              <a:cs typeface="Times New Roman" pitchFamily="18" charset="0"/>
            </a:endParaRPr>
          </a:p>
        </p:txBody>
      </p:sp>
      <p:pic>
        <p:nvPicPr>
          <p:cNvPr id="6" name="Picture 7" descr="govorunov"/>
          <p:cNvPicPr>
            <a:picLocks noChangeAspect="1" noChangeArrowheads="1"/>
          </p:cNvPicPr>
          <p:nvPr/>
        </p:nvPicPr>
        <p:blipFill>
          <a:blip r:embed="rId2" cstate="print"/>
          <a:srcRect/>
          <a:stretch>
            <a:fillRect/>
          </a:stretch>
        </p:blipFill>
        <p:spPr bwMode="auto">
          <a:xfrm>
            <a:off x="323528" y="2924944"/>
            <a:ext cx="2602114" cy="33123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1412776"/>
            <a:ext cx="2880320" cy="549275"/>
          </a:xfrm>
        </p:spPr>
        <p:txBody>
          <a:bodyPr>
            <a:noAutofit/>
          </a:bodyPr>
          <a:lstStyle/>
          <a:p>
            <a:pPr>
              <a:defRPr/>
            </a:pPr>
            <a:r>
              <a:rPr lang="ru-RU" sz="2000" b="1" dirty="0" smtClean="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Татаринова Екатерина</a:t>
            </a:r>
            <a:br>
              <a:rPr lang="ru-RU" sz="36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
            </a:r>
            <a:br>
              <a:rPr lang="ru-RU" sz="2000" b="1" dirty="0" smtClean="0">
                <a:ln>
                  <a:noFill/>
                </a:ln>
                <a:solidFill>
                  <a:srgbClr val="FF0000"/>
                </a:solidFill>
                <a:effectLst/>
                <a:latin typeface="Times New Roman" pitchFamily="18" charset="0"/>
                <a:cs typeface="Times New Roman" pitchFamily="18" charset="0"/>
              </a:rPr>
            </a:br>
            <a:r>
              <a:rPr lang="ru-RU" sz="2000" b="1" dirty="0" smtClean="0">
                <a:ln>
                  <a:noFill/>
                </a:ln>
                <a:solidFill>
                  <a:srgbClr val="FF0000"/>
                </a:solidFill>
                <a:effectLst/>
                <a:latin typeface="Times New Roman" pitchFamily="18" charset="0"/>
                <a:cs typeface="Times New Roman" pitchFamily="18" charset="0"/>
              </a:rPr>
              <a:t>Родилась в 2000 году</a:t>
            </a:r>
          </a:p>
        </p:txBody>
      </p:sp>
      <p:sp>
        <p:nvSpPr>
          <p:cNvPr id="12292" name="Rectangle 6"/>
          <p:cNvSpPr>
            <a:spLocks noGrp="1" noChangeArrowheads="1"/>
          </p:cNvSpPr>
          <p:nvPr>
            <p:ph type="body" sz="half" idx="2"/>
          </p:nvPr>
        </p:nvSpPr>
        <p:spPr>
          <a:xfrm>
            <a:off x="2915816" y="188640"/>
            <a:ext cx="6120680" cy="6480720"/>
          </a:xfrm>
          <a:solidFill>
            <a:schemeClr val="bg1"/>
          </a:solidFill>
          <a:ln w="38100">
            <a:solidFill>
              <a:schemeClr val="accent1"/>
            </a:solidFill>
          </a:ln>
        </p:spPr>
        <p:txBody>
          <a:bodyPr>
            <a:noAutofit/>
          </a:bodyPr>
          <a:lstStyle/>
          <a:p>
            <a:pPr>
              <a:lnSpc>
                <a:spcPct val="120000"/>
              </a:lnSpc>
            </a:pPr>
            <a:r>
              <a:rPr lang="ru-RU" sz="1800" dirty="0" smtClean="0">
                <a:latin typeface="Times New Roman" pitchFamily="18" charset="0"/>
                <a:cs typeface="Times New Roman" pitchFamily="18" charset="0"/>
              </a:rPr>
              <a:t>13-летняя Катя Татаринова из посёлка Ленинское </a:t>
            </a:r>
            <a:r>
              <a:rPr lang="ru-RU" sz="1800" dirty="0" err="1" smtClean="0">
                <a:latin typeface="Times New Roman" pitchFamily="18" charset="0"/>
                <a:cs typeface="Times New Roman" pitchFamily="18" charset="0"/>
              </a:rPr>
              <a:t>Шабалинского</a:t>
            </a:r>
            <a:r>
              <a:rPr lang="ru-RU" sz="1800" dirty="0" smtClean="0">
                <a:latin typeface="Times New Roman" pitchFamily="18" charset="0"/>
                <a:cs typeface="Times New Roman" pitchFamily="18" charset="0"/>
              </a:rPr>
              <a:t> района Кировской области, возможно, и не мечтала о дальних северных путешествиях, но была как раз той, которая, как написал поэт Николай Некрасов, «коня на скаку остановит, в горящую избу войдёт». А пожары в </a:t>
            </a:r>
            <a:r>
              <a:rPr lang="ru-RU" sz="1800" dirty="0" err="1" smtClean="0">
                <a:latin typeface="Times New Roman" pitchFamily="18" charset="0"/>
                <a:cs typeface="Times New Roman" pitchFamily="18" charset="0"/>
              </a:rPr>
              <a:t>Шабалинском</a:t>
            </a:r>
            <a:r>
              <a:rPr lang="ru-RU" sz="1800" dirty="0" smtClean="0">
                <a:latin typeface="Times New Roman" pitchFamily="18" charset="0"/>
                <a:cs typeface="Times New Roman" pitchFamily="18" charset="0"/>
              </a:rPr>
              <a:t> районе, особенно в самый разгар лета, к сожалению, бывают часто и порой не обходятся без человеческих жертв.</a:t>
            </a:r>
          </a:p>
          <a:p>
            <a:pPr>
              <a:lnSpc>
                <a:spcPct val="120000"/>
              </a:lnSpc>
            </a:pPr>
            <a:r>
              <a:rPr lang="ru-RU" sz="1800" dirty="0" smtClean="0">
                <a:latin typeface="Times New Roman" pitchFamily="18" charset="0"/>
                <a:cs typeface="Times New Roman" pitchFamily="18" charset="0"/>
              </a:rPr>
              <a:t>9 июля 2013 года в посёлке Ленинское загорелись хозяйственные постройки в жилом двухквартирном доме. Как потом установило следствие, причиной пожара стала неисправная электропроводка. Огненное чрезвычайное происшествие собрало всех соседей. Однако только Катя, находившаяся среди них, заметила стоящего почти в самом огненном пекле испуганного 5-летнего мальчика – сына хозяйки этого дома. Не думая о смертельной опасности, школьница кинулась его спасать. Подбежав к малышу, она схватила его на руки и вынесла из огня.</a:t>
            </a:r>
          </a:p>
        </p:txBody>
      </p:sp>
      <p:pic>
        <p:nvPicPr>
          <p:cNvPr id="5" name="Picture 5" descr="tatarinova"/>
          <p:cNvPicPr>
            <a:picLocks noChangeAspect="1" noChangeArrowheads="1"/>
          </p:cNvPicPr>
          <p:nvPr/>
        </p:nvPicPr>
        <p:blipFill>
          <a:blip r:embed="rId2" cstate="print"/>
          <a:srcRect/>
          <a:stretch>
            <a:fillRect/>
          </a:stretch>
        </p:blipFill>
        <p:spPr bwMode="auto">
          <a:xfrm>
            <a:off x="179512" y="2852936"/>
            <a:ext cx="2547913" cy="32403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131840" y="836712"/>
            <a:ext cx="5760640" cy="5904656"/>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по представлению наградной комиссии оргкомитетом принято решение о награждении нагрудным знаком "Горячее сердце 215" 127 человек и 8 общественных организаций.</a:t>
            </a:r>
          </a:p>
          <a:p>
            <a:r>
              <a:rPr lang="ru-RU" sz="2000" dirty="0" smtClean="0">
                <a:latin typeface="Times New Roman" pitchFamily="18" charset="0"/>
                <a:cs typeface="Times New Roman" pitchFamily="18" charset="0"/>
              </a:rPr>
              <a:t>Так, 17-летний Максим </a:t>
            </a:r>
            <a:r>
              <a:rPr lang="ru-RU" sz="2000" dirty="0" err="1" smtClean="0">
                <a:latin typeface="Times New Roman" pitchFamily="18" charset="0"/>
                <a:cs typeface="Times New Roman" pitchFamily="18" charset="0"/>
              </a:rPr>
              <a:t>Решетнев</a:t>
            </a:r>
            <a:r>
              <a:rPr lang="ru-RU" sz="2000" dirty="0" smtClean="0">
                <a:latin typeface="Times New Roman" pitchFamily="18" charset="0"/>
                <a:cs typeface="Times New Roman" pitchFamily="18" charset="0"/>
              </a:rPr>
              <a:t> из Красноярска своими смелыми и грамотными действиями спас пятерых человек при пожаре в квартире. Максим сумел "задержать" огонь до прибытия федеральной противопожарной службы. </a:t>
            </a:r>
          </a:p>
          <a:p>
            <a:r>
              <a:rPr lang="ru-RU" sz="2000" dirty="0" smtClean="0">
                <a:latin typeface="Times New Roman" pitchFamily="18" charset="0"/>
                <a:cs typeface="Times New Roman" pitchFamily="18" charset="0"/>
              </a:rPr>
              <a:t>12-летний Борис Бушков из Кирова спас тонущего мальчика из реки, рискуя при этом своей жизнью. </a:t>
            </a:r>
          </a:p>
          <a:p>
            <a:r>
              <a:rPr lang="ru-RU" sz="2000" dirty="0" smtClean="0">
                <a:latin typeface="Times New Roman" pitchFamily="18" charset="0"/>
                <a:cs typeface="Times New Roman" pitchFamily="18" charset="0"/>
              </a:rPr>
              <a:t>19-летний Илья </a:t>
            </a:r>
            <a:r>
              <a:rPr lang="ru-RU" sz="2000" dirty="0" err="1" smtClean="0">
                <a:latin typeface="Times New Roman" pitchFamily="18" charset="0"/>
                <a:cs typeface="Times New Roman" pitchFamily="18" charset="0"/>
              </a:rPr>
              <a:t>Ильяшенко</a:t>
            </a:r>
            <a:r>
              <a:rPr lang="ru-RU" sz="2000" dirty="0" smtClean="0">
                <a:latin typeface="Times New Roman" pitchFamily="18" charset="0"/>
                <a:cs typeface="Times New Roman" pitchFamily="18" charset="0"/>
              </a:rPr>
              <a:t> из Курска, спас двух мальчишек, провалившихся под лед. </a:t>
            </a:r>
          </a:p>
          <a:p>
            <a:r>
              <a:rPr lang="ru-RU" sz="2000" dirty="0" smtClean="0">
                <a:latin typeface="Times New Roman" pitchFamily="18" charset="0"/>
                <a:cs typeface="Times New Roman" pitchFamily="18" charset="0"/>
              </a:rPr>
              <a:t>16-летний Остапов Вадим из Краснодарского края спас свою крестную и двоих ее детей на пожаре.</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57200" y="267494"/>
            <a:ext cx="8229600" cy="1001266"/>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179512" y="1412776"/>
            <a:ext cx="2639007" cy="46085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sz="half" idx="2"/>
          </p:nvPr>
        </p:nvSpPr>
        <p:spPr>
          <a:xfrm>
            <a:off x="3419872" y="980728"/>
            <a:ext cx="5472608" cy="5688632"/>
          </a:xfrm>
          <a:solidFill>
            <a:schemeClr val="bg1"/>
          </a:solidFill>
          <a:ln w="38100">
            <a:solidFill>
              <a:schemeClr val="accent1"/>
            </a:solidFill>
          </a:ln>
        </p:spPr>
        <p:txBody>
          <a:bodyPr>
            <a:noAutofit/>
          </a:bodyPr>
          <a:lstStyle/>
          <a:p>
            <a:r>
              <a:rPr lang="ru-RU" sz="2000" dirty="0" smtClean="0">
                <a:latin typeface="Times New Roman" pitchFamily="18" charset="0"/>
                <a:cs typeface="Times New Roman" pitchFamily="18" charset="0"/>
              </a:rPr>
              <a:t>В этом году нагрудного знака "Горячее сердце" также удостоены пять человек, отдавших свои жизни, оказывая помощь пострадавшим. "Это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спасенных людей", - говорится в сообщении МЧС России.</a:t>
            </a:r>
          </a:p>
          <a:p>
            <a:r>
              <a:rPr lang="ru-RU" sz="2000" dirty="0" smtClean="0">
                <a:latin typeface="Times New Roman" pitchFamily="18" charset="0"/>
                <a:cs typeface="Times New Roman" pitchFamily="18" charset="0"/>
              </a:rPr>
              <a:t>Имена награжденных нагрудным знаком внесены в Почетную книгу "Горячее сердце" 2015 года, которая уже опубликована в электронном виде на сайте Фонда социально-культурных инициатив.</a:t>
            </a:r>
          </a:p>
          <a:p>
            <a:pPr>
              <a:lnSpc>
                <a:spcPct val="120000"/>
              </a:lnSpc>
            </a:pPr>
            <a:endParaRPr lang="ru-RU" sz="1800" dirty="0" smtClean="0">
              <a:latin typeface="Times New Roman" pitchFamily="18" charset="0"/>
              <a:cs typeface="Times New Roman" pitchFamily="18" charset="0"/>
            </a:endParaRPr>
          </a:p>
        </p:txBody>
      </p:sp>
      <p:sp>
        <p:nvSpPr>
          <p:cNvPr id="7" name="Rectangle 4"/>
          <p:cNvSpPr>
            <a:spLocks noGrp="1" noChangeArrowheads="1"/>
          </p:cNvSpPr>
          <p:nvPr>
            <p:ph type="title"/>
          </p:nvPr>
        </p:nvSpPr>
        <p:spPr>
          <a:xfrm>
            <a:off x="467544" y="332656"/>
            <a:ext cx="8229600" cy="569218"/>
          </a:xfrm>
        </p:spPr>
        <p:txBody>
          <a:bodyPr>
            <a:noAutofit/>
          </a:bodyPr>
          <a:lstStyle/>
          <a:p>
            <a:pPr algn="ctr"/>
            <a:r>
              <a:rPr lang="ru-RU" sz="4000" b="1" dirty="0">
                <a:ln>
                  <a:noFill/>
                </a:ln>
                <a:solidFill>
                  <a:srgbClr val="FF0000"/>
                </a:solidFill>
                <a:effectLst/>
                <a:latin typeface="Times New Roman" pitchFamily="18" charset="0"/>
                <a:cs typeface="Times New Roman" pitchFamily="18" charset="0"/>
              </a:rPr>
              <a:t>Горячие сердца всегда рядом</a:t>
            </a:r>
            <a:br>
              <a:rPr lang="ru-RU" sz="4000" b="1" dirty="0">
                <a:ln>
                  <a:noFill/>
                </a:ln>
                <a:solidFill>
                  <a:srgbClr val="FF0000"/>
                </a:solidFill>
                <a:effectLst/>
                <a:latin typeface="Times New Roman" pitchFamily="18" charset="0"/>
                <a:cs typeface="Times New Roman" pitchFamily="18" charset="0"/>
              </a:rPr>
            </a:br>
            <a:endParaRPr lang="ru-RU" sz="4000" b="1" dirty="0">
              <a:ln>
                <a:noFill/>
              </a:ln>
              <a:solidFill>
                <a:srgbClr val="FF0000"/>
              </a:solidFill>
              <a:effectLst/>
              <a:latin typeface="Times New Roman" pitchFamily="18" charset="0"/>
              <a:cs typeface="Times New Roman" pitchFamily="18" charset="0"/>
            </a:endParaRPr>
          </a:p>
        </p:txBody>
      </p:sp>
      <p:pic>
        <p:nvPicPr>
          <p:cNvPr id="8" name="Picture 8" descr="%D0%9D%D0%B0%D0%B3%D1%80%D1%83%D0%B4%D0%BD%D1%8B%D0%B8%CC%86%20%D0%B7%D0%BD%D0%B0%D0%BA%20%D0%B1%D0%B5%D0%B7%20%D1%84%D0%BE%D0%BD%D0%B0"/>
          <p:cNvPicPr>
            <a:picLocks noChangeAspect="1" noChangeArrowheads="1"/>
          </p:cNvPicPr>
          <p:nvPr/>
        </p:nvPicPr>
        <p:blipFill>
          <a:blip r:embed="rId2" cstate="print"/>
          <a:srcRect/>
          <a:stretch>
            <a:fillRect/>
          </a:stretch>
        </p:blipFill>
        <p:spPr bwMode="auto">
          <a:xfrm>
            <a:off x="251520" y="1412776"/>
            <a:ext cx="2845179" cy="496855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476672"/>
            <a:ext cx="8317432" cy="5832648"/>
          </a:xfrm>
          <a:solidFill>
            <a:schemeClr val="accent1">
              <a:lumMod val="20000"/>
              <a:lumOff val="80000"/>
            </a:schemeClr>
          </a:solidFill>
          <a:ln w="38100"/>
        </p:spPr>
        <p:style>
          <a:lnRef idx="2">
            <a:schemeClr val="accent2"/>
          </a:lnRef>
          <a:fillRef idx="1002">
            <a:schemeClr val="lt1"/>
          </a:fillRef>
          <a:effectRef idx="0">
            <a:schemeClr val="accent2"/>
          </a:effectRef>
          <a:fontRef idx="minor">
            <a:schemeClr val="dk1"/>
          </a:fontRef>
        </p:style>
        <p:txBody>
          <a:bodyPr>
            <a:noAutofit/>
          </a:bodyPr>
          <a:lstStyle/>
          <a:p>
            <a:pPr algn="ctr" eaLnBrk="1" hangingPunct="1"/>
            <a:r>
              <a:rPr lang="ru-RU" sz="6000" b="1" dirty="0" smtClean="0">
                <a:ln>
                  <a:solidFill>
                    <a:srgbClr val="C00000"/>
                  </a:solidFill>
                </a:ln>
                <a:solidFill>
                  <a:srgbClr val="FF0000"/>
                </a:solidFill>
                <a:effectLst/>
                <a:latin typeface="Times New Roman" pitchFamily="18" charset="0"/>
                <a:cs typeface="Times New Roman" pitchFamily="18" charset="0"/>
              </a:rPr>
              <a:t>У многих  возникнет сразу вопрос: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 Что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или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«кто это»  </a:t>
            </a:r>
            <a:br>
              <a:rPr lang="ru-RU" sz="6000" b="1" dirty="0" smtClean="0">
                <a:ln>
                  <a:solidFill>
                    <a:srgbClr val="C00000"/>
                  </a:solidFill>
                </a:ln>
                <a:solidFill>
                  <a:srgbClr val="FF0000"/>
                </a:solidFill>
                <a:effectLst/>
                <a:latin typeface="Times New Roman" pitchFamily="18" charset="0"/>
                <a:cs typeface="Times New Roman" pitchFamily="18" charset="0"/>
              </a:rPr>
            </a:br>
            <a:r>
              <a:rPr lang="ru-RU" sz="6000" b="1" dirty="0" smtClean="0">
                <a:ln>
                  <a:solidFill>
                    <a:srgbClr val="C00000"/>
                  </a:solidFill>
                </a:ln>
                <a:solidFill>
                  <a:srgbClr val="FF0000"/>
                </a:solidFill>
                <a:effectLst/>
                <a:latin typeface="Times New Roman" pitchFamily="18" charset="0"/>
                <a:cs typeface="Times New Roman" pitchFamily="18" charset="0"/>
              </a:rPr>
              <a:t>горячее сердце?!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67544" y="476672"/>
            <a:ext cx="8229600" cy="3816424"/>
          </a:xfrm>
          <a:solidFill>
            <a:schemeClr val="bg1"/>
          </a:solidFill>
          <a:ln w="38100">
            <a:solidFill>
              <a:schemeClr val="accent1"/>
            </a:solidFill>
          </a:ln>
        </p:spPr>
        <p:txBody>
          <a:bodyPr>
            <a:normAutofit lnSpcReduction="10000"/>
          </a:bodyPr>
          <a:lstStyle/>
          <a:p>
            <a:pPr>
              <a:lnSpc>
                <a:spcPct val="150000"/>
              </a:lnSpc>
              <a:buNone/>
            </a:pPr>
            <a:r>
              <a:rPr lang="ru-RU" sz="3200" b="1" dirty="0" smtClean="0"/>
              <a:t>		Использованные ресурсы:</a:t>
            </a:r>
            <a:endParaRPr lang="ru-RU"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hlinkClick r:id="rId2"/>
              </a:rPr>
              <a:t>http://mail.cordis.fondsci.ru</a:t>
            </a:r>
            <a:endParaRPr lang="en-US" dirty="0" smtClean="0">
              <a:latin typeface="Times New Roman" pitchFamily="18" charset="0"/>
              <a:cs typeface="Times New Roman" pitchFamily="18" charset="0"/>
              <a:hlinkClick r:id="rId3"/>
            </a:endParaRPr>
          </a:p>
          <a:p>
            <a:pPr eaLnBrk="1" hangingPunct="1">
              <a:lnSpc>
                <a:spcPct val="150000"/>
              </a:lnSpc>
            </a:pPr>
            <a:r>
              <a:rPr lang="en-US" dirty="0" smtClean="0">
                <a:latin typeface="Times New Roman" pitchFamily="18" charset="0"/>
                <a:cs typeface="Times New Roman" pitchFamily="18" charset="0"/>
                <a:hlinkClick r:id="rId3"/>
              </a:rPr>
              <a:t>http://www.youtube.com/watch?v=C3R_pfBzd2o</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4"/>
              </a:rPr>
              <a:t>http://www.youtube.com/watch?v=ifb3tyir-10</a:t>
            </a:r>
            <a:endParaRPr lang="en-US" dirty="0" smtClean="0">
              <a:latin typeface="Times New Roman" pitchFamily="18" charset="0"/>
              <a:cs typeface="Times New Roman" pitchFamily="18" charset="0"/>
            </a:endParaRPr>
          </a:p>
          <a:p>
            <a:pPr eaLnBrk="1" hangingPunct="1">
              <a:lnSpc>
                <a:spcPct val="150000"/>
              </a:lnSpc>
            </a:pPr>
            <a:r>
              <a:rPr lang="en-US" dirty="0" smtClean="0">
                <a:latin typeface="Times New Roman" pitchFamily="18" charset="0"/>
                <a:cs typeface="Times New Roman" pitchFamily="18" charset="0"/>
                <a:hlinkClick r:id="rId5"/>
              </a:rPr>
              <a:t>http://www.youtube.com/watch?v=qld_ito0ydi</a:t>
            </a:r>
            <a:endParaRPr lang="en-US" dirty="0" smtClean="0">
              <a:latin typeface="Times New Roman" pitchFamily="18" charset="0"/>
              <a:cs typeface="Times New Roman" pitchFamily="18" charset="0"/>
            </a:endParaRPr>
          </a:p>
          <a:p>
            <a:pPr eaLnBrk="1" hangingPunct="1"/>
            <a:endParaRPr lang="en-US" dirty="0" smtClean="0"/>
          </a:p>
          <a:p>
            <a:pPr eaLnBrk="1" hangingPunct="1">
              <a:buNone/>
            </a:pPr>
            <a:endParaRPr lang="en-US" dirty="0" smtClean="0"/>
          </a:p>
          <a:p>
            <a:pPr eaLnBrk="1" hangingPunct="1"/>
            <a:endParaRPr lang="ru-RU" dirty="0" smtClean="0"/>
          </a:p>
        </p:txBody>
      </p:sp>
      <p:sp>
        <p:nvSpPr>
          <p:cNvPr id="4" name="Содержимое 3"/>
          <p:cNvSpPr txBox="1">
            <a:spLocks/>
          </p:cNvSpPr>
          <p:nvPr/>
        </p:nvSpPr>
        <p:spPr>
          <a:xfrm>
            <a:off x="467544" y="5373216"/>
            <a:ext cx="8280920" cy="936104"/>
          </a:xfrm>
          <a:prstGeom prst="rect">
            <a:avLst/>
          </a:prstGeom>
          <a:solidFill>
            <a:schemeClr val="bg1"/>
          </a:solidFill>
          <a:ln w="38100">
            <a:solidFill>
              <a:schemeClr val="accent1"/>
            </a:solidFill>
          </a:ln>
        </p:spPr>
        <p:txBody>
          <a:bodyPr>
            <a:normAutofit/>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ru-RU" sz="2400" b="1" i="0" u="none" strike="noStrike" kern="1200" normalizeH="0" baseline="0" noProof="0" dirty="0">
              <a:uLnTx/>
              <a:uFillTx/>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267494"/>
            <a:ext cx="8784976" cy="1399032"/>
          </a:xfrm>
        </p:spPr>
        <p:txBody>
          <a:bodyPr>
            <a:noAutofit/>
          </a:bodyPr>
          <a:lstStyle/>
          <a:p>
            <a:pPr algn="ctr" eaLnBrk="1" hangingPunct="1"/>
            <a:r>
              <a:rPr lang="ru-RU" sz="4000" b="1" dirty="0" smtClean="0">
                <a:ln>
                  <a:noFill/>
                </a:ln>
                <a:solidFill>
                  <a:srgbClr val="FF0000"/>
                </a:solidFill>
                <a:effectLst/>
                <a:latin typeface="Times New Roman" pitchFamily="18" charset="0"/>
                <a:cs typeface="Times New Roman" pitchFamily="18" charset="0"/>
              </a:rPr>
              <a:t>У многих  возникнет сразу вопрос: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 Что это» или «кто это»  </a:t>
            </a:r>
            <a:br>
              <a:rPr lang="ru-RU" sz="4000" b="1" dirty="0" smtClean="0">
                <a:ln>
                  <a:noFill/>
                </a:ln>
                <a:solidFill>
                  <a:srgbClr val="FF0000"/>
                </a:solidFill>
                <a:effectLst/>
                <a:latin typeface="Times New Roman" pitchFamily="18" charset="0"/>
                <a:cs typeface="Times New Roman" pitchFamily="18" charset="0"/>
              </a:rPr>
            </a:br>
            <a:r>
              <a:rPr lang="ru-RU" sz="4000" b="1" dirty="0" smtClean="0">
                <a:ln>
                  <a:noFill/>
                </a:ln>
                <a:solidFill>
                  <a:srgbClr val="FF0000"/>
                </a:solidFill>
                <a:effectLst/>
                <a:latin typeface="Times New Roman" pitchFamily="18" charset="0"/>
                <a:cs typeface="Times New Roman" pitchFamily="18" charset="0"/>
              </a:rPr>
              <a:t>горячее сердце?! </a:t>
            </a:r>
          </a:p>
        </p:txBody>
      </p:sp>
      <p:sp>
        <p:nvSpPr>
          <p:cNvPr id="3075" name="Rectangle 3"/>
          <p:cNvSpPr>
            <a:spLocks noGrp="1" noChangeArrowheads="1"/>
          </p:cNvSpPr>
          <p:nvPr>
            <p:ph type="body" idx="1"/>
          </p:nvPr>
        </p:nvSpPr>
        <p:spPr>
          <a:xfrm>
            <a:off x="251520" y="2708920"/>
            <a:ext cx="8640960" cy="3816424"/>
          </a:xfrm>
          <a:solidFill>
            <a:schemeClr val="bg1"/>
          </a:solidFill>
          <a:ln w="38100">
            <a:solidFill>
              <a:schemeClr val="accent1"/>
            </a:solidFill>
          </a:ln>
        </p:spPr>
        <p:txBody>
          <a:bodyPr>
            <a:normAutofit/>
          </a:bodyPr>
          <a:lstStyle/>
          <a:p>
            <a:pPr eaLnBrk="1" hangingPunct="1">
              <a:buNone/>
            </a:pPr>
            <a:r>
              <a:rPr lang="ru-RU" sz="3200" dirty="0" smtClean="0">
                <a:latin typeface="Times New Roman" pitchFamily="18" charset="0"/>
                <a:cs typeface="Times New Roman" pitchFamily="18" charset="0"/>
              </a:rPr>
              <a:t>    Горячее сердце – это пример героических и отважных поступков, готовность бескорыстно прийти на помощь нуждающимся, это пример преодоления мужественных и  трудных жизненных ситуаций, пример социально значимых волонтёрских и добровольческих инициатив и проектов.</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20688"/>
            <a:ext cx="8229600" cy="576262"/>
          </a:xfrm>
        </p:spPr>
        <p:txBody>
          <a:bodyPr>
            <a:noAutofit/>
          </a:bodyPr>
          <a:lstStyle/>
          <a:p>
            <a:pPr algn="ctr" eaLnBrk="1" hangingPunct="1"/>
            <a:r>
              <a:rPr lang="ru-RU" sz="6000" b="1" dirty="0" smtClean="0">
                <a:ln>
                  <a:noFill/>
                </a:ln>
                <a:solidFill>
                  <a:srgbClr val="FF0000"/>
                </a:solidFill>
                <a:effectLst/>
                <a:latin typeface="Times New Roman" pitchFamily="18" charset="0"/>
                <a:cs typeface="Times New Roman" pitchFamily="18" charset="0"/>
              </a:rPr>
              <a:t>Доброе дело</a:t>
            </a:r>
          </a:p>
        </p:txBody>
      </p:sp>
      <p:sp>
        <p:nvSpPr>
          <p:cNvPr id="4099" name="Rectangle 3"/>
          <p:cNvSpPr>
            <a:spLocks noGrp="1" noChangeArrowheads="1"/>
          </p:cNvSpPr>
          <p:nvPr>
            <p:ph type="body" idx="1"/>
          </p:nvPr>
        </p:nvSpPr>
        <p:spPr>
          <a:xfrm>
            <a:off x="323528" y="2276872"/>
            <a:ext cx="8496944" cy="3888432"/>
          </a:xfrm>
          <a:solidFill>
            <a:schemeClr val="bg1"/>
          </a:solidFill>
          <a:ln w="38100">
            <a:solidFill>
              <a:schemeClr val="accent1"/>
            </a:solidFill>
          </a:ln>
        </p:spPr>
        <p:txBody>
          <a:bodyPr>
            <a:normAutofit fontScale="77500" lnSpcReduction="20000"/>
          </a:bodyPr>
          <a:lstStyle/>
          <a:p>
            <a:pPr algn="ctr" eaLnBrk="1" hangingPunct="1">
              <a:lnSpc>
                <a:spcPct val="90000"/>
              </a:lnSpc>
              <a:buFontTx/>
              <a:buNone/>
            </a:pPr>
            <a:r>
              <a:rPr lang="ru-RU" sz="3500" dirty="0" smtClean="0"/>
              <a:t>      </a:t>
            </a:r>
          </a:p>
          <a:p>
            <a:pPr algn="ctr" eaLnBrk="1" hangingPunct="1">
              <a:lnSpc>
                <a:spcPct val="120000"/>
              </a:lnSpc>
              <a:buFontTx/>
              <a:buNone/>
            </a:pPr>
            <a:r>
              <a:rPr lang="ru-RU" sz="3500" dirty="0" smtClean="0">
                <a:latin typeface="Times New Roman" pitchFamily="18" charset="0"/>
                <a:cs typeface="Times New Roman" pitchFamily="18" charset="0"/>
              </a:rPr>
              <a:t>	Трудно представить себе общество, в котором люди не готовы, хотя бы изредка, делать добрые дела – помогать другим, в том числе чужим, незнакомым людям. </a:t>
            </a:r>
          </a:p>
          <a:p>
            <a:pPr algn="ctr" eaLnBrk="1" hangingPunct="1">
              <a:lnSpc>
                <a:spcPct val="120000"/>
              </a:lnSpc>
              <a:buFontTx/>
              <a:buNone/>
            </a:pPr>
            <a:r>
              <a:rPr lang="ru-RU" sz="3500" u="sng" dirty="0" smtClean="0">
                <a:latin typeface="Times New Roman" pitchFamily="18" charset="0"/>
                <a:cs typeface="Times New Roman" pitchFamily="18" charset="0"/>
              </a:rPr>
              <a:t>«доброе дело» – это дело, которое никто делать не обязан, но которое, согласно общественной морали, </a:t>
            </a:r>
          </a:p>
          <a:p>
            <a:pPr algn="ctr" eaLnBrk="1" hangingPunct="1">
              <a:lnSpc>
                <a:spcPct val="120000"/>
              </a:lnSpc>
              <a:buFontTx/>
              <a:buNone/>
            </a:pPr>
            <a:r>
              <a:rPr lang="ru-RU" sz="3500" u="sng" dirty="0" smtClean="0">
                <a:latin typeface="Times New Roman" pitchFamily="18" charset="0"/>
                <a:cs typeface="Times New Roman" pitchFamily="18" charset="0"/>
              </a:rPr>
              <a:t>делать должно, правильно. </a:t>
            </a:r>
            <a:r>
              <a:rPr lang="ru-RU" u="sng" dirty="0" smtClean="0"/>
              <a:t/>
            </a:r>
            <a:br>
              <a:rPr lang="ru-RU" u="sng" dirty="0" smtClean="0"/>
            </a:br>
            <a:endParaRPr lang="ru-RU" u="sng"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691680" y="332656"/>
            <a:ext cx="5616624" cy="378395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7"/>
          <p:cNvSpPr>
            <a:spLocks noGrp="1" noChangeArrowheads="1"/>
          </p:cNvSpPr>
          <p:nvPr>
            <p:ph type="title"/>
          </p:nvPr>
        </p:nvSpPr>
        <p:spPr>
          <a:xfrm>
            <a:off x="251520" y="4365104"/>
            <a:ext cx="8640960" cy="2304256"/>
          </a:xfrm>
          <a:solidFill>
            <a:schemeClr val="bg1"/>
          </a:solidFill>
          <a:ln w="38100">
            <a:solidFill>
              <a:schemeClr val="accent1"/>
            </a:solidFill>
          </a:ln>
        </p:spPr>
        <p:txBody>
          <a:bodyPr>
            <a:normAutofit/>
          </a:bodyPr>
          <a:lstStyle/>
          <a:p>
            <a:r>
              <a:rPr lang="ru-RU" sz="3200" dirty="0">
                <a:ln>
                  <a:noFill/>
                </a:ln>
                <a:solidFill>
                  <a:schemeClr val="tx1"/>
                </a:solidFill>
                <a:effectLst/>
                <a:latin typeface="Times New Roman" pitchFamily="18" charset="0"/>
                <a:cs typeface="Times New Roman" pitchFamily="18" charset="0"/>
              </a:rPr>
              <a:t>Всероссийская общественно-государственная инициатива "Горячее сердце" </a:t>
            </a:r>
            <a:r>
              <a:rPr lang="ru-RU" sz="3200" dirty="0" smtClean="0">
                <a:ln>
                  <a:noFill/>
                </a:ln>
                <a:solidFill>
                  <a:schemeClr val="tx1"/>
                </a:solidFill>
                <a:effectLst/>
                <a:latin typeface="Times New Roman" pitchFamily="18" charset="0"/>
                <a:cs typeface="Times New Roman" pitchFamily="18" charset="0"/>
              </a:rPr>
              <a:t>–это </a:t>
            </a:r>
            <a:r>
              <a:rPr lang="ru-RU" sz="3200" dirty="0">
                <a:ln>
                  <a:noFill/>
                </a:ln>
                <a:solidFill>
                  <a:schemeClr val="tx1"/>
                </a:solidFill>
                <a:effectLst/>
                <a:latin typeface="Times New Roman" pitchFamily="18" charset="0"/>
                <a:cs typeface="Times New Roman" pitchFamily="18" charset="0"/>
              </a:rPr>
              <a:t>проект Фонда социально-культурных инициатив</a:t>
            </a:r>
            <a:r>
              <a:rPr lang="ru-RU" sz="3200" dirty="0" smtClean="0">
                <a:ln>
                  <a:noFill/>
                </a:ln>
                <a:solidFill>
                  <a:schemeClr val="tx1"/>
                </a:solidFill>
                <a:effectLst/>
                <a:latin typeface="Times New Roman" pitchFamily="18" charset="0"/>
                <a:cs typeface="Times New Roman" pitchFamily="18" charset="0"/>
              </a:rPr>
              <a:t>. </a:t>
            </a:r>
            <a:r>
              <a:rPr lang="ru-RU" sz="3200" dirty="0">
                <a:ln>
                  <a:noFill/>
                </a:ln>
                <a:solidFill>
                  <a:schemeClr val="tx1"/>
                </a:solidFill>
                <a:effectLst/>
                <a:latin typeface="Times New Roman" pitchFamily="18" charset="0"/>
                <a:cs typeface="Times New Roman" pitchFamily="18" charset="0"/>
              </a:rPr>
              <a:t>Реализуется с ноября </a:t>
            </a:r>
            <a:r>
              <a:rPr lang="ru-RU" sz="3200" dirty="0" smtClean="0">
                <a:ln>
                  <a:noFill/>
                </a:ln>
                <a:solidFill>
                  <a:schemeClr val="tx1"/>
                </a:solidFill>
                <a:effectLst/>
                <a:latin typeface="Times New Roman" pitchFamily="18" charset="0"/>
                <a:cs typeface="Times New Roman" pitchFamily="18" charset="0"/>
              </a:rPr>
              <a:t>2013 </a:t>
            </a:r>
            <a:r>
              <a:rPr lang="ru-RU" sz="3200" dirty="0">
                <a:ln>
                  <a:noFill/>
                </a:ln>
                <a:solidFill>
                  <a:schemeClr val="tx1"/>
                </a:solidFill>
                <a:effectLst/>
                <a:latin typeface="Times New Roman" pitchFamily="18" charset="0"/>
                <a:cs typeface="Times New Roman" pitchFamily="18" charset="0"/>
              </a:rPr>
              <a:t>года.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139952" y="188640"/>
            <a:ext cx="4824536" cy="6408712"/>
          </a:xfrm>
          <a:solidFill>
            <a:schemeClr val="bg1"/>
          </a:solidFill>
          <a:ln w="38100">
            <a:solidFill>
              <a:schemeClr val="accent1"/>
            </a:solidFill>
          </a:ln>
        </p:spPr>
        <p:txBody>
          <a:bodyPr>
            <a:noAutofit/>
          </a:bodyPr>
          <a:lstStyle/>
          <a:p>
            <a:pPr algn="ctr"/>
            <a:r>
              <a:rPr lang="ru-RU" sz="2800" dirty="0">
                <a:ln>
                  <a:noFill/>
                </a:ln>
                <a:solidFill>
                  <a:schemeClr val="tx1"/>
                </a:solidFill>
                <a:effectLst/>
                <a:latin typeface="Times New Roman" pitchFamily="18" charset="0"/>
                <a:cs typeface="Times New Roman" pitchFamily="18" charset="0"/>
              </a:rPr>
              <a:t>Основной целью инициативы является чествование и выражение признательности детям и молодежи в возрасте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до </a:t>
            </a:r>
            <a:r>
              <a:rPr lang="ru-RU" sz="2800" dirty="0">
                <a:ln>
                  <a:noFill/>
                </a:ln>
                <a:solidFill>
                  <a:schemeClr val="tx1"/>
                </a:solidFill>
                <a:effectLst/>
                <a:latin typeface="Times New Roman" pitchFamily="18" charset="0"/>
                <a:cs typeface="Times New Roman" pitchFamily="18" charset="0"/>
              </a:rPr>
              <a:t>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a:t>
            </a:r>
          </a:p>
        </p:txBody>
      </p:sp>
      <p:pic>
        <p:nvPicPr>
          <p:cNvPr id="4" name="Picture 13"/>
          <p:cNvPicPr>
            <a:picLocks noChangeAspect="1" noChangeArrowheads="1"/>
          </p:cNvPicPr>
          <p:nvPr/>
        </p:nvPicPr>
        <p:blipFill>
          <a:blip r:embed="rId2" cstate="print"/>
          <a:srcRect l="10697" r="16108" b="5128"/>
          <a:stretch>
            <a:fillRect/>
          </a:stretch>
        </p:blipFill>
        <p:spPr bwMode="auto">
          <a:xfrm>
            <a:off x="323528" y="2708920"/>
            <a:ext cx="3191676" cy="28803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Rectangle 11"/>
          <p:cNvSpPr txBox="1">
            <a:spLocks noChangeArrowheads="1"/>
          </p:cNvSpPr>
          <p:nvPr/>
        </p:nvSpPr>
        <p:spPr>
          <a:xfrm>
            <a:off x="0" y="692696"/>
            <a:ext cx="3600400" cy="1080765"/>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normalizeH="0" baseline="0" noProof="0" dirty="0" smtClean="0">
                <a:solidFill>
                  <a:srgbClr val="FF0000"/>
                </a:solidFill>
                <a:uLnTx/>
                <a:uFillTx/>
                <a:latin typeface="Times New Roman" pitchFamily="18" charset="0"/>
                <a:ea typeface="+mj-ea"/>
                <a:cs typeface="Times New Roman" pitchFamily="18" charset="0"/>
              </a:rPr>
              <a:t>ГОРЯЧЕЕ СЕРДЦЕ</a:t>
            </a:r>
            <a:endParaRPr kumimoji="0" lang="ru-RU" sz="3200" b="1" i="0" u="none" strike="noStrike" kern="1200" normalizeH="0" baseline="0" noProof="0" dirty="0">
              <a:solidFill>
                <a:srgbClr val="FF0000"/>
              </a:solidFill>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179512" y="260350"/>
            <a:ext cx="8712968" cy="1152525"/>
          </a:xfrm>
        </p:spPr>
        <p:txBody>
          <a:bodyPr>
            <a:noAutofit/>
          </a:bodyPr>
          <a:lstStyle/>
          <a:p>
            <a:pPr algn="ctr"/>
            <a:r>
              <a:rPr lang="ru-RU" altLang="ja-JP" sz="3600" b="1" dirty="0">
                <a:ln>
                  <a:noFill/>
                </a:ln>
                <a:solidFill>
                  <a:srgbClr val="FF0000"/>
                </a:solidFill>
                <a:effectLst/>
                <a:latin typeface="Times New Roman" pitchFamily="18" charset="0"/>
                <a:cs typeface="Times New Roman" pitchFamily="18" charset="0"/>
              </a:rPr>
              <a:t>Президент Фонда</a:t>
            </a:r>
            <a:br>
              <a:rPr lang="ru-RU" altLang="ja-JP" sz="3600" b="1" dirty="0">
                <a:ln>
                  <a:noFill/>
                </a:ln>
                <a:solidFill>
                  <a:srgbClr val="FF0000"/>
                </a:solidFill>
                <a:effectLst/>
                <a:latin typeface="Times New Roman" pitchFamily="18" charset="0"/>
                <a:cs typeface="Times New Roman" pitchFamily="18" charset="0"/>
              </a:rPr>
            </a:br>
            <a:r>
              <a:rPr lang="ru-RU" altLang="ja-JP" sz="3600" b="1" dirty="0">
                <a:ln>
                  <a:noFill/>
                </a:ln>
                <a:solidFill>
                  <a:srgbClr val="FF0000"/>
                </a:solidFill>
                <a:effectLst/>
                <a:latin typeface="Times New Roman" pitchFamily="18" charset="0"/>
                <a:cs typeface="Times New Roman" pitchFamily="18" charset="0"/>
              </a:rPr>
              <a:t> </a:t>
            </a:r>
            <a:r>
              <a:rPr lang="ru-RU" sz="3600" b="1" dirty="0" smtClean="0">
                <a:ln>
                  <a:noFill/>
                </a:ln>
                <a:solidFill>
                  <a:srgbClr val="FF0000"/>
                </a:solidFill>
                <a:effectLst/>
                <a:latin typeface="Times New Roman" pitchFamily="18" charset="0"/>
                <a:cs typeface="Times New Roman" pitchFamily="18" charset="0"/>
              </a:rPr>
              <a:t>Светлана Владимировна Медведева</a:t>
            </a:r>
            <a:r>
              <a:rPr lang="ru-RU" altLang="ja-JP" sz="3600" b="1" dirty="0" smtClean="0">
                <a:ln>
                  <a:noFill/>
                </a:ln>
                <a:solidFill>
                  <a:srgbClr val="FF0000"/>
                </a:solidFill>
                <a:effectLst/>
                <a:latin typeface="Times New Roman" pitchFamily="18" charset="0"/>
                <a:cs typeface="Times New Roman" pitchFamily="18" charset="0"/>
              </a:rPr>
              <a:t> </a:t>
            </a:r>
            <a:endParaRPr lang="ru-RU" sz="3600" b="1" dirty="0">
              <a:ln>
                <a:noFill/>
              </a:ln>
              <a:solidFill>
                <a:srgbClr val="FF0000"/>
              </a:solidFill>
              <a:effectLst/>
              <a:latin typeface="Times New Roman" pitchFamily="18" charset="0"/>
              <a:cs typeface="Times New Roman" pitchFamily="18" charset="0"/>
            </a:endParaRPr>
          </a:p>
        </p:txBody>
      </p:sp>
      <p:pic>
        <p:nvPicPr>
          <p:cNvPr id="94221" name="Picture 13"/>
          <p:cNvPicPr>
            <a:picLocks noChangeAspect="1" noChangeArrowheads="1"/>
          </p:cNvPicPr>
          <p:nvPr/>
        </p:nvPicPr>
        <p:blipFill>
          <a:blip r:embed="rId2" cstate="print"/>
          <a:srcRect/>
          <a:stretch>
            <a:fillRect/>
          </a:stretch>
        </p:blipFill>
        <p:spPr bwMode="auto">
          <a:xfrm>
            <a:off x="827584" y="1556792"/>
            <a:ext cx="7610475" cy="5105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3923928" y="1052736"/>
            <a:ext cx="4968552" cy="4320480"/>
          </a:xfrm>
          <a:solidFill>
            <a:schemeClr val="bg1"/>
          </a:solidFill>
          <a:ln w="38100">
            <a:solidFill>
              <a:schemeClr val="accent1"/>
            </a:solidFill>
          </a:ln>
        </p:spPr>
        <p:txBody>
          <a:bodyPr>
            <a:noAutofit/>
          </a:bodyPr>
          <a:lstStyle/>
          <a:p>
            <a:pPr algn="ct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3200" dirty="0" smtClean="0">
                <a:ln>
                  <a:noFill/>
                </a:ln>
                <a:solidFill>
                  <a:schemeClr val="tx1"/>
                </a:solidFill>
                <a:effectLst/>
                <a:latin typeface="Times New Roman" pitchFamily="18" charset="0"/>
                <a:cs typeface="Times New Roman" pitchFamily="18" charset="0"/>
              </a:rPr>
              <a:t/>
            </a:r>
            <a:br>
              <a:rPr lang="ru-RU" sz="32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В </a:t>
            </a:r>
            <a:r>
              <a:rPr lang="ru-RU" sz="2800" dirty="0">
                <a:ln>
                  <a:noFill/>
                </a:ln>
                <a:solidFill>
                  <a:schemeClr val="tx1"/>
                </a:solidFill>
                <a:effectLst/>
                <a:latin typeface="Times New Roman" pitchFamily="18" charset="0"/>
                <a:cs typeface="Times New Roman" pitchFamily="18" charset="0"/>
              </a:rPr>
              <a:t>оргкомитет инициативы ежегодно поступают более тысячи представлений на награждение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Нагрудным </a:t>
            </a:r>
            <a:r>
              <a:rPr lang="ru-RU" sz="2800" dirty="0">
                <a:ln>
                  <a:noFill/>
                </a:ln>
                <a:solidFill>
                  <a:schemeClr val="tx1"/>
                </a:solidFill>
                <a:effectLst/>
                <a:latin typeface="Times New Roman" pitchFamily="18" charset="0"/>
                <a:cs typeface="Times New Roman" pitchFamily="18" charset="0"/>
              </a:rPr>
              <a:t>знаком «Горячее сердце»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со </a:t>
            </a:r>
            <a:r>
              <a:rPr lang="ru-RU" sz="2800" dirty="0">
                <a:ln>
                  <a:noFill/>
                </a:ln>
                <a:solidFill>
                  <a:schemeClr val="tx1"/>
                </a:solidFill>
                <a:effectLst/>
                <a:latin typeface="Times New Roman" pitchFamily="18" charset="0"/>
                <a:cs typeface="Times New Roman" pitchFamily="18" charset="0"/>
              </a:rPr>
              <a:t>всех девяти Федеральных округов </a:t>
            </a:r>
            <a:r>
              <a:rPr lang="ru-RU" sz="2800" dirty="0" smtClean="0">
                <a:ln>
                  <a:noFill/>
                </a:ln>
                <a:solidFill>
                  <a:schemeClr val="tx1"/>
                </a:solidFill>
                <a:effectLst/>
                <a:latin typeface="Times New Roman" pitchFamily="18" charset="0"/>
                <a:cs typeface="Times New Roman" pitchFamily="18" charset="0"/>
              </a:rPr>
              <a:t/>
            </a:r>
            <a:br>
              <a:rPr lang="ru-RU" sz="2800" dirty="0" smtClean="0">
                <a:ln>
                  <a:noFill/>
                </a:ln>
                <a:solidFill>
                  <a:schemeClr val="tx1"/>
                </a:solidFill>
                <a:effectLst/>
                <a:latin typeface="Times New Roman" pitchFamily="18" charset="0"/>
                <a:cs typeface="Times New Roman" pitchFamily="18" charset="0"/>
              </a:rPr>
            </a:br>
            <a:r>
              <a:rPr lang="ru-RU" sz="2800" dirty="0" smtClean="0">
                <a:ln>
                  <a:noFill/>
                </a:ln>
                <a:solidFill>
                  <a:schemeClr val="tx1"/>
                </a:solidFill>
                <a:effectLst/>
                <a:latin typeface="Times New Roman" pitchFamily="18" charset="0"/>
                <a:cs typeface="Times New Roman" pitchFamily="18" charset="0"/>
              </a:rPr>
              <a:t>и </a:t>
            </a:r>
            <a:r>
              <a:rPr lang="ru-RU" sz="2800" dirty="0">
                <a:ln>
                  <a:noFill/>
                </a:ln>
                <a:solidFill>
                  <a:schemeClr val="tx1"/>
                </a:solidFill>
                <a:effectLst/>
                <a:latin typeface="Times New Roman" pitchFamily="18" charset="0"/>
                <a:cs typeface="Times New Roman" pitchFamily="18" charset="0"/>
              </a:rPr>
              <a:t>более 70 субъектов Российской Федерации. </a:t>
            </a:r>
            <a:r>
              <a:rPr lang="ru-RU" sz="3200" dirty="0">
                <a:ln>
                  <a:noFill/>
                </a:ln>
                <a:solidFill>
                  <a:schemeClr val="tx1"/>
                </a:solidFill>
                <a:effectLst/>
                <a:latin typeface="Times New Roman" pitchFamily="18" charset="0"/>
                <a:cs typeface="Times New Roman" pitchFamily="18" charset="0"/>
              </a:rPr>
              <a:t/>
            </a:r>
            <a:br>
              <a:rPr lang="ru-RU" sz="3200" dirty="0">
                <a:ln>
                  <a:noFill/>
                </a:ln>
                <a:solidFill>
                  <a:schemeClr val="tx1"/>
                </a:solidFill>
                <a:effectLst/>
                <a:latin typeface="Times New Roman" pitchFamily="18" charset="0"/>
                <a:cs typeface="Times New Roman" pitchFamily="18" charset="0"/>
              </a:rPr>
            </a:br>
            <a:r>
              <a:rPr lang="ru-RU" sz="3600" dirty="0">
                <a:ln>
                  <a:noFill/>
                </a:ln>
                <a:solidFill>
                  <a:schemeClr val="tx1"/>
                </a:solidFill>
                <a:effectLst/>
                <a:latin typeface="Times New Roman" pitchFamily="18" charset="0"/>
                <a:cs typeface="Times New Roman" pitchFamily="18" charset="0"/>
              </a:rPr>
              <a:t/>
            </a:r>
            <a:br>
              <a:rPr lang="ru-RU" sz="3600" dirty="0">
                <a:ln>
                  <a:noFill/>
                </a:ln>
                <a:solidFill>
                  <a:schemeClr val="tx1"/>
                </a:solidFill>
                <a:effectLst/>
                <a:latin typeface="Times New Roman" pitchFamily="18" charset="0"/>
                <a:cs typeface="Times New Roman" pitchFamily="18" charset="0"/>
              </a:rPr>
            </a:br>
            <a:endParaRPr lang="ru-RU" sz="3600" dirty="0">
              <a:ln>
                <a:noFill/>
              </a:ln>
              <a:solidFill>
                <a:schemeClr val="tx1"/>
              </a:solidFill>
              <a:effectLst/>
              <a:latin typeface="Times New Roman" pitchFamily="18" charset="0"/>
              <a:cs typeface="Times New Roman" pitchFamily="18" charset="0"/>
            </a:endParaRPr>
          </a:p>
        </p:txBody>
      </p:sp>
      <p:pic>
        <p:nvPicPr>
          <p:cNvPr id="3" name="Picture 8" descr="%D0%9D%D0%B0%D0%B3%D1%80%D1%83%D0%B4%D0%BD%D1%8B%D0%B8%CC%86%20%D0%B7%D0%BD%D0%B0%D0%BA%20%D0%B1%D0%B5%D0%B7%20%D1%84%D0%BE%D0%BD%D0%B0"/>
          <p:cNvPicPr>
            <a:picLocks noChangeAspect="1" noChangeArrowheads="1"/>
          </p:cNvPicPr>
          <p:nvPr/>
        </p:nvPicPr>
        <p:blipFill>
          <a:blip r:embed="rId3" cstate="print"/>
          <a:srcRect/>
          <a:stretch>
            <a:fillRect/>
          </a:stretch>
        </p:blipFill>
        <p:spPr bwMode="auto">
          <a:xfrm>
            <a:off x="323528" y="620688"/>
            <a:ext cx="3168352" cy="55329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267494"/>
            <a:ext cx="9036496" cy="1399032"/>
          </a:xfrm>
        </p:spPr>
        <p:txBody>
          <a:bodyPr/>
          <a:lstStyle/>
          <a:p>
            <a:r>
              <a:rPr lang="ru-RU" sz="3200" b="1" dirty="0">
                <a:ln>
                  <a:noFill/>
                </a:ln>
                <a:solidFill>
                  <a:srgbClr val="FF0000"/>
                </a:solidFill>
                <a:effectLst/>
                <a:latin typeface="Times New Roman" pitchFamily="18" charset="0"/>
                <a:cs typeface="Times New Roman" pitchFamily="18" charset="0"/>
              </a:rPr>
              <a:t>НАГРУДНЫЙ ЗНАК </a:t>
            </a:r>
            <a:r>
              <a:rPr lang="ru-RU" sz="3200" b="1" dirty="0" smtClean="0">
                <a:ln>
                  <a:noFill/>
                </a:ln>
                <a:solidFill>
                  <a:srgbClr val="FF0000"/>
                </a:solidFill>
                <a:effectLst/>
                <a:latin typeface="Times New Roman" pitchFamily="18" charset="0"/>
                <a:cs typeface="Times New Roman" pitchFamily="18" charset="0"/>
              </a:rPr>
              <a:t>И УДОСТОВЕРЕНИЕ</a:t>
            </a:r>
            <a:endParaRPr lang="ru-RU" sz="3200" b="1" dirty="0">
              <a:ln>
                <a:noFill/>
              </a:ln>
              <a:solidFill>
                <a:srgbClr val="FF0000"/>
              </a:solidFill>
              <a:effectLst/>
              <a:latin typeface="Times New Roman" pitchFamily="18" charset="0"/>
              <a:cs typeface="Times New Roman" pitchFamily="18" charset="0"/>
            </a:endParaRPr>
          </a:p>
        </p:txBody>
      </p:sp>
      <p:pic>
        <p:nvPicPr>
          <p:cNvPr id="115718" name="Picture 6"/>
          <p:cNvPicPr>
            <a:picLocks noChangeAspect="1" noChangeArrowheads="1"/>
          </p:cNvPicPr>
          <p:nvPr/>
        </p:nvPicPr>
        <p:blipFill>
          <a:blip r:embed="rId2" cstate="print"/>
          <a:srcRect/>
          <a:stretch>
            <a:fillRect/>
          </a:stretch>
        </p:blipFill>
        <p:spPr bwMode="auto">
          <a:xfrm>
            <a:off x="755576" y="1628800"/>
            <a:ext cx="7620000" cy="46577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TotalTime>
  <Words>1061</Words>
  <Application>Microsoft Office PowerPoint</Application>
  <PresentationFormat>Экран (4:3)</PresentationFormat>
  <Paragraphs>54</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УРОК МУЖЕСТВА</vt:lpstr>
      <vt:lpstr>У многих  возникнет сразу вопрос:  « Что это»  или  «кто это»   горячее сердце?! </vt:lpstr>
      <vt:lpstr>У многих  возникнет сразу вопрос:  « Что это» или «кто это»   горячее сердце?! </vt:lpstr>
      <vt:lpstr>Доброе дело</vt:lpstr>
      <vt:lpstr>Всероссийская общественно-государственная инициатива "Горячее сердце" –это проект Фонда социально-культурных инициатив. Реализуется с ноября 2013 года. </vt:lpstr>
      <vt:lpstr>Основной целью инициативы является чествование и выражение признательности детям и молодежи в возрасте  до 23 лет, проявившим неравнодушие и активную жизненную позицию, совершившим героические и мужественные поступки, бескорыстно пришедшим на помощь людям, а также преодолевшим трудные жизненные ситуации.</vt:lpstr>
      <vt:lpstr>Президент Фонда  Светлана Владимировна Медведева </vt:lpstr>
      <vt:lpstr>  В оргкомитет инициативы ежегодно поступают более тысячи представлений на награждение  Нагрудным знаком «Горячее сердце»  со всех девяти Федеральных округов  и более 70 субъектов Российской Федерации.   </vt:lpstr>
      <vt:lpstr>НАГРУДНЫЙ ЗНАК И УДОСТОВЕРЕНИЕ</vt:lpstr>
      <vt:lpstr>Среди награжденных есть ребята, которые отдали свои жизни, оказывая помощь пострадавшим. Это – невосполнимая утрата для родителей и всех нас. Однако эти ребята показали пример истинного мужества и отваги, крепости духа, нравственного и духовного стержня. Они навсегда останутся в нашей памяти и в сердцах ими спасенных людей. </vt:lpstr>
      <vt:lpstr>НАГРУДНЫЙ ЗНАК</vt:lpstr>
      <vt:lpstr>Хрупкий лед</vt:lpstr>
      <vt:lpstr>Фадис Ахметов</vt:lpstr>
      <vt:lpstr>Никита Баранов </vt:lpstr>
      <vt:lpstr>Никита Баранов </vt:lpstr>
      <vt:lpstr>Говорунов Артем  Родился в 1996 году </vt:lpstr>
      <vt:lpstr> Татаринова Екатерина  Родилась в 2000 году</vt:lpstr>
      <vt:lpstr>Горячие сердца всегда рядом </vt:lpstr>
      <vt:lpstr>Горячие сердца всегда рядом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МУЖЕСТВА</dc:title>
  <dc:creator>Екатерина</dc:creator>
  <cp:lastModifiedBy>Массовый</cp:lastModifiedBy>
  <cp:revision>21</cp:revision>
  <dcterms:created xsi:type="dcterms:W3CDTF">2016-02-14T09:01:39Z</dcterms:created>
  <dcterms:modified xsi:type="dcterms:W3CDTF">2021-10-17T22:40:22Z</dcterms:modified>
</cp:coreProperties>
</file>