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5" r:id="rId15"/>
    <p:sldId id="276" r:id="rId16"/>
    <p:sldId id="277" r:id="rId17"/>
    <p:sldId id="278" r:id="rId18"/>
    <p:sldId id="279" r:id="rId19"/>
    <p:sldId id="280" r:id="rId20"/>
    <p:sldId id="270" r:id="rId21"/>
    <p:sldId id="271" r:id="rId22"/>
    <p:sldId id="272" r:id="rId23"/>
    <p:sldId id="273" r:id="rId24"/>
    <p:sldId id="274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06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7" r:id="rId51"/>
    <p:sldId id="305" r:id="rId52"/>
    <p:sldId id="308" r:id="rId53"/>
    <p:sldId id="30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44984-C82E-42ED-8910-D48A2C8E9B6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65301-C56C-4A53-8D82-FEFA2BBB3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to.ru/norm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233169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ЗДОРОВЫЙ ОБРАЗ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ЖИЗНИ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-как основа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сохранения здоровья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800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ГБПОУ «Златоустовский медицинский техникум»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Выполнил: студент Григорьев </a:t>
            </a:r>
            <a:r>
              <a:rPr lang="ru-RU" dirty="0" smtClean="0">
                <a:solidFill>
                  <a:srgbClr val="002060"/>
                </a:solidFill>
              </a:rPr>
              <a:t>Аркадий</a:t>
            </a:r>
          </a:p>
          <a:p>
            <a:r>
              <a:rPr lang="ru-RU" sz="1900" dirty="0" smtClean="0">
                <a:solidFill>
                  <a:srgbClr val="002060"/>
                </a:solidFill>
              </a:rPr>
              <a:t>Златоуст 2021г</a:t>
            </a:r>
            <a:endParaRPr lang="ru-RU" sz="1900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Принципы ЗОЖ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Девятый</a:t>
            </a:r>
            <a:r>
              <a:rPr lang="ru-RU" b="1" dirty="0"/>
              <a:t>: </a:t>
            </a:r>
            <a:r>
              <a:rPr lang="ru-RU" b="1" dirty="0" smtClean="0"/>
              <a:t>Закаливание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При систематическом закаливании организм </a:t>
            </a:r>
            <a:r>
              <a:rPr lang="ru-RU" dirty="0" err="1"/>
              <a:t>оздоравливается</a:t>
            </a:r>
            <a:r>
              <a:rPr lang="ru-RU" dirty="0"/>
              <a:t>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Принципы закаливания:</a:t>
            </a:r>
          </a:p>
          <a:p>
            <a:pPr>
              <a:buNone/>
            </a:pPr>
            <a:r>
              <a:rPr lang="ru-RU" dirty="0" smtClean="0"/>
              <a:t>1. От простого к сложному.</a:t>
            </a:r>
          </a:p>
          <a:p>
            <a:pPr>
              <a:buNone/>
            </a:pPr>
            <a:r>
              <a:rPr lang="ru-RU" dirty="0" smtClean="0"/>
              <a:t>2. Систематичность.</a:t>
            </a:r>
          </a:p>
          <a:p>
            <a:pPr>
              <a:buNone/>
            </a:pPr>
            <a:r>
              <a:rPr lang="ru-RU" dirty="0" smtClean="0"/>
              <a:t>3. Постепенно и последовательно увеличивать дозировку.</a:t>
            </a:r>
          </a:p>
          <a:p>
            <a:pPr>
              <a:buNone/>
            </a:pPr>
            <a:r>
              <a:rPr lang="ru-RU" dirty="0" smtClean="0"/>
              <a:t>4. Применять контрастные процедуры.</a:t>
            </a:r>
          </a:p>
          <a:p>
            <a:pPr>
              <a:buNone/>
            </a:pPr>
            <a:r>
              <a:rPr lang="ru-RU" dirty="0" smtClean="0"/>
              <a:t>5. Использовать закаливающие факторы в комплексе: солнце, воздух, вода.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Принципы ЗОЖ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11256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/>
              <a:t>Десятый</a:t>
            </a:r>
            <a:r>
              <a:rPr lang="ru-RU" b="1" dirty="0"/>
              <a:t>: Умейте управлять своими эмоциями и бороться </a:t>
            </a:r>
            <a:r>
              <a:rPr lang="ru-RU" b="1" dirty="0" smtClean="0"/>
              <a:t>со </a:t>
            </a:r>
            <a:r>
              <a:rPr lang="ru-RU" b="1" dirty="0"/>
              <a:t>стрессом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Подход большинства людей к жизни: обстоятельства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управляют мной, но это не ЗОЖ.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Усвойте для себя следующие правила : события, которые с </a:t>
            </a:r>
            <a:r>
              <a:rPr lang="ru-RU" dirty="0" smtClean="0"/>
              <a:t>нами </a:t>
            </a:r>
            <a:r>
              <a:rPr lang="ru-RU" dirty="0"/>
              <a:t>происходят, следствия наших реакций на другие </a:t>
            </a:r>
            <a:r>
              <a:rPr lang="ru-RU" dirty="0" smtClean="0"/>
              <a:t>события</a:t>
            </a:r>
            <a:r>
              <a:rPr lang="ru-RU" dirty="0"/>
              <a:t>. Вас не должна расстраивать плохая погода, события. Вас не должна расстраивать плохая погода,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отсутствие денег, предательство друга или увольнение </a:t>
            </a:r>
            <a:r>
              <a:rPr lang="ru-RU" dirty="0" smtClean="0"/>
              <a:t>-смотрите </a:t>
            </a:r>
            <a:r>
              <a:rPr lang="ru-RU" dirty="0"/>
              <a:t>на все с позитивной точки зрения.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Отрицательные эмоции - ведут к болезням.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От общих принципов перейдем к рассмотрению значимости конкретных структур  формирования ЗОЖ, заявленных в нашей конференции.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Движение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Работа </a:t>
            </a:r>
            <a:r>
              <a:rPr lang="ru-RU" dirty="0" smtClean="0"/>
              <a:t>скелетных мышц обеспечивает </a:t>
            </a:r>
            <a:r>
              <a:rPr lang="ru-RU" dirty="0" smtClean="0"/>
              <a:t>хорошее</a:t>
            </a:r>
          </a:p>
          <a:p>
            <a:pPr>
              <a:buNone/>
            </a:pPr>
            <a:r>
              <a:rPr lang="ru-RU" dirty="0" smtClean="0"/>
              <a:t>кровоснабжение </a:t>
            </a:r>
            <a:r>
              <a:rPr lang="ru-RU" dirty="0" smtClean="0"/>
              <a:t>органов и </a:t>
            </a:r>
            <a:r>
              <a:rPr lang="ru-RU" dirty="0" smtClean="0"/>
              <a:t>тканей, расположенных </a:t>
            </a:r>
            <a:r>
              <a:rPr lang="ru-RU" dirty="0" smtClean="0"/>
              <a:t>рядом </a:t>
            </a:r>
            <a:r>
              <a:rPr lang="ru-RU" dirty="0" smtClean="0"/>
              <a:t>с</a:t>
            </a:r>
          </a:p>
          <a:p>
            <a:pPr>
              <a:buNone/>
            </a:pPr>
            <a:r>
              <a:rPr lang="ru-RU" dirty="0" smtClean="0"/>
              <a:t>мышцами</a:t>
            </a:r>
            <a:r>
              <a:rPr lang="ru-RU" dirty="0" smtClean="0"/>
              <a:t>. Вкупе </a:t>
            </a:r>
            <a:r>
              <a:rPr lang="ru-RU" dirty="0" smtClean="0"/>
              <a:t>с гармоничным </a:t>
            </a:r>
            <a:r>
              <a:rPr lang="ru-RU" dirty="0" smtClean="0"/>
              <a:t>дыханием, </a:t>
            </a:r>
            <a:r>
              <a:rPr lang="ru-RU" dirty="0" smtClean="0"/>
              <a:t>упражнения,</a:t>
            </a:r>
          </a:p>
          <a:p>
            <a:pPr>
              <a:buNone/>
            </a:pPr>
            <a:r>
              <a:rPr lang="ru-RU" dirty="0" smtClean="0"/>
              <a:t>выполненные </a:t>
            </a:r>
            <a:r>
              <a:rPr lang="ru-RU" dirty="0" smtClean="0"/>
              <a:t>на воздухе </a:t>
            </a:r>
            <a:r>
              <a:rPr lang="ru-RU" dirty="0" smtClean="0"/>
              <a:t>или </a:t>
            </a:r>
            <a:r>
              <a:rPr lang="ru-RU" dirty="0" smtClean="0"/>
              <a:t>в помещении </a:t>
            </a:r>
            <a:r>
              <a:rPr lang="ru-RU" dirty="0" smtClean="0"/>
              <a:t>с открытым</a:t>
            </a:r>
          </a:p>
          <a:p>
            <a:pPr>
              <a:buNone/>
            </a:pPr>
            <a:r>
              <a:rPr lang="ru-RU" dirty="0" smtClean="0"/>
              <a:t>окном</a:t>
            </a:r>
            <a:r>
              <a:rPr lang="ru-RU" dirty="0" smtClean="0"/>
              <a:t>, </a:t>
            </a:r>
            <a:r>
              <a:rPr lang="ru-RU" dirty="0" smtClean="0"/>
              <a:t>насыщают организм</a:t>
            </a:r>
          </a:p>
          <a:p>
            <a:pPr>
              <a:buNone/>
            </a:pPr>
            <a:r>
              <a:rPr lang="ru-RU" dirty="0" smtClean="0"/>
              <a:t>кислородом, уменьшают </a:t>
            </a:r>
          </a:p>
          <a:p>
            <a:pPr>
              <a:buNone/>
            </a:pPr>
            <a:r>
              <a:rPr lang="ru-RU" dirty="0" smtClean="0"/>
              <a:t>застойные явления.</a:t>
            </a:r>
          </a:p>
          <a:p>
            <a:pPr>
              <a:buNone/>
            </a:pPr>
            <a:r>
              <a:rPr lang="ru-RU" dirty="0" smtClean="0"/>
              <a:t>Занятия </a:t>
            </a:r>
            <a:r>
              <a:rPr lang="ru-RU" dirty="0" smtClean="0"/>
              <a:t>в </a:t>
            </a:r>
            <a:r>
              <a:rPr lang="ru-RU" dirty="0" smtClean="0"/>
              <a:t>непроветриваемом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помещении, </a:t>
            </a:r>
            <a:r>
              <a:rPr lang="ru-RU" dirty="0" smtClean="0"/>
              <a:t>с</a:t>
            </a:r>
          </a:p>
          <a:p>
            <a:pPr>
              <a:buNone/>
            </a:pPr>
            <a:r>
              <a:rPr lang="ru-RU" dirty="0" smtClean="0"/>
              <a:t>загрязненными фильтрами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кондиционеров </a:t>
            </a:r>
            <a:r>
              <a:rPr lang="ru-RU" dirty="0" smtClean="0"/>
              <a:t>не</a:t>
            </a:r>
          </a:p>
          <a:p>
            <a:pPr>
              <a:buNone/>
            </a:pPr>
            <a:r>
              <a:rPr lang="ru-RU" dirty="0" smtClean="0"/>
              <a:t>будут </a:t>
            </a:r>
            <a:r>
              <a:rPr lang="ru-RU" dirty="0" smtClean="0"/>
              <a:t>иметь такого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оздоровительного </a:t>
            </a:r>
            <a:r>
              <a:rPr lang="ru-RU" dirty="0" smtClean="0"/>
              <a:t>эффекта.</a:t>
            </a:r>
            <a:endParaRPr lang="ru-RU" dirty="0"/>
          </a:p>
        </p:txBody>
      </p:sp>
      <p:pic>
        <p:nvPicPr>
          <p:cNvPr id="5" name="Содержимое 4" descr="1586968527133628106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355976" y="2852936"/>
            <a:ext cx="4470648" cy="345623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Механизмы оздоровительного действия физических упражнений.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</a:t>
            </a:r>
            <a:r>
              <a:rPr lang="ru-RU" dirty="0" smtClean="0"/>
              <a:t>.Улучшают адаптационно-приспособительные реакции организма к изменениям окружающей среды (смена погоды, магнитные излучения на солнце, смена часовых поясов). Особенно это относится к аэробным упражнениям (на выносливость).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Механизмы оздоровительного действия физических упражнений.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496855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2. Повышают энергетическую мощь митохондрий, что позволяет не только быстрее адаптироваться к изменениям окружающей среды, но и быстрее восстанавливаться после негативных влияний на организм разного характера, но и восполняют энергетический потенциал в клетках всего организма, не только в скелетных мышцах.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Механизмы оздоровительного действия физических упражнений.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89654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3. Повышают физиологические резервы организма, обеспечивающиеся анатомо-физиологическими и функциональными особенностями.</a:t>
            </a:r>
          </a:p>
          <a:p>
            <a:r>
              <a:rPr lang="ru-RU" dirty="0" smtClean="0"/>
              <a:t>Увеличивают объем грудной клетки, растяжимость легких, силу дыхательной мускулатуры.</a:t>
            </a:r>
          </a:p>
          <a:p>
            <a:r>
              <a:rPr lang="ru-RU" dirty="0" smtClean="0"/>
              <a:t>Увеличивают сократительную силу миокарда, ударный и минутный выброс сердца.</a:t>
            </a:r>
          </a:p>
          <a:p>
            <a:r>
              <a:rPr lang="ru-RU" dirty="0" smtClean="0"/>
              <a:t>Активное участие диафрагмы способствует облегчению работы сердца.</a:t>
            </a:r>
          </a:p>
          <a:p>
            <a:r>
              <a:rPr lang="ru-RU" dirty="0" smtClean="0"/>
              <a:t>Увеличивается диастола сердца (отдых) во время которой происходит питание самой сердечной мышцы.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Механизмы оздоровительного действия физических упражнений.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424936" cy="496855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Регулируют  тонус сосудов (в зависимости от упражнений повышается или понижается).</a:t>
            </a:r>
          </a:p>
          <a:p>
            <a:r>
              <a:rPr lang="ru-RU" dirty="0" smtClean="0"/>
              <a:t>Укрепляют связочно-суставной аппарат.</a:t>
            </a:r>
          </a:p>
          <a:p>
            <a:r>
              <a:rPr lang="ru-RU" dirty="0" smtClean="0"/>
              <a:t>Способствуют поддержанию гомеостаза, за счёт лучшего удаления продуктов обмена, почками, потовыми железами, легкими.</a:t>
            </a:r>
          </a:p>
          <a:p>
            <a:r>
              <a:rPr lang="ru-RU" dirty="0" smtClean="0"/>
              <a:t>Усиливается циркуляция лимфы, обменные процессы в капиллярах проходят полностью. (В покое не вся кровь проходит через капиллярное русло).</a:t>
            </a:r>
          </a:p>
          <a:p>
            <a:r>
              <a:rPr lang="ru-RU" dirty="0" smtClean="0"/>
              <a:t>Повышается обмен веществ, что способствует сжиганию лишних калорий.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Механизмы оздоровительного действия физических упражнений.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896544"/>
          </a:xfrm>
        </p:spPr>
        <p:txBody>
          <a:bodyPr/>
          <a:lstStyle/>
          <a:p>
            <a:r>
              <a:rPr lang="ru-RU" dirty="0" smtClean="0"/>
              <a:t>Повышают иммунитет (только умеренные занятия), за счет активизации кровообращения. Улучшаются показатели Т- и В- лимфоцитов, процессы выработки антител к различным антигенам.</a:t>
            </a:r>
          </a:p>
          <a:p>
            <a:r>
              <a:rPr lang="ru-RU" dirty="0" smtClean="0"/>
              <a:t>Повышают бактерицидные свойства кожи, лизоцима слюны.</a:t>
            </a:r>
          </a:p>
          <a:p>
            <a:r>
              <a:rPr lang="ru-RU" dirty="0" smtClean="0"/>
              <a:t>Осуществляют закаливающий эффект при занятии на воздухе.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Механизмы оздоровительного действия физических упражнений.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Уменьшают гипоксии всего организма и мозга в частности, что способствует активизации умственной деятельности.</a:t>
            </a:r>
          </a:p>
          <a:p>
            <a:r>
              <a:rPr lang="ru-RU" dirty="0" smtClean="0"/>
              <a:t>Снимают нервное напряжение, чем улучшают состояние всех систем организма.</a:t>
            </a:r>
          </a:p>
          <a:p>
            <a:r>
              <a:rPr lang="ru-RU" dirty="0" smtClean="0"/>
              <a:t>Улучшают внешний вид, придают</a:t>
            </a:r>
            <a:r>
              <a:rPr lang="en-US" dirty="0" smtClean="0"/>
              <a:t> </a:t>
            </a:r>
            <a:r>
              <a:rPr lang="ru-RU" smtClean="0"/>
              <a:t>веру  </a:t>
            </a:r>
            <a:r>
              <a:rPr lang="ru-RU" dirty="0" smtClean="0"/>
              <a:t>в свои силы.</a:t>
            </a:r>
          </a:p>
          <a:p>
            <a:r>
              <a:rPr lang="ru-RU" dirty="0" smtClean="0"/>
              <a:t>Препятствуют процессам преждевременного старения, приводят к структурному совершенствованию тканей.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Определения, термины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Здоровье </a:t>
            </a:r>
            <a:r>
              <a:rPr lang="ru-RU" dirty="0"/>
              <a:t>– это состояние полного физического,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душевного, социального благополучия, а не только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отсутствие болезней или физических дефектов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(определение ВОЗ). </a:t>
            </a:r>
          </a:p>
          <a:p>
            <a:r>
              <a:rPr lang="ru-RU" b="1" dirty="0" smtClean="0"/>
              <a:t>Здоровье </a:t>
            </a:r>
            <a:r>
              <a:rPr lang="ru-RU" dirty="0"/>
              <a:t>является основным ресурсом, от степени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обладания которым зависит удовлетворенность обладания которым зависит удовлетворенность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практически всех потребностей человека. </a:t>
            </a:r>
          </a:p>
          <a:p>
            <a:r>
              <a:rPr lang="ru-RU" b="1" dirty="0" smtClean="0"/>
              <a:t>Болезнь</a:t>
            </a:r>
            <a:r>
              <a:rPr lang="ru-RU" dirty="0" smtClean="0"/>
              <a:t> </a:t>
            </a:r>
            <a:r>
              <a:rPr lang="ru-RU" dirty="0"/>
              <a:t>– нарушение жизнедеятельности организма </a:t>
            </a:r>
            <a:r>
              <a:rPr lang="ru-RU" dirty="0" smtClean="0"/>
              <a:t>в </a:t>
            </a:r>
            <a:r>
              <a:rPr lang="ru-RU" dirty="0"/>
              <a:t>результате нарушения его </a:t>
            </a:r>
            <a:r>
              <a:rPr lang="ru-RU" dirty="0" err="1"/>
              <a:t>защитно</a:t>
            </a:r>
            <a:r>
              <a:rPr lang="ru-RU" dirty="0"/>
              <a:t>-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приспособительных реакций под влиянием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чрезвычайных раздражителей внешней и внутренней </a:t>
            </a:r>
            <a:r>
              <a:rPr lang="ru-RU" dirty="0" smtClean="0"/>
              <a:t>среды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Пирамида спортивных упражнений</a:t>
            </a:r>
            <a:endParaRPr lang="ru-RU" dirty="0"/>
          </a:p>
        </p:txBody>
      </p:sp>
      <p:pic>
        <p:nvPicPr>
          <p:cNvPr id="4" name="Содержимое 3" descr="vdpY7Wjdo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6600" y="1890713"/>
            <a:ext cx="7670800" cy="37973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Физические упражнения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Рекомендации от студентов ГБПОУ «ЗМТ»</a:t>
            </a:r>
          </a:p>
          <a:p>
            <a:pPr>
              <a:buNone/>
            </a:pPr>
            <a:r>
              <a:rPr lang="ru-RU" dirty="0" smtClean="0"/>
              <a:t>1.Ежедневно ходьба не менее 30мин и растяжка на все мышечные (зарядка) можно выполнять утром (для тонуса), вечером, в течении дня (для снятия нервного и мышечного напряжения).</a:t>
            </a:r>
          </a:p>
          <a:p>
            <a:pPr>
              <a:buNone/>
            </a:pPr>
            <a:r>
              <a:rPr lang="ru-RU" dirty="0" smtClean="0"/>
              <a:t>2. Дыхательные упражнения, в сочетании с физическими упражнениями в любое удобное время ( на улице или с открытым окном). Или просто диафрагмальное дыхание.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 smtClean="0"/>
              <a:t>Физические упражнения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Рекомендации от студентов ГБПОУ «ЗМТ»</a:t>
            </a:r>
          </a:p>
          <a:p>
            <a:pPr>
              <a:buNone/>
            </a:pPr>
            <a:r>
              <a:rPr lang="ru-RU" dirty="0" smtClean="0"/>
              <a:t>3. 3-5 раз в неделю аэробные упражнения на пульсе от 120 уд/мин  до 160уд/мин. Упражнения выполняются длительно (для всех свой предел от 5 мин для нетренированных до 2 часов марафонского бега), непрерывно. Сюда относятся: бег, ходьба, плавание, </a:t>
            </a:r>
            <a:r>
              <a:rPr lang="ru-RU" dirty="0" err="1" smtClean="0"/>
              <a:t>велоезда</a:t>
            </a:r>
            <a:r>
              <a:rPr lang="ru-RU" dirty="0" smtClean="0"/>
              <a:t>, велотренажер, лыжи беговые, гребля на лодке, прыжки через скакалку, танцы и др. Оптимально 20-30-40 мин. Непрерывного выполнения.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 smtClean="0"/>
              <a:t>Физические упражнения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Рекомендации от студентов ГБПОУ «ЗМТ»</a:t>
            </a:r>
          </a:p>
          <a:p>
            <a:pPr>
              <a:buNone/>
            </a:pPr>
            <a:r>
              <a:rPr lang="ru-RU" dirty="0" smtClean="0"/>
              <a:t>4. Силовые упражнения 2-3 раза в неделю. Можно выполнять дома на выходные и в середине недели, основные упражнения на пресс (сгибание туловища), отжимания (сгибание рук), наклоны туловища вперед из И.п.- стоя (упр. на растяжение). Ориентироваться нужно на нормативы комплекса ГТО, согласно возрасту. </a:t>
            </a:r>
            <a:r>
              <a:rPr lang="en-US" dirty="0" smtClean="0">
                <a:hlinkClick r:id="rId2"/>
              </a:rPr>
              <a:t>https://www.gto.ru/norms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Циркадные ритмы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 — это биологические часы человека. Они задают ритм всем жизненно важным процессам в организме. Работа биологических часов определяется генами, которые запускают и останавливают метаболические процессы, например запасание энергии или выделение гормонов.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1-05-13-3--Circadian-rhythms-20210517---4-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964488" cy="590465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Циркадные ритмы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Гипоталамус</a:t>
            </a:r>
            <a:r>
              <a:rPr lang="ru-RU" dirty="0" smtClean="0"/>
              <a:t>, руководит </a:t>
            </a:r>
            <a:r>
              <a:rPr lang="ru-RU" dirty="0" smtClean="0"/>
              <a:t>циркадными</a:t>
            </a:r>
          </a:p>
          <a:p>
            <a:pPr>
              <a:buNone/>
            </a:pPr>
            <a:r>
              <a:rPr lang="ru-RU" dirty="0" smtClean="0"/>
              <a:t>ритмами, отвечает </a:t>
            </a:r>
            <a:r>
              <a:rPr lang="ru-RU" dirty="0" smtClean="0"/>
              <a:t>за реакцию на </a:t>
            </a:r>
            <a:r>
              <a:rPr lang="ru-RU" dirty="0" smtClean="0"/>
              <a:t>стресс,</a:t>
            </a:r>
          </a:p>
          <a:p>
            <a:pPr>
              <a:buNone/>
            </a:pPr>
            <a:r>
              <a:rPr lang="ru-RU" dirty="0" smtClean="0"/>
              <a:t>Половое</a:t>
            </a:r>
            <a:r>
              <a:rPr lang="ru-RU" dirty="0" smtClean="0"/>
              <a:t> </a:t>
            </a:r>
            <a:r>
              <a:rPr lang="ru-RU" dirty="0" smtClean="0"/>
              <a:t>поведение</a:t>
            </a:r>
            <a:r>
              <a:rPr lang="ru-RU" dirty="0" smtClean="0"/>
              <a:t>, координацию </a:t>
            </a:r>
            <a:r>
              <a:rPr lang="ru-RU" dirty="0" smtClean="0"/>
              <a:t>действий</a:t>
            </a:r>
          </a:p>
          <a:p>
            <a:pPr>
              <a:buNone/>
            </a:pPr>
            <a:r>
              <a:rPr lang="ru-RU" dirty="0" smtClean="0"/>
              <a:t>и</a:t>
            </a:r>
            <a:r>
              <a:rPr lang="ru-RU" dirty="0" smtClean="0"/>
              <a:t> другие </a:t>
            </a:r>
            <a:r>
              <a:rPr lang="ru-RU" dirty="0" smtClean="0"/>
              <a:t>важные функции. Информация сюда</a:t>
            </a:r>
          </a:p>
          <a:p>
            <a:pPr>
              <a:buNone/>
            </a:pPr>
            <a:r>
              <a:rPr lang="ru-RU" dirty="0" smtClean="0"/>
              <a:t>поступает от всех</a:t>
            </a:r>
          </a:p>
          <a:p>
            <a:pPr>
              <a:buNone/>
            </a:pPr>
            <a:r>
              <a:rPr lang="ru-RU" dirty="0" smtClean="0"/>
              <a:t> рецепторов</a:t>
            </a:r>
          </a:p>
          <a:p>
            <a:pPr>
              <a:buNone/>
            </a:pPr>
            <a:r>
              <a:rPr lang="ru-RU" dirty="0" smtClean="0"/>
              <a:t> организма</a:t>
            </a:r>
            <a:r>
              <a:rPr lang="ru-RU" dirty="0" smtClean="0"/>
              <a:t>, и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синхронизируется </a:t>
            </a:r>
          </a:p>
          <a:p>
            <a:pPr>
              <a:buNone/>
            </a:pPr>
            <a:r>
              <a:rPr lang="ru-RU" dirty="0" smtClean="0"/>
              <a:t>работа </a:t>
            </a:r>
            <a:r>
              <a:rPr lang="ru-RU" dirty="0" smtClean="0"/>
              <a:t>всего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организма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hypothalamus-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51920" y="3356992"/>
            <a:ext cx="4752527" cy="302691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Циркадные ритмы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Циркадные ритмы «включаются» и «выключаются» светом. Яркий искусственный свет запускает каскады химических реакций и сбивает правильный режим дня.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Циркадные ритмы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Циркадные ритмы у человека — это не отдельный орган, их нельзя увидеть или почувствовать. Но они необходимы для здоровья и нормальной жизнедеятельности — и сохраняются даже у многих слепых людей.</a:t>
            </a:r>
          </a:p>
          <a:p>
            <a:r>
              <a:rPr lang="ru-RU" dirty="0" smtClean="0"/>
              <a:t>Если смотреть по ночам сериалы, поздно и плотно ужинать, работать в ночную смену и ложиться спать с рассветом, слаженная работа генов и циркадных ритмов нарушается. Какие-то метаболические процессы запускаются позже обычного, а какие-то останавливаются совсем.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циркадные ритмы влияют на здоровье.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496855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Ночные смены </a:t>
            </a:r>
            <a:r>
              <a:rPr lang="ru-RU" dirty="0" smtClean="0"/>
              <a:t>могу</a:t>
            </a:r>
            <a:r>
              <a:rPr lang="ru-RU" dirty="0" smtClean="0"/>
              <a:t>т</a:t>
            </a:r>
            <a:r>
              <a:rPr lang="ru-RU" dirty="0" smtClean="0"/>
              <a:t> </a:t>
            </a:r>
            <a:r>
              <a:rPr lang="ru-RU" dirty="0" smtClean="0"/>
              <a:t>повышать риск </a:t>
            </a:r>
            <a:r>
              <a:rPr lang="ru-RU" dirty="0" smtClean="0"/>
              <a:t>рака.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Способствуют развитию: диабета </a:t>
            </a:r>
            <a:r>
              <a:rPr lang="ru-RU" dirty="0" smtClean="0"/>
              <a:t>2-го типа, </a:t>
            </a:r>
            <a:r>
              <a:rPr lang="ru-RU" dirty="0" smtClean="0"/>
              <a:t>болезни сердечнососудистой </a:t>
            </a:r>
            <a:r>
              <a:rPr lang="ru-RU" dirty="0" smtClean="0"/>
              <a:t>системы, </a:t>
            </a:r>
            <a:r>
              <a:rPr lang="ru-RU" dirty="0" smtClean="0"/>
              <a:t>ожирения, инсульта. 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Желудочно-кишечный тракт вырабатывает наибольшее количество ферментов, желудочного сока и сопутствующих веществ в первой половине дня. Поэтому желательно завтракать плотно, но ужинать чем-то легким. </a:t>
            </a:r>
          </a:p>
          <a:p>
            <a:pPr marL="514350" indent="-514350">
              <a:buAutoNum type="arabicPeriod"/>
            </a:pPr>
            <a:r>
              <a:rPr lang="ru-RU" dirty="0" smtClean="0"/>
              <a:t>Также с утра наиболее активно работает перистальтика. Если плотно есть на ночь и поздно просыпаться, возрастает риск запоров, колик, вздутия и несварения, потому что процессы переваривания замедляются.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Пирамида потребностей по </a:t>
            </a:r>
            <a:r>
              <a:rPr lang="ru-RU" dirty="0" err="1" smtClean="0">
                <a:solidFill>
                  <a:srgbClr val="002060"/>
                </a:solidFill>
              </a:rPr>
              <a:t>Маслоу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g.31725.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1271" y="1600200"/>
            <a:ext cx="5361457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циркадные ритмы влияют на здоровье.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5</a:t>
            </a:r>
            <a:r>
              <a:rPr lang="ru-RU" dirty="0" smtClean="0"/>
              <a:t>. Во время сна проходят обменные процессы в головном мозге, выводятся токсичные соединения, восстанавливаются миелиновые оболочки, необходимые для быстрой передачи нервного импульса. </a:t>
            </a:r>
            <a:endParaRPr lang="ru-RU" dirty="0" smtClean="0"/>
          </a:p>
          <a:p>
            <a:r>
              <a:rPr lang="ru-RU" dirty="0" smtClean="0"/>
              <a:t>Нарушение фаз сна прерывает эти важные процессы. В результате мы просыпаемся уставшими, вялыми и не готовыми к серьезной интеллектуальной работе. Если постоянно игнорировать свои биологические ритмы, это может привести к нервно-психическим расстройствам.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циркадные ритмы влияют на здоровье.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6.Бессонница, недосып и плохое качество сна ведут к гипертонии и развитию </a:t>
            </a:r>
            <a:r>
              <a:rPr lang="ru-RU" dirty="0" err="1" smtClean="0"/>
              <a:t>резистентности</a:t>
            </a:r>
            <a:r>
              <a:rPr lang="ru-RU" dirty="0" smtClean="0"/>
              <a:t> к инсулину, из-за чего повышается уровень глюкозы в крови. Эти симптомы, сигнализируют о нарушениях метаболизма и болезнях </a:t>
            </a:r>
            <a:r>
              <a:rPr lang="ru-RU" dirty="0" smtClean="0"/>
              <a:t>сердечнососудистой </a:t>
            </a:r>
            <a:r>
              <a:rPr lang="ru-RU" dirty="0" smtClean="0"/>
              <a:t>системы.</a:t>
            </a:r>
          </a:p>
          <a:p>
            <a:r>
              <a:rPr lang="ru-RU" dirty="0" smtClean="0"/>
              <a:t>Исследования показывают, что люди, работающие в ночную смену, чаще страдают от ожирения, диабета 2-го типа и гипертонии. Риск развития этих заболеваний возрастает и у людей с нарушенными циркадными ритмами.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отремонтировать биологические часы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Главное</a:t>
            </a:r>
          </a:p>
          <a:p>
            <a:pPr>
              <a:buNone/>
            </a:pPr>
            <a:r>
              <a:rPr lang="ru-RU" dirty="0" smtClean="0"/>
              <a:t>1.Избегать искусственного света вечером.</a:t>
            </a:r>
          </a:p>
          <a:p>
            <a:pPr>
              <a:buNone/>
            </a:pPr>
            <a:r>
              <a:rPr lang="ru-RU" dirty="0" smtClean="0"/>
              <a:t>2. Засыпать до того времени, когда вырабатывается мелатонин. Начинает свою выработку с 21.00 ч. Особенно активен с 24.00 часов до 4.00 часов утра.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/>
              <a:t>Рекомендации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1.Если очень нужно проверить перед сном </a:t>
            </a:r>
            <a:r>
              <a:rPr lang="ru-RU" dirty="0" err="1" smtClean="0"/>
              <a:t>соцсети</a:t>
            </a:r>
            <a:r>
              <a:rPr lang="ru-RU" dirty="0" smtClean="0"/>
              <a:t> или посмотреть кино с планшета, включите ночной режим — с ним подсветка становится желтоватой и менее яркой.</a:t>
            </a:r>
          </a:p>
          <a:p>
            <a:pPr>
              <a:buNone/>
            </a:pPr>
            <a:r>
              <a:rPr lang="ru-RU" dirty="0" smtClean="0"/>
              <a:t>2.Перед сном переключайтесь с визуального </a:t>
            </a:r>
            <a:r>
              <a:rPr lang="ru-RU" dirty="0" err="1" smtClean="0"/>
              <a:t>контента</a:t>
            </a:r>
            <a:r>
              <a:rPr lang="ru-RU" dirty="0" smtClean="0"/>
              <a:t> на аудио: слушайте </a:t>
            </a:r>
            <a:r>
              <a:rPr lang="ru-RU" dirty="0" err="1" smtClean="0"/>
              <a:t>подкасты</a:t>
            </a:r>
            <a:r>
              <a:rPr lang="ru-RU" dirty="0" smtClean="0"/>
              <a:t> и аудиокниги.</a:t>
            </a:r>
          </a:p>
          <a:p>
            <a:pPr>
              <a:buNone/>
            </a:pPr>
            <a:r>
              <a:rPr lang="ru-RU" dirty="0" smtClean="0"/>
              <a:t>3.Откажитесь от алкоголя поздним вечером — он ухудшает качество сна.</a:t>
            </a:r>
          </a:p>
          <a:p>
            <a:pPr>
              <a:buNone/>
            </a:pPr>
            <a:r>
              <a:rPr lang="ru-RU" dirty="0" smtClean="0"/>
              <a:t>4. Ложитесь спать слегка голодными.</a:t>
            </a:r>
          </a:p>
          <a:p>
            <a:pPr>
              <a:buNone/>
            </a:pPr>
            <a:r>
              <a:rPr lang="ru-RU" dirty="0" smtClean="0"/>
              <a:t>5.Купите плотные, блокирующие свет шторы и открывайте их сразу же при пробуждении.</a:t>
            </a:r>
          </a:p>
          <a:p>
            <a:pPr>
              <a:buNone/>
            </a:pPr>
            <a:r>
              <a:rPr lang="ru-RU" dirty="0" smtClean="0"/>
              <a:t>6.Во второй половине дня выбирайте напитки без кофеина.</a:t>
            </a:r>
          </a:p>
          <a:p>
            <a:pPr>
              <a:buNone/>
            </a:pPr>
            <a:r>
              <a:rPr lang="ru-RU" dirty="0" smtClean="0"/>
              <a:t>7.Используйте </a:t>
            </a:r>
            <a:r>
              <a:rPr lang="ru-RU" dirty="0" err="1" smtClean="0"/>
              <a:t>беруши</a:t>
            </a:r>
            <a:r>
              <a:rPr lang="ru-RU" dirty="0" smtClean="0"/>
              <a:t> и маску для сна, если посторонние шумы и свет с улицы прерывают ваш сон.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Окружающие нас звуки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Мир, окружающий нас, можно назвать миром звуков. Звучат вокруг нас голоса людей и музыка, шум ветра и щебет птиц, рокот моторов и шелест листвы.</a:t>
            </a:r>
          </a:p>
          <a:p>
            <a:pPr>
              <a:buNone/>
            </a:pPr>
            <a:r>
              <a:rPr lang="ru-RU" dirty="0" smtClean="0"/>
              <a:t>Шум довольно распространен в наши дни. Шум – звук, в котором изменение акустического давления, воспринимаемое ухом, беспорядочно и повторяется через разные промежутки времени. Как и все физические явления, шум имеет и положительные качества и отрицательные. Человек слушает приятную музыку, чтобы расслабиться, снять усталость, поднять себе настроение. Отсюда можно сказать, что шум оказывает благотворное влияние на нас. Но шум имеет много вредных и опасных для человека свойств.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окружающих нас звуков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1.1 Звук -это  колебания частиц в упругих средах,  частота которых лежит в пределах, воспринимаемых человеческим ухом, т.е. в среднем от 16до 20000Гц. </a:t>
            </a:r>
          </a:p>
          <a:p>
            <a:pPr>
              <a:buNone/>
            </a:pPr>
            <a:r>
              <a:rPr lang="ru-RU" dirty="0" smtClean="0"/>
              <a:t>1.2Инфразвук – это звуковые волны, имеющие частоту ниже воспринимаемой человеческим ухом. Хотя он и не слышен, он действует на человека как физическая нагрузка. При этом у человека возникает утомление, головокружение, вестибулярные расстройства, нарушения работы сердечно– сосудистой и нервной системы, снижается острота слуха. Особенно неблагоприятен инфразвук частотой 2-15 Гц, так как вызывает в организме резонансные явления. При этом могут возникать нарушения ритма дыхания, болезненные ощущения в груди, животе, пояснице и в некоторых мышцах.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Типы окружающих нас звуков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1.3 Ультразвук – неслышимые человеческим ухом упругие волны. Возникает при работе реактивных двигателей, газовых турбин, сирен, сварочных машин, станков для сверления и др. Исследования последних лет показали, что человеческое ухо может воспринимать и ультразвук, но лишь в том случае, если он проходит через кости черепа.</a:t>
            </a:r>
          </a:p>
          <a:p>
            <a:pPr>
              <a:buNone/>
            </a:pPr>
            <a:r>
              <a:rPr lang="ru-RU" dirty="0" smtClean="0"/>
              <a:t>1.4 Мобильный телефон — самый распространенный «вредитель» для нашего организма. В среднем за месяц человек говорит по мобильному телефону около 100 минут. Этого вполне достаточно, чтобы навредить психике и организму в целом. Защита: уровень громкости гарнитуры мобильных телефонов не должен превышать 10 дБ (то есть уровень громкости звонка и разговора с абонентом не должен превышать средний). В противном случае при частых звонках и разговорах могут начаться нервные расстройства.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Типы окружающих нас звуков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18457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1.5 Наушники и МП3 плееры</a:t>
            </a:r>
          </a:p>
          <a:p>
            <a:pPr>
              <a:buNone/>
            </a:pPr>
            <a:r>
              <a:rPr lang="ru-RU" dirty="0" smtClean="0"/>
              <a:t> Главное проблема прослушивания музыки в наушниках – вкладышах состоит в том, что человек не способен контролировать уровень громкости. То есть ему может казаться, что музыка играет тихо, а на самом деле у него в ушах будет, чуть ли не 100 децибел.</a:t>
            </a:r>
          </a:p>
          <a:p>
            <a:pPr>
              <a:buNone/>
            </a:pPr>
            <a:r>
              <a:rPr lang="ru-RU" dirty="0" smtClean="0"/>
              <a:t> Если в наушниках играет любимая музыка, то человек чувствует себя более защищенным, это помогает ему отключиться от внешних источников раздражения, от уличного шума, от суеты. В итоге у современной молодежь начинают возникать проблемы со слухом уже в 30 лет. Во избежание развития глухоты, ученые советуют покупать специальные фильтры для наушников, которые препятствуют проникновению постороннего шума и, таким образом, устраняют необходимость увеличения звука.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Влияние шума на организм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400" dirty="0" smtClean="0"/>
              <a:t>Снижает внимание, увеличивает количество ошибок во время работы.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Замедляет реакцию.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Угнетает центральную нервную систему.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Вызывает изменения скорости дыхания и пульса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Способствует нарушению обмена веществ, возникновению </a:t>
            </a:r>
            <a:r>
              <a:rPr lang="ru-RU" sz="2400" dirty="0" err="1" smtClean="0"/>
              <a:t>сердечно-сосудистых</a:t>
            </a:r>
            <a:r>
              <a:rPr lang="ru-RU" sz="2400" dirty="0" smtClean="0"/>
              <a:t> заболеваний, язвы желудка, гипертонических болезни.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 Длительный шум неблагоприятно влияет на орган слуха, понижая чувствительность к звуку. </a:t>
            </a:r>
          </a:p>
          <a:p>
            <a:pPr marL="514350" indent="-514350">
              <a:buAutoNum type="arabicPeriod"/>
            </a:pPr>
            <a:r>
              <a:rPr lang="ru-RU" sz="2400" dirty="0" smtClean="0"/>
              <a:t> Приводит к расстройству деятельности сердца, печени, к истощению и перенапряжению нервных клеток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Как измеряется шум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1.	Уровень шума в 20-30 децибелов практически безвреден для человека, это естественный шумовой фон. </a:t>
            </a:r>
          </a:p>
          <a:p>
            <a:pPr>
              <a:buNone/>
            </a:pPr>
            <a:r>
              <a:rPr lang="ru-RU" dirty="0" smtClean="0"/>
              <a:t> 2.Допустимая граница уровня шума составляет примерно 80 децибелов. </a:t>
            </a:r>
          </a:p>
          <a:p>
            <a:pPr>
              <a:buNone/>
            </a:pPr>
            <a:r>
              <a:rPr lang="ru-RU" dirty="0" smtClean="0"/>
              <a:t>3.Звук в 130 децибелов уже вызывает у человека болевое ощущение.</a:t>
            </a:r>
          </a:p>
          <a:p>
            <a:pPr>
              <a:buNone/>
            </a:pPr>
            <a:r>
              <a:rPr lang="ru-RU" dirty="0" smtClean="0"/>
              <a:t>4. Звук в 150 децибелов становится для него непереносимым. Недаром в средние века существовала казнь «под колокол». Гул колокольного звона мучил и медленно убивал осужденного.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Факторы, влияющие на здоровье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По данным ВОЗ </a:t>
            </a:r>
            <a:r>
              <a:rPr lang="ru-RU" dirty="0" smtClean="0"/>
              <a:t>здоровье зависит от: </a:t>
            </a:r>
          </a:p>
          <a:p>
            <a:pPr marL="514350" indent="-514350">
              <a:buAutoNum type="arabicPeriod"/>
            </a:pPr>
            <a:r>
              <a:rPr lang="ru-RU" dirty="0" smtClean="0"/>
              <a:t>Образа жизни на  50%</a:t>
            </a:r>
          </a:p>
          <a:p>
            <a:pPr marL="514350" indent="-514350">
              <a:buNone/>
            </a:pPr>
            <a:r>
              <a:rPr lang="ru-RU" dirty="0" smtClean="0"/>
              <a:t>(Курение, нерациональное питание, употребление алкоголя, вредные условия труда, стрессы, гиподинамия, плохие материально-бытовые условия, непрочность семей, низкий образовательный и культурный уровень и др.)</a:t>
            </a:r>
          </a:p>
          <a:p>
            <a:pPr marL="514350" indent="-514350">
              <a:buNone/>
            </a:pPr>
            <a:r>
              <a:rPr lang="ru-RU" dirty="0" smtClean="0"/>
              <a:t>2. Генетических факторов на 20%</a:t>
            </a:r>
          </a:p>
          <a:p>
            <a:pPr marL="514350" indent="-514350">
              <a:buNone/>
            </a:pPr>
            <a:r>
              <a:rPr lang="ru-RU" dirty="0" smtClean="0"/>
              <a:t>(Предрасположенность к наследственным заболеваниям)</a:t>
            </a:r>
          </a:p>
          <a:p>
            <a:pPr marL="514350" indent="-514350"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Звуки и шум в школе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1 Разговоры учителей, учащихся, крики.</a:t>
            </a:r>
          </a:p>
          <a:p>
            <a:pPr>
              <a:buNone/>
            </a:pPr>
            <a:r>
              <a:rPr lang="ru-RU" dirty="0" smtClean="0"/>
              <a:t>2. Звонок (на урок и с урока).</a:t>
            </a:r>
          </a:p>
          <a:p>
            <a:pPr>
              <a:buNone/>
            </a:pPr>
            <a:r>
              <a:rPr lang="ru-RU" dirty="0" smtClean="0"/>
              <a:t>3. Компьютеры, музыка на дискотеке.</a:t>
            </a:r>
          </a:p>
          <a:p>
            <a:pPr>
              <a:buNone/>
            </a:pPr>
            <a:r>
              <a:rPr lang="ru-RU" dirty="0" smtClean="0"/>
              <a:t>4. Сотовые телефоны, наушники от сотовых телефонов, плееры, музыкальные центры, радиоприемники, магнитофоны.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Влияние шума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Длительное воздействие шума оказывает влияние на психологическое состояние: учащиеся отмечают жалобы на быструю утомляемость, снижение внимания и сосредоточенности и работоспособности, ухудшение настроения, нарушение сна, общую слабость, повышение раздражительности. Многим детям нравятся громкие звуки. Многих детей раздражают громкие разговоры, смех, крики, галдеж, звуки игр на компьютере, громкая музыка и т.д.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Важна не только громкость звуков, но и их качество. Известно благотворное действие на организм звуков природы, классической музыки.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Предлагаем вашему вниманию две композиции  нашей эстрады. </a:t>
            </a:r>
          </a:p>
          <a:p>
            <a:pPr>
              <a:buNone/>
            </a:pPr>
            <a:r>
              <a:rPr lang="ru-RU" dirty="0" smtClean="0"/>
              <a:t>	Выводы делайте сами!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7584" y="3429000"/>
          <a:ext cx="3567113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3566880" imgH="685800" progId="Package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148064" y="3429000"/>
          <a:ext cx="2957513" cy="685800"/>
        </p:xfrm>
        <a:graphic>
          <a:graphicData uri="http://schemas.openxmlformats.org/presentationml/2006/ole">
            <p:oleObj spid="_x0000_s1027" name="Объект упаковщика для оболочки" showAsIcon="1" r:id="rId4" imgW="295776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Влияние одежды из различных тканей на здоровье человека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Шерсть: </a:t>
            </a:r>
          </a:p>
          <a:p>
            <a:pPr marL="514350" indent="-514350">
              <a:buNone/>
            </a:pPr>
            <a:r>
              <a:rPr lang="ru-RU" dirty="0" smtClean="0"/>
              <a:t>1. Одежда из шерсти согревает, лечит.</a:t>
            </a:r>
          </a:p>
          <a:p>
            <a:pPr marL="514350" indent="-514350">
              <a:buNone/>
            </a:pPr>
            <a:r>
              <a:rPr lang="ru-RU" dirty="0" smtClean="0"/>
              <a:t>2. Положительно влияет на печень, почки, суставы и кости.</a:t>
            </a:r>
          </a:p>
          <a:p>
            <a:pPr marL="514350" indent="-514350">
              <a:buNone/>
            </a:pPr>
            <a:r>
              <a:rPr lang="ru-RU" dirty="0" smtClean="0"/>
              <a:t>3. Сохраняет тепло животного, что положительно влияет на человеческий организм. Чем толще и грубее шерсть, тем большее энергии животного она содержит.</a:t>
            </a:r>
          </a:p>
          <a:p>
            <a:pPr marL="514350" indent="-514350">
              <a:buNone/>
            </a:pPr>
            <a:r>
              <a:rPr lang="ru-RU" dirty="0" smtClean="0"/>
              <a:t>4. Одежду из шерстяных тканей полезно носить людям с ослабленным здоровьем, а также с наличием различных хронических заболеваний. В зимнее время очень полезно носить носки из верблюжьей шерсти, особенно вечернее время.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244280" cy="4421088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26a262bb6611b893e30a71ed9bt0--aksessuary-nosochki-puhovye-nezhno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556792"/>
            <a:ext cx="4176464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Влияние одежды из различных тканей на здоровье человека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Хлопок: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1.Одежда их хлопка приятна к телу. </a:t>
            </a:r>
          </a:p>
          <a:p>
            <a:pPr>
              <a:buNone/>
            </a:pPr>
            <a:r>
              <a:rPr lang="ru-RU" dirty="0" smtClean="0"/>
              <a:t>2.Хлопок создает душевное спокойствие, согревает, устраняет отрицательную энергию из организма человека. </a:t>
            </a:r>
          </a:p>
          <a:p>
            <a:pPr>
              <a:buNone/>
            </a:pPr>
            <a:r>
              <a:rPr lang="ru-RU" dirty="0" smtClean="0"/>
              <a:t>3.Для улучшения самочувствия, здоровья рекомендуется носить нижнее белье из хлопка без примеси синтетики. </a:t>
            </a:r>
          </a:p>
          <a:p>
            <a:pPr>
              <a:buNone/>
            </a:pPr>
            <a:r>
              <a:rPr lang="ru-RU" dirty="0" smtClean="0"/>
              <a:t>4.Одежду из хлопка следует стирать в теплой воде, а затем ополаскивать обязательно в холодной.</a:t>
            </a:r>
            <a:endParaRPr lang="ru-RU" dirty="0"/>
          </a:p>
        </p:txBody>
      </p:sp>
      <p:pic>
        <p:nvPicPr>
          <p:cNvPr id="5" name="Содержимое 4" descr="d9bafe69abaf74c130b73807cdfp--materialy-dlya-tvorchestva-tkan-naturalnaya-hlopok-vyshityj-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Влияние одежды из различных тканей на здоровье человека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Шелк:</a:t>
            </a:r>
            <a:r>
              <a:rPr lang="ru-RU" dirty="0" smtClean="0"/>
              <a:t> </a:t>
            </a:r>
          </a:p>
          <a:p>
            <a:pPr marL="514350" indent="-514350">
              <a:buAutoNum type="arabicPeriod"/>
            </a:pPr>
            <a:r>
              <a:rPr lang="ru-RU" dirty="0" smtClean="0"/>
              <a:t>Одежда из шелка укрепляет сердце, обостряет зрение, просветляет разум. </a:t>
            </a:r>
          </a:p>
          <a:p>
            <a:pPr marL="514350" indent="-514350">
              <a:buAutoNum type="arabicPeriod"/>
            </a:pPr>
            <a:r>
              <a:rPr lang="ru-RU" dirty="0" smtClean="0"/>
              <a:t>Шелковое белье, либо платье положительно влияют на нервную систему человека, улучшают умственную деятельность. </a:t>
            </a:r>
          </a:p>
          <a:p>
            <a:pPr marL="514350" indent="-514350">
              <a:buAutoNum type="arabicPeriod"/>
            </a:pPr>
            <a:r>
              <a:rPr lang="ru-RU" dirty="0" smtClean="0"/>
              <a:t>Шелк помогает медитации, творческой деятельности, молитве.</a:t>
            </a:r>
          </a:p>
          <a:p>
            <a:pPr marL="514350" indent="-514350">
              <a:buAutoNum type="arabicPeriod"/>
            </a:pPr>
            <a:r>
              <a:rPr lang="ru-RU" dirty="0" smtClean="0"/>
              <a:t> Кроме того, одежду из шелка можно использовать в качестве оберега. </a:t>
            </a:r>
          </a:p>
          <a:p>
            <a:pPr marL="514350" indent="-514350">
              <a:buAutoNum type="arabicPeriod"/>
            </a:pPr>
            <a:r>
              <a:rPr lang="ru-RU" dirty="0" smtClean="0"/>
              <a:t>Данная ткань помогает при артритах, стенокардии, аллергии.</a:t>
            </a:r>
            <a:endParaRPr lang="ru-RU" dirty="0"/>
          </a:p>
        </p:txBody>
      </p:sp>
      <p:pic>
        <p:nvPicPr>
          <p:cNvPr id="5" name="Содержимое 4" descr="b1199e095064dfb77f9136910els--materialy-dlya-tvorchestva-shelk-arman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916832"/>
            <a:ext cx="4038600" cy="396044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Влияние одежды из различных тканей на здоровье человека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Конопляная ткань:</a:t>
            </a:r>
            <a:r>
              <a:rPr lang="ru-RU" dirty="0" smtClean="0"/>
              <a:t> </a:t>
            </a:r>
          </a:p>
          <a:p>
            <a:pPr marL="514350" indent="-514350">
              <a:buAutoNum type="arabicPeriod"/>
            </a:pPr>
            <a:r>
              <a:rPr lang="ru-RU" dirty="0" smtClean="0"/>
              <a:t>Очень прочная, не теряющая форуму. 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Позволяет коже дышать, очищает, т.е. способствует выведению токсинов.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Конопляная одежда обладает антибактериальными свойствами, а также защищает от ультрафиолетовых лучей.</a:t>
            </a:r>
          </a:p>
          <a:p>
            <a:pPr marL="514350" indent="-514350">
              <a:buAutoNum type="arabicPeriod"/>
            </a:pPr>
            <a:r>
              <a:rPr lang="ru-RU" dirty="0" smtClean="0"/>
              <a:t>Летом одежа из конопли охлаждает, а зимой согревает.</a:t>
            </a:r>
            <a:endParaRPr lang="ru-RU" dirty="0"/>
          </a:p>
        </p:txBody>
      </p:sp>
      <p:pic>
        <p:nvPicPr>
          <p:cNvPr id="5" name="Содержимое 4" descr="8c46d1d8993e8122b35b01db76rb--muzhskaya-odezhda-rubashka-hemp-konoply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844824"/>
            <a:ext cx="4038600" cy="367240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Влияние одежды из различных тканей на здоровье человека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Лен: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1.Одежда из льна наполнена солнечной энергией, теплом земли.</a:t>
            </a:r>
          </a:p>
          <a:p>
            <a:pPr>
              <a:buNone/>
            </a:pPr>
            <a:r>
              <a:rPr lang="ru-RU" dirty="0" smtClean="0"/>
              <a:t>2.Постельное льняное белье защищает от различных заболеваний, а также оно обладает антибактериальными свойствами.</a:t>
            </a:r>
          </a:p>
          <a:p>
            <a:pPr>
              <a:buNone/>
            </a:pPr>
            <a:r>
              <a:rPr lang="ru-RU" dirty="0" smtClean="0"/>
              <a:t>3 На льняной ткани не размножаются бактерии и грибки. Одежда из льна считается самой экологически чистой, а также природным антисептиком.</a:t>
            </a:r>
          </a:p>
          <a:p>
            <a:pPr>
              <a:buNone/>
            </a:pPr>
            <a:r>
              <a:rPr lang="ru-RU" dirty="0" smtClean="0"/>
              <a:t>4. Лен убивает вредную микрофлору, т.к. содержит диоксид кремния, который не позволяет бактериям размножаться. Бинты и повязки из льняной ткани способствуют быстрому заживлению ран.</a:t>
            </a:r>
          </a:p>
          <a:p>
            <a:pPr>
              <a:buNone/>
            </a:pPr>
            <a:r>
              <a:rPr lang="ru-RU" dirty="0" smtClean="0"/>
              <a:t>5.Одежда из льна усиливает иммунитет, улучшает здоровье нервной системы, способна помочь при депрессии, неврозе, стрессе, психических расстройствах</a:t>
            </a:r>
          </a:p>
          <a:p>
            <a:endParaRPr lang="ru-RU" dirty="0"/>
          </a:p>
        </p:txBody>
      </p:sp>
      <p:pic>
        <p:nvPicPr>
          <p:cNvPr id="5" name="Содержимое 4" descr="d8f24b9a31855faaa576dd63ebwj--odezhda-lnyanoe-plate-s-ruchnoj-vyshivkoj-98-razme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Воздействие синтетики на организм человека.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Синтетические ткани:</a:t>
            </a:r>
          </a:p>
          <a:p>
            <a:pPr>
              <a:buNone/>
            </a:pPr>
            <a:r>
              <a:rPr lang="ru-RU" dirty="0" smtClean="0"/>
              <a:t>1. Обладают низкой гигроскопичностью, в результате поры кожи закупориваются, циркуляция воздуха нарушается и поэтому в синтетике летом жарко, а зимой холодно.</a:t>
            </a:r>
          </a:p>
          <a:p>
            <a:pPr>
              <a:buNone/>
            </a:pPr>
            <a:r>
              <a:rPr lang="ru-RU" dirty="0" smtClean="0"/>
              <a:t>2.Сопровождают статическое электричество, воздействие которого на нервные окончания кожи вызывает раздражение.  Люди, у которых синтетика в гардеробе преобладает, чаще страдают от ночных кошмаров, утомления, агрессии. ⠀</a:t>
            </a:r>
          </a:p>
          <a:p>
            <a:pPr>
              <a:buNone/>
            </a:pPr>
            <a:r>
              <a:rPr lang="ru-RU" dirty="0" smtClean="0"/>
              <a:t>3.Содержат большое количество химических веществ. Летучие токсины остаются на ткани навсегда, и даже стирка, глажка и сушка не способны полностью очистить ткань. Ежедневно ваш организм находится под воздействием химических веществ, которые обволакивают ваше тело, попадают в дыхательные пути, проникают в организм. </a:t>
            </a:r>
          </a:p>
          <a:p>
            <a:pPr>
              <a:buNone/>
            </a:pPr>
            <a:r>
              <a:rPr lang="ru-RU" dirty="0" smtClean="0"/>
              <a:t>4. Нарушают энергетический обмен с окружающей средой. Человек не получает энергию от окружающей среды, а живет только за счет своей. Особенно это важно маленьким детям, в синтетической одежде они плохо развиваются. ⠀</a:t>
            </a:r>
          </a:p>
          <a:p>
            <a:endParaRPr lang="ru-RU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196752"/>
            <a:ext cx="3312368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-.jpg_q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24036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/>
              <a:t>Влияние синтетики на окружающую среду.​ 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1. Производство синтетики исключает взаимодействие с природой. Волокно, чтобы созреть, не питается ресурсами земли, не получает солнечной энергии, а выращивается в лаборатории, что делает его абсолютно далеким от живой материи.</a:t>
            </a:r>
          </a:p>
          <a:p>
            <a:pPr>
              <a:buNone/>
            </a:pPr>
            <a:r>
              <a:rPr lang="ru-RU" dirty="0" smtClean="0"/>
              <a:t>2. Большинство синтетических тканей производят буквально из нефти и газа с добавлением множества химических компонентов.</a:t>
            </a:r>
          </a:p>
          <a:p>
            <a:pPr>
              <a:buNone/>
            </a:pPr>
            <a:r>
              <a:rPr lang="ru-RU" dirty="0" smtClean="0"/>
              <a:t>3.Из синтетических тканей «</a:t>
            </a:r>
            <a:r>
              <a:rPr lang="ru-RU" dirty="0" err="1" smtClean="0"/>
              <a:t>отшелушивается</a:t>
            </a:r>
            <a:r>
              <a:rPr lang="ru-RU" dirty="0" smtClean="0"/>
              <a:t>» </a:t>
            </a:r>
            <a:r>
              <a:rPr lang="ru-RU" dirty="0" err="1" smtClean="0"/>
              <a:t>микропластик</a:t>
            </a:r>
            <a:r>
              <a:rPr lang="ru-RU" dirty="0" smtClean="0"/>
              <a:t>. ⠀В процессе стирки </a:t>
            </a:r>
            <a:r>
              <a:rPr lang="ru-RU" dirty="0" err="1" smtClean="0"/>
              <a:t>микропластик</a:t>
            </a:r>
            <a:r>
              <a:rPr lang="ru-RU" dirty="0" smtClean="0"/>
              <a:t> попадает в воду, в канализацию, затем в водоёмы и оттуда в организмы рыб, животных и человека.​ ⠀</a:t>
            </a:r>
          </a:p>
          <a:p>
            <a:pPr>
              <a:buNone/>
            </a:pPr>
            <a:r>
              <a:rPr lang="ru-RU" dirty="0" smtClean="0"/>
              <a:t>4. Чем больше человек покупает, тем чаще избавляется от одежды, то есть выкидывает ее. Вещи из синтетических материалов разлагаются десятки лет, а продукты их горения очень токсичны. Выбросы CO2 значительно превышают выбросы других отраслей производства наносит огромный ущерб окружающей среде.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Факторы, влияющие на здоровье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32859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ru-RU" dirty="0" smtClean="0"/>
              <a:t>3. Окружающей среды на 20%</a:t>
            </a:r>
          </a:p>
          <a:p>
            <a:pPr marL="514350" indent="-514350">
              <a:buNone/>
            </a:pPr>
            <a:r>
              <a:rPr lang="ru-RU" dirty="0" smtClean="0"/>
              <a:t>(Загрязнение окружающей среды)</a:t>
            </a:r>
          </a:p>
          <a:p>
            <a:pPr marL="514350" indent="-514350">
              <a:buNone/>
            </a:pPr>
            <a:r>
              <a:rPr lang="ru-RU" dirty="0" smtClean="0"/>
              <a:t>4.Медицинских факторов на 10%</a:t>
            </a:r>
          </a:p>
          <a:p>
            <a:pPr>
              <a:buNone/>
            </a:pPr>
            <a:r>
              <a:rPr lang="ru-RU" dirty="0" smtClean="0"/>
              <a:t>( низкое качество медицинского обслуживания, несвоевременность медицинской помощи)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Поэтому здоровье человека — это гармоничное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единство биологических и социальных качеств,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обусловленных врожденными и приобретенными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биологическими и социальными свойствами, 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болезнь — нарушение этой гармонии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Влияние синтетики на окружающую среду.​ </a:t>
            </a:r>
            <a:r>
              <a:rPr lang="ru-RU" dirty="0" smtClean="0"/>
              <a:t>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В мире ежегодно производится 100 </a:t>
            </a:r>
            <a:r>
              <a:rPr lang="ru-RU" dirty="0" err="1" smtClean="0"/>
              <a:t>млрд</a:t>
            </a:r>
            <a:r>
              <a:rPr lang="ru-RU" dirty="0" smtClean="0"/>
              <a:t> единиц одежды, а объём отходов, включая нераспроданную одежду достигает 92 </a:t>
            </a:r>
            <a:r>
              <a:rPr lang="ru-RU" dirty="0" err="1" smtClean="0"/>
              <a:t>млн</a:t>
            </a:r>
            <a:r>
              <a:rPr lang="ru-RU" dirty="0" smtClean="0"/>
              <a:t> тонн.</a:t>
            </a:r>
          </a:p>
          <a:p>
            <a:pPr>
              <a:buNone/>
            </a:pPr>
            <a:r>
              <a:rPr lang="ru-RU" dirty="0" smtClean="0"/>
              <a:t>Люксовые бренды склонны сжигать нераспроданное, они не могут позволить себе, чтобы их одежда и аксессуары были доступны по бросовой цене, так как это повредит эксклюзивности марки. </a:t>
            </a:r>
          </a:p>
          <a:p>
            <a:pPr>
              <a:buNone/>
            </a:pPr>
            <a:r>
              <a:rPr lang="ru-RU" dirty="0" smtClean="0"/>
              <a:t>5.На производстве используется детский труд. Например в Камбодже юридически трудоспособным человек считается с 15 лет, многие предприятия пренебрегают этим законом и берут на работу детей с 12 лет. Они вынуждены бросить школу, потому что их семьи живут в </a:t>
            </a:r>
            <a:r>
              <a:rPr lang="ru-RU" dirty="0" err="1" smtClean="0"/>
              <a:t>нищете.Независимо</a:t>
            </a:r>
            <a:r>
              <a:rPr lang="ru-RU" dirty="0" smtClean="0"/>
              <a:t> от возраста работника, средняя заработная плата составляет примерно 50 центов в день.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dirty="0" smtClean="0"/>
              <a:t>Свалки  одежды</a:t>
            </a:r>
            <a:endParaRPr lang="ru-RU" dirty="0"/>
          </a:p>
        </p:txBody>
      </p:sp>
      <p:pic>
        <p:nvPicPr>
          <p:cNvPr id="4" name="Содержимое 3" descr="f40e00a89ec5a99f97be46bab0a0fb58eb16x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Берегите </a:t>
            </a:r>
            <a:r>
              <a:rPr lang="ru-RU" b="1" dirty="0" smtClean="0"/>
              <a:t>себя и свою планету!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Содержимое 4" descr="4-40-1024x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200800" cy="468052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Здоровый образ жизни - 10 принципов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ПЕРВЫЙ</a:t>
            </a:r>
            <a:r>
              <a:rPr lang="ru-RU" b="1" dirty="0"/>
              <a:t>: Хорошо высыпайтесь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Здоровый и правильный сон залог хорошего дня и прекрасного настроения, а это и есть здоровый образ жизни.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Правила хорошего </a:t>
            </a:r>
            <a:r>
              <a:rPr lang="ru-RU" dirty="0" smtClean="0"/>
              <a:t>сна: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ru-RU" dirty="0" smtClean="0"/>
              <a:t>Спать </a:t>
            </a:r>
            <a:r>
              <a:rPr lang="ru-RU" dirty="0"/>
              <a:t>6-8 часов в </a:t>
            </a:r>
            <a:r>
              <a:rPr lang="ru-RU" dirty="0" smtClean="0"/>
              <a:t>сутки.</a:t>
            </a:r>
          </a:p>
          <a:p>
            <a:pPr marL="514350" indent="-514350">
              <a:buAutoNum type="arabicPeriod"/>
            </a:pPr>
            <a:r>
              <a:rPr lang="ru-RU" dirty="0" smtClean="0"/>
              <a:t> </a:t>
            </a:r>
            <a:r>
              <a:rPr lang="ru-RU" dirty="0"/>
              <a:t>Л</a:t>
            </a:r>
            <a:r>
              <a:rPr lang="ru-RU" dirty="0" smtClean="0"/>
              <a:t>ожиться </a:t>
            </a:r>
            <a:r>
              <a:rPr lang="ru-RU" dirty="0"/>
              <a:t>спать нужно до </a:t>
            </a:r>
            <a:r>
              <a:rPr lang="ru-RU" dirty="0" smtClean="0"/>
              <a:t>полуночи.</a:t>
            </a:r>
          </a:p>
          <a:p>
            <a:pPr marL="514350" indent="-514350">
              <a:buAutoNum type="arabicPeriod"/>
            </a:pPr>
            <a:r>
              <a:rPr lang="ru-RU" dirty="0" smtClean="0"/>
              <a:t>Перед </a:t>
            </a:r>
            <a:r>
              <a:rPr lang="ru-RU" dirty="0"/>
              <a:t>сном нужно проветрить </a:t>
            </a:r>
            <a:r>
              <a:rPr lang="ru-RU" dirty="0" smtClean="0"/>
              <a:t>помещение.</a:t>
            </a:r>
          </a:p>
          <a:p>
            <a:pPr marL="514350" indent="-514350">
              <a:buAutoNum type="arabicPeriod"/>
            </a:pPr>
            <a:r>
              <a:rPr lang="ru-RU" dirty="0" smtClean="0"/>
              <a:t>Кровать должна быть удобной.</a:t>
            </a:r>
          </a:p>
          <a:p>
            <a:pPr marL="514350" indent="-514350">
              <a:buAutoNum type="arabicPeriod"/>
            </a:pPr>
            <a:r>
              <a:rPr lang="ru-RU" dirty="0" smtClean="0"/>
              <a:t>Можно принять расслабляющий душ, ванну.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Выпить что-то успокаивающее, травяные настои, молоко с медом.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Принципы ЗОЖ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b="1" dirty="0" smtClean="0"/>
              <a:t>ВТОРОЙ</a:t>
            </a:r>
            <a:r>
              <a:rPr lang="ru-RU" sz="2400" b="1" dirty="0"/>
              <a:t>: Утренняя зарядка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Упражнения для утренней зарядки нужно подбирать 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особой тщательностью. Отдавайте предпочтение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упражнениям на гибкость, подвижность и дыхание.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Утренняя зарядка должна проходить в медленном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темпе, без резких </a:t>
            </a:r>
            <a:r>
              <a:rPr lang="ru-RU" sz="2400" dirty="0" smtClean="0"/>
              <a:t>движений</a:t>
            </a:r>
          </a:p>
          <a:p>
            <a:pPr>
              <a:buNone/>
            </a:pPr>
            <a:r>
              <a:rPr lang="ru-RU" sz="2400" b="1" dirty="0" smtClean="0"/>
              <a:t>ТРЕТИЙ</a:t>
            </a:r>
            <a:r>
              <a:rPr lang="ru-RU" sz="2400" b="1" dirty="0"/>
              <a:t>: Режим питания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Основные правила</a:t>
            </a:r>
            <a:r>
              <a:rPr lang="ru-RU" sz="2400" dirty="0" smtClean="0"/>
              <a:t>: </a:t>
            </a:r>
            <a:br>
              <a:rPr lang="ru-RU" sz="2400" dirty="0" smtClean="0"/>
            </a:br>
            <a:r>
              <a:rPr lang="ru-RU" sz="2400" dirty="0"/>
              <a:t>- энергетическая ценность </a:t>
            </a:r>
            <a:r>
              <a:rPr lang="ru-RU" sz="2400" dirty="0" smtClean="0"/>
              <a:t>вашего </a:t>
            </a:r>
            <a:r>
              <a:rPr lang="ru-RU" sz="2400" dirty="0"/>
              <a:t>рациона должна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соответствовать </a:t>
            </a:r>
            <a:r>
              <a:rPr lang="ru-RU" sz="2400" dirty="0" err="1"/>
              <a:t>энерготратам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- количество приемов пищи в течение суток 3-4 раза, 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перерывами в 3-4 часа;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- питайтесь ежедневно в одинаковое время, последний прием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должен быть за 2 часа до сна;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- оптимальное время на прием пищи 30 минут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Принципы ЗОЖ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/>
              <a:t>ЧЕТВЕРТЫЙ : Сбросьте лишний вес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Переедание и неправильное питание может привести к ожирению. Оно повышает риск возникновения сахарного диабета, гипертонии, ССЗ и занимает одно из ведущих мест среди факторов риска преждевременной смерти.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ИМТ= вес (кг): ((рост × </a:t>
            </a:r>
            <a:r>
              <a:rPr lang="ru-RU" dirty="0" err="1"/>
              <a:t>рост</a:t>
            </a:r>
            <a:r>
              <a:rPr lang="ru-RU" dirty="0"/>
              <a:t>)) (м) ОЦЕНИТЕ Ваш ИМТ: 25-30 - Вы обладатель </a:t>
            </a:r>
            <a:r>
              <a:rPr lang="ru-RU" dirty="0" smtClean="0"/>
              <a:t>лишнего веса</a:t>
            </a:r>
          </a:p>
          <a:p>
            <a:pPr>
              <a:buNone/>
            </a:pPr>
            <a:r>
              <a:rPr lang="ru-RU" b="1" dirty="0" smtClean="0"/>
              <a:t>ПЯТЫЙ</a:t>
            </a:r>
            <a:r>
              <a:rPr lang="ru-RU" b="1" dirty="0"/>
              <a:t>: Откажитесь от вредных привычек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Отказаться от вредных привычек всегда не просто, но представить здоровый образ жизни с вредными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привычками еще сложнее. Курение и алкоголь отрицательно отражаются на трудовой и </a:t>
            </a:r>
            <a:r>
              <a:rPr lang="ru-RU" dirty="0" smtClean="0"/>
              <a:t>творческой деятельности </a:t>
            </a:r>
            <a:r>
              <a:rPr lang="ru-RU" dirty="0"/>
              <a:t>человека, влекут за собой </a:t>
            </a:r>
            <a:r>
              <a:rPr lang="ru-RU" dirty="0" smtClean="0"/>
              <a:t>заболевания.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/>
              <a:t>Принципы ЗОЖ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50120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4200" dirty="0" smtClean="0"/>
              <a:t> </a:t>
            </a:r>
            <a:r>
              <a:rPr lang="ru-RU" sz="4200" b="1" dirty="0"/>
              <a:t>Шестой: Соблюдайте правила личной гигиены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Препятствуйте размножению бактерий в полости рта - два раза </a:t>
            </a:r>
            <a:r>
              <a:rPr lang="ru-RU" sz="4200" dirty="0" smtClean="0"/>
              <a:t>в </a:t>
            </a:r>
            <a:r>
              <a:rPr lang="ru-RU" sz="4200" dirty="0"/>
              <a:t>день чистите зубы. Вечером смывайте с тела отмершие </a:t>
            </a:r>
            <a:r>
              <a:rPr lang="ru-RU" sz="4200" dirty="0" smtClean="0"/>
              <a:t>частички </a:t>
            </a:r>
            <a:r>
              <a:rPr lang="ru-RU" sz="4200" dirty="0"/>
              <a:t>кожи и пыль. Регулярно мойте голову. Содержите в </a:t>
            </a:r>
            <a:r>
              <a:rPr lang="ru-RU" sz="4200" dirty="0" smtClean="0"/>
              <a:t>чистоте </a:t>
            </a:r>
            <a:r>
              <a:rPr lang="ru-RU" sz="4200" dirty="0"/>
              <a:t>одежду и </a:t>
            </a:r>
            <a:r>
              <a:rPr lang="ru-RU" sz="4200" dirty="0" smtClean="0"/>
              <a:t>обувь. Мойте руки. </a:t>
            </a:r>
          </a:p>
          <a:p>
            <a:pPr>
              <a:buNone/>
            </a:pPr>
            <a:r>
              <a:rPr lang="ru-RU" sz="4200" b="1" dirty="0" smtClean="0"/>
              <a:t>Седьмой</a:t>
            </a:r>
            <a:r>
              <a:rPr lang="ru-RU" sz="4200" b="1" dirty="0"/>
              <a:t>: Соблюдайте режим </a:t>
            </a:r>
            <a:r>
              <a:rPr lang="ru-RU" sz="4200" b="1" dirty="0" smtClean="0"/>
              <a:t>дня</a:t>
            </a:r>
            <a:endParaRPr lang="ru-RU" sz="4200" dirty="0" smtClean="0"/>
          </a:p>
          <a:p>
            <a:pPr>
              <a:buNone/>
            </a:pPr>
            <a:r>
              <a:rPr lang="ru-RU" sz="4200" b="1" dirty="0" smtClean="0"/>
              <a:t>Восьмой</a:t>
            </a:r>
            <a:r>
              <a:rPr lang="ru-RU" sz="4200" b="1" dirty="0"/>
              <a:t>: </a:t>
            </a:r>
            <a:r>
              <a:rPr lang="ru-RU" sz="4200" b="1" dirty="0" smtClean="0"/>
              <a:t>Активно </a:t>
            </a:r>
            <a:r>
              <a:rPr lang="ru-RU" sz="4200" b="1" dirty="0"/>
              <a:t>двигайтесь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Движение - жизнь, активное движение - здоровый образ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жизни. Важно подобрать такой вид активности, который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подойдет вам не только физически, но и душевно.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Необязательно записываться в секцию бокса или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художественную гимнастику. Можно заняться плаванием,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особенно оно полезно девушкам и женщинам.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Прогулки быстрым шагом или бег в парке подымут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/>
              <a:t>настроение.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466</TotalTime>
  <Words>2088</Words>
  <Application>Microsoft Office PowerPoint</Application>
  <PresentationFormat>Экран (4:3)</PresentationFormat>
  <Paragraphs>230</Paragraphs>
  <Slides>53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Объект упаковщика для оболочки</vt:lpstr>
      <vt:lpstr>ЗДОРОВЫЙ ОБРАЗ  ЖИЗНИ  -как основа  сохранения здоровья </vt:lpstr>
      <vt:lpstr>Определения, термины</vt:lpstr>
      <vt:lpstr>Пирамида потребностей по Маслоу</vt:lpstr>
      <vt:lpstr>Факторы, влияющие на здоровье</vt:lpstr>
      <vt:lpstr>Факторы, влияющие на здоровье</vt:lpstr>
      <vt:lpstr>Здоровый образ жизни - 10 принципов</vt:lpstr>
      <vt:lpstr>Принципы ЗОЖ</vt:lpstr>
      <vt:lpstr>Принципы ЗОЖ</vt:lpstr>
      <vt:lpstr>Принципы ЗОЖ</vt:lpstr>
      <vt:lpstr>Принципы ЗОЖ</vt:lpstr>
      <vt:lpstr>Принципы ЗОЖ</vt:lpstr>
      <vt:lpstr>Слайд 12</vt:lpstr>
      <vt:lpstr>Движение</vt:lpstr>
      <vt:lpstr>Механизмы оздоровительного действия физических упражнений.</vt:lpstr>
      <vt:lpstr>Механизмы оздоровительного действия физических упражнений.</vt:lpstr>
      <vt:lpstr>Механизмы оздоровительного действия физических упражнений.</vt:lpstr>
      <vt:lpstr>Механизмы оздоровительного действия физических упражнений.</vt:lpstr>
      <vt:lpstr>Механизмы оздоровительного действия физических упражнений.</vt:lpstr>
      <vt:lpstr>Механизмы оздоровительного действия физических упражнений.</vt:lpstr>
      <vt:lpstr>Пирамида спортивных упражнений</vt:lpstr>
      <vt:lpstr>Физические упражнения</vt:lpstr>
      <vt:lpstr>Физические упражнения</vt:lpstr>
      <vt:lpstr>Физические упражнения</vt:lpstr>
      <vt:lpstr>Циркадные ритмы</vt:lpstr>
      <vt:lpstr>Слайд 25</vt:lpstr>
      <vt:lpstr>Циркадные ритмы</vt:lpstr>
      <vt:lpstr>Циркадные ритмы</vt:lpstr>
      <vt:lpstr>Циркадные ритмы</vt:lpstr>
      <vt:lpstr>Как циркадные ритмы влияют на здоровье.</vt:lpstr>
      <vt:lpstr>Как циркадные ритмы влияют на здоровье.</vt:lpstr>
      <vt:lpstr>Как циркадные ритмы влияют на здоровье.</vt:lpstr>
      <vt:lpstr>Как отремонтировать биологические часы</vt:lpstr>
      <vt:lpstr>Рекомендации</vt:lpstr>
      <vt:lpstr>Окружающие нас звуки</vt:lpstr>
      <vt:lpstr>Типы окружающих нас звуков</vt:lpstr>
      <vt:lpstr>Типы окружающих нас звуков</vt:lpstr>
      <vt:lpstr>Типы окружающих нас звуков</vt:lpstr>
      <vt:lpstr>Влияние шума на организм</vt:lpstr>
      <vt:lpstr>Как измеряется шум</vt:lpstr>
      <vt:lpstr>Звуки и шум в школе</vt:lpstr>
      <vt:lpstr>Влияние шума</vt:lpstr>
      <vt:lpstr>Выводы</vt:lpstr>
      <vt:lpstr> Влияние одежды из различных тканей на здоровье человека </vt:lpstr>
      <vt:lpstr>Влияние одежды из различных тканей на здоровье человека</vt:lpstr>
      <vt:lpstr>Влияние одежды из различных тканей на здоровье человека</vt:lpstr>
      <vt:lpstr>Влияние одежды из различных тканей на здоровье человека</vt:lpstr>
      <vt:lpstr>Влияние одежды из различных тканей на здоровье человека</vt:lpstr>
      <vt:lpstr> Воздействие синтетики на организм человека. </vt:lpstr>
      <vt:lpstr> Влияние синтетики на окружающую среду.​ ⠀ </vt:lpstr>
      <vt:lpstr> Влияние синтетики на окружающую среду.​ ⠀</vt:lpstr>
      <vt:lpstr>Свалки  одежды</vt:lpstr>
      <vt:lpstr> Берегите себя и свою планету! 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69</cp:revision>
  <dcterms:created xsi:type="dcterms:W3CDTF">2021-09-17T10:08:35Z</dcterms:created>
  <dcterms:modified xsi:type="dcterms:W3CDTF">2021-09-20T09:46:53Z</dcterms:modified>
</cp:coreProperties>
</file>