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6" r:id="rId11"/>
    <p:sldId id="278" r:id="rId12"/>
    <p:sldId id="280" r:id="rId13"/>
    <p:sldId id="264" r:id="rId14"/>
    <p:sldId id="282" r:id="rId15"/>
    <p:sldId id="286" r:id="rId16"/>
    <p:sldId id="265" r:id="rId17"/>
    <p:sldId id="288" r:id="rId18"/>
    <p:sldId id="267" r:id="rId19"/>
    <p:sldId id="293" r:id="rId20"/>
    <p:sldId id="290" r:id="rId21"/>
    <p:sldId id="268" r:id="rId22"/>
    <p:sldId id="269" r:id="rId23"/>
    <p:sldId id="270" r:id="rId24"/>
    <p:sldId id="292" r:id="rId25"/>
    <p:sldId id="272" r:id="rId2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0.18435185185185204"/>
          <c:y val="4.0079496522027289E-2"/>
          <c:w val="0.54064814814814888"/>
          <c:h val="0.4869161974163633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ECAD8A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4"/>
                <c:pt idx="0">
                  <c:v>Подбирает по образцу основные геометрические фигуры в разработанном материале</c:v>
                </c:pt>
                <c:pt idx="1">
                  <c:v>Подбирает по образцу разнообразные предметы 4 основных цветов</c:v>
                </c:pt>
                <c:pt idx="2">
                  <c:v>Соотнесение предметов двух заданных форм при выборе из четырех</c:v>
                </c:pt>
                <c:pt idx="3">
                  <c:v>Различение высоких и низких звуков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0.30000000000000032</c:v>
                </c:pt>
                <c:pt idx="1">
                  <c:v>0.25</c:v>
                </c:pt>
                <c:pt idx="2">
                  <c:v>0.43000000000000038</c:v>
                </c:pt>
                <c:pt idx="3">
                  <c:v>0.4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4"/>
                <c:pt idx="0">
                  <c:v>Подбирает по образцу основные геометрические фигуры в разработанном материале</c:v>
                </c:pt>
                <c:pt idx="1">
                  <c:v>Подбирает по образцу разнообразные предметы 4 основных цветов</c:v>
                </c:pt>
                <c:pt idx="2">
                  <c:v>Соотнесение предметов двух заданных форм при выборе из четырех</c:v>
                </c:pt>
                <c:pt idx="3">
                  <c:v>Различение высоких и низких звуков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0.65000000000000202</c:v>
                </c:pt>
                <c:pt idx="1">
                  <c:v>0.65000000000000202</c:v>
                </c:pt>
                <c:pt idx="2">
                  <c:v>0.5</c:v>
                </c:pt>
                <c:pt idx="3">
                  <c:v>0.55000000000000004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4"/>
                <c:pt idx="0">
                  <c:v>Подбирает по образцу основные геометрические фигуры в разработанном материале</c:v>
                </c:pt>
                <c:pt idx="1">
                  <c:v>Подбирает по образцу разнообразные предметы 4 основных цветов</c:v>
                </c:pt>
                <c:pt idx="2">
                  <c:v>Соотнесение предметов двух заданных форм при выборе из четырех</c:v>
                </c:pt>
                <c:pt idx="3">
                  <c:v>Различение высоких и низких звуков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5.0000000000000114E-2</c:v>
                </c:pt>
                <c:pt idx="1">
                  <c:v>0.1</c:v>
                </c:pt>
                <c:pt idx="2">
                  <c:v>7.0000000000000034E-2</c:v>
                </c:pt>
                <c:pt idx="3">
                  <c:v>5.0000000000000114E-2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axId val="117572736"/>
        <c:axId val="117574272"/>
      </c:barChart>
      <c:catAx>
        <c:axId val="117572736"/>
        <c:scaling>
          <c:orientation val="minMax"/>
        </c:scaling>
        <c:delete val="1"/>
        <c:axPos val="b"/>
        <c:numFmt formatCode="dd/mm/yyyy" sourceLinked="1"/>
        <c:majorTickMark val="cross"/>
        <c:minorTickMark val="cross"/>
        <c:tickLblPos val="none"/>
        <c:crossAx val="117574272"/>
        <c:crosses val="autoZero"/>
        <c:auto val="1"/>
        <c:lblAlgn val="ctr"/>
        <c:lblOffset val="100"/>
        <c:noMultiLvlLbl val="1"/>
      </c:catAx>
      <c:valAx>
        <c:axId val="117574272"/>
        <c:scaling>
          <c:orientation val="minMax"/>
        </c:scaling>
        <c:delete val="1"/>
        <c:axPos val="l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numFmt formatCode="0%" sourceLinked="0"/>
        <c:majorTickMark val="cross"/>
        <c:minorTickMark val="cross"/>
        <c:tickLblPos val="none"/>
        <c:crossAx val="117572736"/>
        <c:crosses val="autoZero"/>
        <c:crossBetween val="midCat"/>
      </c:valAx>
      <c:spPr>
        <a:solidFill>
          <a:srgbClr val="000000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74784165395764401"/>
          <c:y val="0.62724371312462501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0.27809090909090944"/>
          <c:y val="4.4736624493508813E-2"/>
          <c:w val="0.49518181818181845"/>
          <c:h val="0.510295212106178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ECAD8A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4"/>
                <c:pt idx="0">
                  <c:v>Подбирает по образцу основные геометрический фигуры в разработанном материале</c:v>
                </c:pt>
                <c:pt idx="1">
                  <c:v>Подбирает по образцу разнообразные предметы 4 основных цветов</c:v>
                </c:pt>
                <c:pt idx="2">
                  <c:v>Соотнесение предметов двух заданных форм при выборе из четырех</c:v>
                </c:pt>
                <c:pt idx="3">
                  <c:v>Различение высоких и низких звуков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0.15000000000000022</c:v>
                </c:pt>
                <c:pt idx="1">
                  <c:v>0.05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4"/>
                <c:pt idx="0">
                  <c:v>Подбирает по образцу основные геометрический фигуры в разработанном материале</c:v>
                </c:pt>
                <c:pt idx="1">
                  <c:v>Подбирает по образцу разнообразные предметы 4 основных цветов</c:v>
                </c:pt>
                <c:pt idx="2">
                  <c:v>Соотнесение предметов двух заданных форм при выборе из четырех</c:v>
                </c:pt>
                <c:pt idx="3">
                  <c:v>Различение высоких и низких звуков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0.25</c:v>
                </c:pt>
                <c:pt idx="1">
                  <c:v>0.15000000000000022</c:v>
                </c:pt>
                <c:pt idx="2">
                  <c:v>0.45</c:v>
                </c:pt>
                <c:pt idx="3">
                  <c:v>0.35000000000000031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4"/>
                <c:pt idx="0">
                  <c:v>Подбирает по образцу основные геометрический фигуры в разработанном материале</c:v>
                </c:pt>
                <c:pt idx="1">
                  <c:v>Подбирает по образцу разнообразные предметы 4 основных цветов</c:v>
                </c:pt>
                <c:pt idx="2">
                  <c:v>Соотнесение предметов двух заданных форм при выборе из четырех</c:v>
                </c:pt>
                <c:pt idx="3">
                  <c:v>Различение высоких и низких звуков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0.60000000000000164</c:v>
                </c:pt>
                <c:pt idx="1">
                  <c:v>0.8</c:v>
                </c:pt>
                <c:pt idx="2">
                  <c:v>0.35000000000000031</c:v>
                </c:pt>
                <c:pt idx="3">
                  <c:v>0.55000000000000004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axId val="117621504"/>
        <c:axId val="117623040"/>
      </c:barChart>
      <c:catAx>
        <c:axId val="117621504"/>
        <c:scaling>
          <c:orientation val="minMax"/>
        </c:scaling>
        <c:delete val="1"/>
        <c:axPos val="b"/>
        <c:numFmt formatCode="dd/mm/yyyy" sourceLinked="1"/>
        <c:majorTickMark val="cross"/>
        <c:minorTickMark val="cross"/>
        <c:tickLblPos val="none"/>
        <c:crossAx val="117623040"/>
        <c:crosses val="autoZero"/>
        <c:auto val="1"/>
        <c:lblAlgn val="ctr"/>
        <c:lblOffset val="100"/>
        <c:noMultiLvlLbl val="1"/>
      </c:catAx>
      <c:valAx>
        <c:axId val="117623040"/>
        <c:scaling>
          <c:orientation val="minMax"/>
        </c:scaling>
        <c:delete val="1"/>
        <c:axPos val="l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numFmt formatCode="0%" sourceLinked="0"/>
        <c:majorTickMark val="cross"/>
        <c:minorTickMark val="cross"/>
        <c:tickLblPos val="none"/>
        <c:crossAx val="117621504"/>
        <c:crosses val="autoZero"/>
        <c:crossBetween val="midCat"/>
      </c:valAx>
      <c:spPr>
        <a:solidFill>
          <a:srgbClr val="000000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74784165395764401"/>
          <c:y val="0.62975712353739388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079360" y="165456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 cstate="print"/>
          <a:stretch/>
        </p:blipFill>
        <p:spPr>
          <a:xfrm>
            <a:off x="2079360" y="165456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61000"/>
            <a:ext cx="8229600" cy="52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079360" y="165456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 cstate="print"/>
          <a:stretch/>
        </p:blipFill>
        <p:spPr>
          <a:xfrm>
            <a:off x="2079360" y="165456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61000"/>
            <a:ext cx="8229600" cy="52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Рисунок 116"/>
          <p:cNvPicPr/>
          <p:nvPr/>
        </p:nvPicPr>
        <p:blipFill>
          <a:blip r:embed="rId2" cstate="print"/>
          <a:stretch/>
        </p:blipFill>
        <p:spPr>
          <a:xfrm>
            <a:off x="2079360" y="165456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117"/>
          <p:cNvPicPr/>
          <p:nvPr/>
        </p:nvPicPr>
        <p:blipFill>
          <a:blip r:embed="rId2" cstate="print"/>
          <a:stretch/>
        </p:blipFill>
        <p:spPr>
          <a:xfrm>
            <a:off x="2079360" y="165456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61000"/>
            <a:ext cx="8229600" cy="52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7321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22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5456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732120"/>
            <a:ext cx="822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1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7200" y="14040"/>
            <a:ext cx="9129240" cy="683604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6200000">
            <a:off x="7554240" y="5254920"/>
            <a:ext cx="1892160" cy="1293480"/>
          </a:xfrm>
          <a:prstGeom prst="triangle">
            <a:avLst>
              <a:gd name="adj" fmla="val 51323"/>
            </a:avLst>
          </a:prstGeom>
          <a:gradFill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20904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200" y="14040"/>
            <a:ext cx="9129240" cy="683604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8000"/>
          </a:xfrm>
          <a:prstGeom prst="rect">
            <a:avLst/>
          </a:prstGeom>
          <a:ln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822960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3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1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76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36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57200" y="6247080"/>
            <a:ext cx="2130120" cy="472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3126600" y="6247080"/>
            <a:ext cx="2898360" cy="4723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6555600" y="6247080"/>
            <a:ext cx="2130120" cy="4723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D92539B-10FA-4563-8EEF-61C2D9280EC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0" y="4221000"/>
            <a:ext cx="43916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4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</a:t>
            </a:r>
            <a:r>
              <a:rPr lang="ru-RU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каждом человеке – солнце, только дайте ему светить»</a:t>
            </a:r>
            <a:endParaRPr lang="ru-RU" sz="1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683640" y="398520"/>
            <a:ext cx="8064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00FF"/>
                </a:solidFill>
              </a:rPr>
              <a:t> 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№ 5 «Теремок»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городского округа города Бор Нижегородской области</a:t>
            </a:r>
          </a:p>
          <a:p>
            <a:pPr algn="ctr">
              <a:spcBef>
                <a:spcPct val="0"/>
              </a:spcBef>
              <a:defRPr/>
            </a:pPr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Павликова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Ольга Егоровна</a:t>
            </a:r>
          </a:p>
          <a:p>
            <a:pPr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289880" y="1714488"/>
            <a:ext cx="7854120" cy="207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1400" b="1" strike="noStrike" spc="-1" dirty="0" smtClean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ru-RU" sz="1400" b="1" spc="-1" dirty="0" smtClean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1763688" y="5373216"/>
            <a:ext cx="144016" cy="72008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Фото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984" y="1857364"/>
            <a:ext cx="45720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ru-RU" sz="1400" b="1" u="sng" dirty="0" smtClean="0"/>
          </a:p>
          <a:p>
            <a:pPr>
              <a:buFontTx/>
              <a:buNone/>
              <a:defRPr/>
            </a:pPr>
            <a:endParaRPr lang="ru-RU" sz="1400" b="1" u="sng" dirty="0" smtClean="0"/>
          </a:p>
          <a:p>
            <a:pPr>
              <a:buFontTx/>
              <a:buNone/>
              <a:defRPr/>
            </a:pPr>
            <a:endParaRPr lang="ru-RU" sz="1400" b="1" u="sng" dirty="0" smtClean="0"/>
          </a:p>
          <a:p>
            <a:pPr>
              <a:buFontTx/>
              <a:buNone/>
              <a:defRPr/>
            </a:pPr>
            <a:endParaRPr lang="ru-RU" sz="1400" b="1" u="sng" dirty="0" smtClean="0"/>
          </a:p>
          <a:p>
            <a:pPr>
              <a:buFontTx/>
              <a:buNone/>
              <a:defRPr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Образование </a:t>
            </a:r>
            <a:r>
              <a:rPr lang="ru-RU" sz="1400" b="1" i="1" u="sng" dirty="0" smtClean="0">
                <a:solidFill>
                  <a:schemeClr val="accent1">
                    <a:lumMod val="75000"/>
                  </a:schemeClr>
                </a:solidFill>
              </a:rPr>
              <a:t>техническое</a:t>
            </a:r>
            <a:endParaRPr lang="ru-RU" sz="1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Переподготовка: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Нижегородский педагогический </a:t>
            </a:r>
          </a:p>
          <a:p>
            <a:pPr>
              <a:buFontTx/>
              <a:buNone/>
              <a:defRPr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университет им. Минина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 стаж: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23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года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в данном учреждении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:23 года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категория: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первая квалификационная                                               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ru-RU" sz="1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категория по должности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«воспитатель»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C:\Users\Ольга Витальевна\Desktop\Оля Павли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28083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Grp="1" noChangeArrowheads="1" noChangeShapeType="1" noTextEdit="1"/>
          </p:cNvSpPr>
          <p:nvPr/>
        </p:nvSpPr>
        <p:spPr bwMode="auto">
          <a:xfrm>
            <a:off x="1547664" y="274638"/>
            <a:ext cx="6059016" cy="1143000"/>
          </a:xfrm>
          <a:prstGeom prst="rect">
            <a:avLst/>
          </a:prstGeom>
        </p:spPr>
        <p:txBody>
          <a:bodyPr wrap="none" fromWordArt="1" anchor="ctr"/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различных видах деятельности: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882702" cy="246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417639"/>
            <a:ext cx="3915792" cy="237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786188"/>
            <a:ext cx="2571750" cy="288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Рисунок 5" descr="C:\Documents and Settings\Admin\Local Settings\Temp\IMG_20171106_091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3857625"/>
            <a:ext cx="2428875" cy="281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Рисунок 6" descr="C:\Documents and Settings\Admin\Local Settings\Temp\IMG_20171106_0915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3857624"/>
            <a:ext cx="2357438" cy="273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642910" y="548680"/>
            <a:ext cx="8146440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Создание атмосферы заинтересованности </a:t>
            </a:r>
            <a:r>
              <a:rPr lang="ru-RU" sz="3600" b="1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субъектов образовательного процесса </a:t>
            </a:r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создании условий сенсорного развития детей</a:t>
            </a:r>
            <a:endParaRPr lang="ru-RU" sz="36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Picture 2"/>
          <p:cNvPicPr/>
          <p:nvPr/>
        </p:nvPicPr>
        <p:blipFill>
          <a:blip r:embed="rId2" cstate="print"/>
          <a:stretch/>
        </p:blipFill>
        <p:spPr>
          <a:xfrm>
            <a:off x="467544" y="2348880"/>
            <a:ext cx="1748160" cy="233388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0" name="Picture 3"/>
          <p:cNvPicPr/>
          <p:nvPr/>
        </p:nvPicPr>
        <p:blipFill>
          <a:blip r:embed="rId3" cstate="print"/>
          <a:stretch/>
        </p:blipFill>
        <p:spPr>
          <a:xfrm>
            <a:off x="2267744" y="2348880"/>
            <a:ext cx="1711800" cy="228240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1" name="Picture 2"/>
          <p:cNvPicPr/>
          <p:nvPr/>
        </p:nvPicPr>
        <p:blipFill>
          <a:blip r:embed="rId4" cstate="print"/>
          <a:stretch/>
        </p:blipFill>
        <p:spPr>
          <a:xfrm>
            <a:off x="5652120" y="2276872"/>
            <a:ext cx="2789280" cy="209160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2" name="CustomShape 2"/>
          <p:cNvSpPr/>
          <p:nvPr/>
        </p:nvSpPr>
        <p:spPr>
          <a:xfrm>
            <a:off x="755576" y="4941168"/>
            <a:ext cx="2808312" cy="432048"/>
          </a:xfrm>
          <a:prstGeom prst="roundRect">
            <a:avLst>
              <a:gd name="adj" fmla="val 16667"/>
            </a:avLst>
          </a:prstGeom>
          <a:ln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Мотивационные игрушки</a:t>
            </a:r>
            <a:endParaRPr lang="ru-RU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5508104" y="4509120"/>
            <a:ext cx="3240360" cy="720080"/>
          </a:xfrm>
          <a:prstGeom prst="roundRect">
            <a:avLst>
              <a:gd name="adj" fmla="val 16667"/>
            </a:avLst>
          </a:prstGeom>
          <a:ln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Картотека консультаций </a:t>
            </a:r>
            <a:endParaRPr lang="ru-RU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дидактических игр</a:t>
            </a:r>
            <a:endParaRPr lang="ru-RU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404813"/>
            <a:ext cx="4038600" cy="572135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нормативно-правовой и методической литературы по теме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содержания, форм, методов взаимодействия с детьми и родителями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Организация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совместной деятельности взрослого и ребенка в РППС группы с учетом принципов доступности, новизны и личностно-ориентированной модели взаимодействия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непосредственного участия родителей в совместной деятельности, направленной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детей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помощью полифункционального оборудования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404813"/>
            <a:ext cx="4038600" cy="626427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marL="285750" indent="-285750" algn="l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овместное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осмысление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эмоциональная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успешного результата совместного поиска решения задачи в наглядно-действенной игровой ситуации, заданной изначально;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спользование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малышом помощи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взрослого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содержание и способы которой предложены на основе наблюдения за ребенком и определения возможной зоны его ближайшего развития;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амостоятельная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поисковая наглядно-действенная активность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условиях созданной взрослым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предметной среды, с поддержкой взрослым возможных пробных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решений;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Экспериментирование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предметами, материалами и веществами в условиях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1600" dirty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n-ea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n-ea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Стратегия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семьями воспитанников</a:t>
            </a:r>
            <a:r>
              <a:rPr lang="ru-RU" sz="4000" dirty="0">
                <a:solidFill>
                  <a:srgbClr val="000000"/>
                </a:solidFill>
                <a:latin typeface="Monotype Corsiva" pitchFamily="66" charset="0"/>
                <a:ea typeface="+mn-ea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Monotype Corsiva" pitchFamily="66" charset="0"/>
                <a:ea typeface="+mn-ea"/>
              </a:rPr>
            </a:b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772816"/>
            <a:ext cx="3744664" cy="4633789"/>
          </a:xfrm>
          <a:prstGeom prst="rect">
            <a:avLst/>
          </a:prstGeom>
        </p:spPr>
        <p:txBody>
          <a:bodyPr/>
          <a:lstStyle/>
          <a:p>
            <a:pPr marL="0" indent="0" algn="ctr">
              <a:buClr>
                <a:srgbClr val="FFFFCC"/>
              </a:buClr>
              <a:buSzPct val="60000"/>
              <a:buFontTx/>
              <a:buNone/>
              <a:defRPr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buClr>
                <a:srgbClr val="FFFFCC"/>
              </a:buClr>
              <a:buSzPct val="60000"/>
              <a:buFontTx/>
              <a:buNone/>
              <a:defRPr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buClr>
                <a:srgbClr val="FFFFCC"/>
              </a:buClr>
              <a:buSzPct val="60000"/>
              <a:buFontTx/>
              <a:buNone/>
              <a:defRPr/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CC"/>
              </a:buClr>
              <a:buSzPct val="60000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Целенаправленность;</a:t>
            </a:r>
          </a:p>
          <a:p>
            <a:pPr>
              <a:buClr>
                <a:srgbClr val="FFFFCC"/>
              </a:buClr>
              <a:buSzPct val="60000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Системность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:;</a:t>
            </a:r>
          </a:p>
          <a:p>
            <a:pPr>
              <a:buClr>
                <a:srgbClr val="FFFFCC"/>
              </a:buClr>
              <a:buSzPct val="60000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Плановость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FFFFCC"/>
              </a:buClr>
              <a:buSzPct val="60000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Открытость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FFFFCC"/>
              </a:buClr>
              <a:buSzPct val="60000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Доброжелательность;</a:t>
            </a:r>
          </a:p>
          <a:p>
            <a:pPr>
              <a:buClr>
                <a:srgbClr val="FFFFCC"/>
              </a:buClr>
              <a:buSzPct val="60000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Дифференцированный подход        с учетом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многоаспектной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специфики каждой семьи.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95536" y="1700808"/>
            <a:ext cx="3709573" cy="108012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sz="1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 РАБОТЫ: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011103" y="1628800"/>
            <a:ext cx="3455988" cy="115212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sz="1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852936"/>
            <a:ext cx="4176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0"/>
              </a:spcBef>
              <a:buClr>
                <a:srgbClr val="FFFFCC"/>
              </a:buClr>
              <a:buSzPct val="60000"/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 Общие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, групповые родительские </a:t>
            </a:r>
            <a:endParaRPr lang="ru-RU" sz="2000" b="1" kern="0" dirty="0" smtClean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pPr marL="342900" indent="-342900" algn="just" eaLnBrk="0" hangingPunct="0">
              <a:spcBef>
                <a:spcPts val="0"/>
              </a:spcBef>
              <a:buClr>
                <a:srgbClr val="FFFFCC"/>
              </a:buClr>
              <a:buSzPct val="60000"/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 собрания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;</a:t>
            </a:r>
          </a:p>
          <a:p>
            <a:pPr marL="342900" indent="-342900" algn="just" eaLnBrk="0" hangingPunct="0">
              <a:spcBef>
                <a:spcPts val="0"/>
              </a:spcBef>
              <a:buClr>
                <a:srgbClr val="FFFFCC"/>
              </a:buClr>
              <a:buSzPct val="60000"/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- Анкетирование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 eaLnBrk="0" hangingPunct="0">
              <a:spcBef>
                <a:spcPts val="0"/>
              </a:spcBef>
              <a:buClr>
                <a:srgbClr val="FFFFCC"/>
              </a:buClr>
              <a:buSzPct val="60000"/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 Консультации 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по запросам</a:t>
            </a:r>
          </a:p>
          <a:p>
            <a:pPr marL="342900" indent="-342900" algn="just" eaLnBrk="0" hangingPunct="0">
              <a:spcBef>
                <a:spcPts val="0"/>
              </a:spcBef>
              <a:buClr>
                <a:srgbClr val="FFFFCC"/>
              </a:buClr>
              <a:buSzPct val="60000"/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 Совместное 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проведение 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занятий, досугов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, </a:t>
            </a:r>
          </a:p>
          <a:p>
            <a:pPr marL="342900" indent="-342900" algn="just" eaLnBrk="0" hangingPunct="0">
              <a:spcBef>
                <a:spcPts val="0"/>
              </a:spcBef>
              <a:buClr>
                <a:srgbClr val="FFFFCC"/>
              </a:buClr>
              <a:buSzPct val="60000"/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 Помощь  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в изготовлении игр,      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пособий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23640" y="274680"/>
            <a:ext cx="83624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3600" b="1" strike="noStrike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атмосферы заинтересованности субъектов образовательного  процесса в создании условий сенсорного развития детей</a:t>
            </a:r>
          </a:p>
          <a:p>
            <a:pPr marL="48456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Picture 2"/>
          <p:cNvPicPr/>
          <p:nvPr/>
        </p:nvPicPr>
        <p:blipFill>
          <a:blip r:embed="rId2" cstate="print"/>
          <a:stretch/>
        </p:blipFill>
        <p:spPr>
          <a:xfrm>
            <a:off x="395536" y="2348880"/>
            <a:ext cx="3888432" cy="287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6" name="Picture 4"/>
          <p:cNvPicPr/>
          <p:nvPr/>
        </p:nvPicPr>
        <p:blipFill>
          <a:blip r:embed="rId3" cstate="print"/>
          <a:stretch/>
        </p:blipFill>
        <p:spPr>
          <a:xfrm>
            <a:off x="4605120" y="3933056"/>
            <a:ext cx="3855312" cy="275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" name="CustomShape 2"/>
          <p:cNvSpPr/>
          <p:nvPr/>
        </p:nvSpPr>
        <p:spPr>
          <a:xfrm>
            <a:off x="1907640" y="5160960"/>
            <a:ext cx="2498760" cy="12776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Мастер – класс </a:t>
            </a:r>
            <a:endParaRPr lang="ru-RU" sz="1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 родителями</a:t>
            </a:r>
            <a:endParaRPr lang="ru-RU" sz="1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4932040" y="2420888"/>
            <a:ext cx="2447640" cy="1224136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Совместные игры </a:t>
            </a:r>
            <a:endParaRPr lang="ru-RU" sz="1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детей и </a:t>
            </a:r>
            <a:r>
              <a:rPr lang="ru-RU" sz="18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родителей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813"/>
            <a:ext cx="8425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ts val="0"/>
              </a:spcBef>
              <a:defRPr/>
            </a:pPr>
            <a:r>
              <a:rPr lang="ru-RU" sz="3600" b="1" kern="0" dirty="0" smtClean="0">
                <a:solidFill>
                  <a:srgbClr val="0000FF"/>
                </a:solidFill>
                <a:latin typeface="Times New Roman"/>
                <a:cs typeface="Arial" pitchFamily="34" charset="0"/>
              </a:rPr>
              <a:t>  Развивающая </a:t>
            </a:r>
            <a:r>
              <a:rPr lang="ru-RU" sz="3600" b="1" kern="0" dirty="0">
                <a:solidFill>
                  <a:srgbClr val="0000FF"/>
                </a:solidFill>
                <a:latin typeface="Times New Roman"/>
                <a:cs typeface="Arial" pitchFamily="34" charset="0"/>
              </a:rPr>
              <a:t>предметно-пространственная среда</a:t>
            </a:r>
          </a:p>
        </p:txBody>
      </p:sp>
      <p:pic>
        <p:nvPicPr>
          <p:cNvPr id="16387" name="Рисунок 3" descr="C:\Documents and Settings\Admin\Local Settings\Temp\Rar$DI57.344\20161021_084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31819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Рисунок 4" descr="C:\Documents and Settings\Admin\Local Settings\Temp\Rar$DI66.281\20161021_092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4320480" cy="238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Рисунок 5" descr="C:\Documents and Settings\Admin\Local Settings\Temp\Rar$DI82.172\20161021_092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41764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4176464" cy="241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 flipV="1">
            <a:off x="428596" y="168571"/>
            <a:ext cx="8218440" cy="45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Рисунок 8"/>
          <p:cNvPicPr/>
          <p:nvPr/>
        </p:nvPicPr>
        <p:blipFill>
          <a:blip r:embed="rId2" cstate="print"/>
          <a:stretch/>
        </p:blipFill>
        <p:spPr>
          <a:xfrm>
            <a:off x="395536" y="332656"/>
            <a:ext cx="37433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0" name="Рисунок 9"/>
          <p:cNvPicPr/>
          <p:nvPr/>
        </p:nvPicPr>
        <p:blipFill>
          <a:blip r:embed="rId3" cstate="print"/>
          <a:srcRect l="11707" t="14154"/>
          <a:stretch/>
        </p:blipFill>
        <p:spPr>
          <a:xfrm rot="5400000">
            <a:off x="-310852" y="3775348"/>
            <a:ext cx="35730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2" name="Рисунок 10"/>
          <p:cNvPicPr/>
          <p:nvPr/>
        </p:nvPicPr>
        <p:blipFill>
          <a:blip r:embed="rId4" cstate="print"/>
          <a:stretch/>
        </p:blipFill>
        <p:spPr>
          <a:xfrm>
            <a:off x="2843808" y="3933056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3" name="CustomShape 2"/>
          <p:cNvSpPr/>
          <p:nvPr/>
        </p:nvSpPr>
        <p:spPr>
          <a:xfrm flipH="1" flipV="1">
            <a:off x="12732680" y="2924944"/>
            <a:ext cx="192248" cy="72008"/>
          </a:xfrm>
          <a:prstGeom prst="roundRect">
            <a:avLst>
              <a:gd name="adj" fmla="val 16667"/>
            </a:avLst>
          </a:prstGeom>
          <a:ln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47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Дидактические игры  и игрушки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611560" y="198884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Рисунок 1"/>
          <p:cNvPicPr/>
          <p:nvPr/>
        </p:nvPicPr>
        <p:blipFill>
          <a:blip r:embed="rId5" cstate="print"/>
          <a:stretch/>
        </p:blipFill>
        <p:spPr>
          <a:xfrm>
            <a:off x="4283968" y="404664"/>
            <a:ext cx="4643144" cy="339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536504" cy="339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Ольга Витальевна\Desktop\карт.jpg"/>
          <p:cNvPicPr>
            <a:picLocks noChangeAspect="1" noChangeArrowheads="1"/>
          </p:cNvPicPr>
          <p:nvPr/>
        </p:nvPicPr>
        <p:blipFill>
          <a:blip r:embed="rId3" cstate="print"/>
          <a:srcRect l="-502" t="29146" b="10553"/>
          <a:stretch>
            <a:fillRect/>
          </a:stretch>
        </p:blipFill>
        <p:spPr bwMode="auto">
          <a:xfrm>
            <a:off x="395536" y="332656"/>
            <a:ext cx="4320480" cy="2880320"/>
          </a:xfrm>
          <a:prstGeom prst="rect">
            <a:avLst/>
          </a:prstGeom>
          <a:noFill/>
        </p:spPr>
      </p:pic>
      <p:pic>
        <p:nvPicPr>
          <p:cNvPr id="2051" name="Picture 3" descr="C:\Users\Ольга Витальевна\Desktop\1.jpg"/>
          <p:cNvPicPr>
            <a:picLocks noChangeAspect="1" noChangeArrowheads="1"/>
          </p:cNvPicPr>
          <p:nvPr/>
        </p:nvPicPr>
        <p:blipFill>
          <a:blip r:embed="rId4" cstate="print"/>
          <a:srcRect l="3944" t="8873" r="-562" b="18663"/>
          <a:stretch>
            <a:fillRect/>
          </a:stretch>
        </p:blipFill>
        <p:spPr bwMode="auto">
          <a:xfrm>
            <a:off x="4932040" y="188640"/>
            <a:ext cx="396044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Ольга Витальевна\Desktop\2.jpg"/>
          <p:cNvPicPr>
            <a:picLocks noChangeAspect="1" noChangeArrowheads="1"/>
          </p:cNvPicPr>
          <p:nvPr/>
        </p:nvPicPr>
        <p:blipFill>
          <a:blip r:embed="rId5" cstate="print"/>
          <a:srcRect l="-2393" t="3323" b="28791"/>
          <a:stretch>
            <a:fillRect/>
          </a:stretch>
        </p:blipFill>
        <p:spPr bwMode="auto">
          <a:xfrm>
            <a:off x="4860032" y="3717032"/>
            <a:ext cx="40324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5720" y="260648"/>
            <a:ext cx="3325109" cy="302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00760" y="188640"/>
            <a:ext cx="28917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779912" y="260648"/>
            <a:ext cx="207170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356992"/>
            <a:ext cx="273630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4838" y="3429000"/>
            <a:ext cx="301133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56992"/>
            <a:ext cx="27363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67640" y="332640"/>
            <a:ext cx="8228880" cy="17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Диапазон личного вклада </a:t>
            </a:r>
            <a:endParaRPr lang="ru-RU" sz="36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развитие образования</a:t>
            </a:r>
            <a:endParaRPr lang="ru-RU" sz="36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57200" y="188280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11480" indent="-383400" algn="just">
              <a:lnSpc>
                <a:spcPct val="12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Диапазон – </a:t>
            </a:r>
            <a:r>
              <a:rPr lang="ru-RU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данный проект  направлен на повышение уровня сенсорного развития детей и компетентности родителей по  данной проблеме </a:t>
            </a:r>
            <a:endParaRPr lang="ru-RU" sz="2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1480" indent="-383400" algn="just">
              <a:lnSpc>
                <a:spcPct val="12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Новизна – </a:t>
            </a:r>
            <a:r>
              <a:rPr lang="ru-RU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использование информационно – коммуникативных технологий, бытовых предметов, а так же пособия сделанные своими руками способствуют повышению качества, доступности и эффективности образования.</a:t>
            </a:r>
            <a:endParaRPr lang="ru-RU" sz="2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1480" indent="-383400" algn="just">
              <a:lnSpc>
                <a:spcPct val="12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Трудоемкость – </a:t>
            </a:r>
            <a:r>
              <a:rPr lang="ru-RU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разработка этапов проекта с определением направления, по которому будет осуществляться образовательная деятельность, возможность коррекции деятельности в плане ее улучшения и обобщение передового семейного опыта развития детей </a:t>
            </a:r>
            <a:endParaRPr lang="ru-RU" sz="2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2" cstate="print"/>
          <a:stretch/>
        </p:blipFill>
        <p:spPr>
          <a:xfrm>
            <a:off x="1187624" y="1628800"/>
            <a:ext cx="6696744" cy="38164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4" name="CustomShape 1"/>
          <p:cNvSpPr/>
          <p:nvPr/>
        </p:nvSpPr>
        <p:spPr>
          <a:xfrm>
            <a:off x="395640" y="404664"/>
            <a:ext cx="8462640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1836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ston"/>
                <a:ea typeface="DejaVu Sans"/>
              </a:rPr>
              <a:t>Сенсорное развитие детей через Дидактические игры </a:t>
            </a:r>
            <a:endParaRPr lang="ru-RU" sz="3600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887640" y="4869160"/>
            <a:ext cx="4968000" cy="1656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Monotype Corsiva" pitchFamily="66" charset="0"/>
                <a:ea typeface="DejaVu Sans"/>
              </a:rPr>
              <a:t>Ребенок </a:t>
            </a:r>
            <a:r>
              <a:rPr lang="ru-RU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Monotype Corsiva" pitchFamily="66" charset="0"/>
                <a:ea typeface="DejaVu Sans"/>
              </a:rPr>
              <a:t>в состоянии увидеть целый мир в капле росы….</a:t>
            </a:r>
            <a:endParaRPr lang="ru-RU" sz="3200" b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Monotype Corsiva" pitchFamily="66" charset="0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 </a:t>
            </a:r>
            <a:r>
              <a:rPr lang="ru-RU" sz="32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</a:t>
            </a:r>
            <a:r>
              <a:rPr lang="ru-RU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Monotype Corsiva" pitchFamily="66" charset="0"/>
                <a:ea typeface="DejaVu Sans"/>
              </a:rPr>
              <a:t>М</a:t>
            </a:r>
            <a:r>
              <a:rPr lang="ru-RU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Monotype Corsiva" pitchFamily="66" charset="0"/>
                <a:ea typeface="DejaVu Sans"/>
              </a:rPr>
              <a:t>. </a:t>
            </a:r>
            <a:r>
              <a:rPr lang="ru-RU" sz="32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Monotype Corsiva" pitchFamily="66" charset="0"/>
                <a:ea typeface="DejaVu Sans"/>
              </a:rPr>
              <a:t>Монтесорри</a:t>
            </a:r>
            <a:endParaRPr lang="ru-RU" sz="3200" b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67640" y="-171360"/>
            <a:ext cx="8228880" cy="15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 algn="ctr">
              <a:lnSpc>
                <a:spcPct val="100000"/>
              </a:lnSpc>
            </a:pPr>
            <a:r>
              <a:rPr lang="ru-RU" sz="3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Результативность педагогической деятельности и достигнутые эффекты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475640" y="1541160"/>
            <a:ext cx="2818080" cy="59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Начало </a:t>
            </a:r>
            <a:r>
              <a:rPr lang="ru-RU" sz="19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2017-2018 </a:t>
            </a: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учебного года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6012000" y="1471320"/>
            <a:ext cx="20948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Конец  </a:t>
            </a:r>
            <a:r>
              <a:rPr lang="ru-RU" sz="1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2017-2018  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учебного года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0" name="Диаграмма 6"/>
          <p:cNvGraphicFramePr/>
          <p:nvPr/>
        </p:nvGraphicFramePr>
        <p:xfrm>
          <a:off x="971640" y="2256480"/>
          <a:ext cx="3887640" cy="434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1" name="Диаграмма 7"/>
          <p:cNvGraphicFramePr/>
          <p:nvPr/>
        </p:nvGraphicFramePr>
        <p:xfrm>
          <a:off x="4932000" y="2171160"/>
          <a:ext cx="3959640" cy="435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67640" y="332640"/>
            <a:ext cx="8228880" cy="17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Транслируемость практических достижений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57200" y="188280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8200" indent="-383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Адресная направленность –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опыт доступен педагогу с любым опытом работы и может быть совместим с любыми образовательными технологиями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900113" y="336550"/>
            <a:ext cx="76327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r>
              <a:rPr lang="ru-RU" sz="2400" b="1">
                <a:solidFill>
                  <a:srgbClr val="0000FF"/>
                </a:solidFill>
                <a:latin typeface="Monotype Corsiva" pitchFamily="66" charset="0"/>
              </a:rPr>
              <a:t>Информационные ресурсы</a:t>
            </a:r>
          </a:p>
          <a:p>
            <a:pPr algn="ctr"/>
            <a:endParaRPr lang="ru-RU" sz="4000" b="1">
              <a:solidFill>
                <a:srgbClr val="0000FF"/>
              </a:solidFill>
              <a:latin typeface="Monotype Corsiva" pitchFamily="66" charset="0"/>
            </a:endParaRPr>
          </a:p>
          <a:p>
            <a:pPr algn="just">
              <a:buFont typeface="Times New Roman" pitchFamily="18" charset="0"/>
              <a:buAutoNum type="arabicPeriod"/>
            </a:pPr>
            <a:r>
              <a:rPr lang="ru-RU" sz="1600">
                <a:solidFill>
                  <a:srgbClr val="0000FF"/>
                </a:solidFill>
              </a:rPr>
              <a:t>Башаева Т.В. Развитие восприятия у детей. Форма, цвет, звук. - Ярославль: Академия развития, 1997;</a:t>
            </a:r>
          </a:p>
          <a:p>
            <a:pPr algn="just">
              <a:buFont typeface="Times New Roman" pitchFamily="18" charset="0"/>
              <a:buAutoNum type="arabicPeriod"/>
            </a:pPr>
            <a:r>
              <a:rPr lang="ru-RU" sz="1600">
                <a:solidFill>
                  <a:srgbClr val="0000FF"/>
                </a:solidFill>
              </a:rPr>
              <a:t>Венгер Л.А. Воспитание сенсорной культуры ребенка от рождения до 6 лет» - М.: Просвещение 1995;</a:t>
            </a:r>
          </a:p>
          <a:p>
            <a:pPr algn="just">
              <a:buFont typeface="Times New Roman" pitchFamily="18" charset="0"/>
              <a:buAutoNum type="arabicPeriod"/>
            </a:pPr>
            <a:r>
              <a:rPr lang="ru-RU" sz="1600">
                <a:solidFill>
                  <a:srgbClr val="0000FF"/>
                </a:solidFill>
              </a:rPr>
              <a:t>Дидактические игры и упражнения по сенсорному воспитанию дошкольников. Под редакцией Л. А. Венгера</a:t>
            </a:r>
          </a:p>
          <a:p>
            <a:pPr algn="just">
              <a:buFont typeface="Times New Roman" pitchFamily="18" charset="0"/>
              <a:buAutoNum type="arabicPeriod"/>
            </a:pPr>
            <a:r>
              <a:rPr lang="ru-RU" sz="1600">
                <a:solidFill>
                  <a:srgbClr val="0000FF"/>
                </a:solidFill>
              </a:rPr>
              <a:t>Новоселова С.Л. Дидактические игры и занятия с детьми раннего возраста. –М.: Просвещение, 1985;</a:t>
            </a:r>
          </a:p>
          <a:p>
            <a:pPr algn="just">
              <a:buFont typeface="Times New Roman" pitchFamily="18" charset="0"/>
              <a:buAutoNum type="arabicPeriod"/>
            </a:pPr>
            <a:r>
              <a:rPr lang="ru-RU" sz="1600">
                <a:solidFill>
                  <a:srgbClr val="0000FF"/>
                </a:solidFill>
              </a:rPr>
              <a:t>Пилюгина В.А. Сенсорные способности малыша: Игры на развитие восприятия цвета, формы, величины у детей раннего возраста. – М.: просвещение. АО «Учеб. мет» 1996;</a:t>
            </a:r>
          </a:p>
          <a:p>
            <a:pPr algn="just">
              <a:buFont typeface="Times New Roman" pitchFamily="18" charset="0"/>
              <a:buAutoNum type="arabicPeriod"/>
            </a:pPr>
            <a:r>
              <a:rPr lang="ru-RU" sz="1600">
                <a:solidFill>
                  <a:srgbClr val="0000FF"/>
                </a:solidFill>
              </a:rPr>
              <a:t>Источники: 1.Абдуллаева Ш.А. Формирование сенсорного опыта и методика его орга­низации у детей раннего возраста. Автореферат.</a:t>
            </a:r>
          </a:p>
          <a:p>
            <a:pPr algn="just">
              <a:buFont typeface="Times New Roman" pitchFamily="18" charset="0"/>
              <a:buAutoNum type="arabicPeriod"/>
            </a:pPr>
            <a:r>
              <a:rPr lang="en-US" sz="1600">
                <a:solidFill>
                  <a:srgbClr val="0000FF"/>
                </a:solidFill>
              </a:rPr>
              <a:t>http://www.maam.ru/</a:t>
            </a:r>
            <a:endParaRPr lang="ru-RU" sz="1600">
              <a:solidFill>
                <a:srgbClr val="0000FF"/>
              </a:solidFill>
            </a:endParaRPr>
          </a:p>
          <a:p>
            <a:pPr algn="just">
              <a:buFont typeface="Times New Roman" pitchFamily="18" charset="0"/>
              <a:buAutoNum type="arabicPeriod"/>
            </a:pPr>
            <a:endParaRPr lang="ru-RU" b="1">
              <a:solidFill>
                <a:srgbClr val="7030A0"/>
              </a:solidFill>
            </a:endParaRPr>
          </a:p>
          <a:p>
            <a:r>
              <a:rPr lang="ru-RU" b="1">
                <a:solidFill>
                  <a:srgbClr val="7030A0"/>
                </a:solidFill>
              </a:rPr>
              <a:t> 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214280" y="1500120"/>
            <a:ext cx="7000200" cy="285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8200" indent="-383400" algn="ctr">
              <a:lnSpc>
                <a:spcPct val="100000"/>
              </a:lnSpc>
            </a:pPr>
            <a:r>
              <a:rPr lang="ru-RU" sz="3200" b="1" strike="noStrike" cap="all" spc="-1" dirty="0">
                <a:uFill>
                  <a:solidFill>
                    <a:srgbClr val="FFFFFF"/>
                  </a:solidFill>
                </a:uFill>
                <a:latin typeface="Ariston"/>
              </a:rPr>
              <a:t>Спасибо за внимание!!!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67640" y="476640"/>
            <a:ext cx="8228880" cy="12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ru-RU" sz="3600" b="1" strike="noStrike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lang="ru-RU" sz="3600" b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Условия </a:t>
            </a:r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формирования личного                 вклада педагога в развитие образования</a:t>
            </a:r>
            <a:endParaRPr lang="ru-RU" sz="36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457200" y="188280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8200" indent="-383400" algn="just">
              <a:lnSpc>
                <a:spcPct val="100000"/>
              </a:lnSpc>
              <a:buClr>
                <a:srgbClr val="98C723"/>
              </a:buClr>
              <a:buSzPct val="80000"/>
              <a:buFont typeface="Wingdings 2" charset="2"/>
              <a:buChar char=""/>
            </a:pPr>
            <a:endParaRPr lang="ru-RU" sz="2400" b="0" strike="noStrike" spc="-1" dirty="0" smtClean="0"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48200" indent="-383400" algn="just">
              <a:lnSpc>
                <a:spcPct val="100000"/>
              </a:lnSpc>
              <a:buClr>
                <a:srgbClr val="98C723"/>
              </a:buClr>
              <a:buSzPct val="80000"/>
              <a:buFont typeface="Wingdings 2" charset="2"/>
              <a:buChar char=""/>
            </a:pPr>
            <a:r>
              <a:rPr lang="ru-RU" sz="2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  Научно–исследовательские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условия: изучение психолого-педагогических аспектов сенсорного развития детей раннего возраста (Б.Г.Ананьев, Л.А.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Венгер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, А.В. Запорожец, В.П. Зинченко)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 algn="just">
              <a:lnSpc>
                <a:spcPct val="100000"/>
              </a:lnSpc>
              <a:buClr>
                <a:srgbClr val="98C723"/>
              </a:buClr>
              <a:buSzPct val="80000"/>
              <a:buFont typeface="Wingdings 2" charset="2"/>
              <a:buChar char="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Методические условия: изучение технологий сенсорного воспитания (Н.М.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Щелованов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, Е.И. Тихеева, А.В. Запорожец, А.П. Усова, Н.П.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Сакулина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 algn="just">
              <a:lnSpc>
                <a:spcPct val="100000"/>
              </a:lnSpc>
              <a:buClr>
                <a:srgbClr val="98C723"/>
              </a:buClr>
              <a:buSzPct val="80000"/>
              <a:buFont typeface="Wingdings 2" charset="2"/>
              <a:buChar char="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Организационно–педагогические условия: участие в программе по саморазвитию, конкурсах, выступления на педсоветах, на родительских собраниях.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267480"/>
            <a:ext cx="8228880" cy="13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0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Актуальность личного вклада </a:t>
            </a:r>
            <a:endParaRPr lang="ru-RU" sz="3600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развитие образования</a:t>
            </a:r>
            <a:endParaRPr lang="ru-RU" sz="3600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79640" y="1700640"/>
            <a:ext cx="8712360" cy="47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8200" indent="-383400" algn="just">
              <a:lnSpc>
                <a:spcPct val="100000"/>
              </a:lnSpc>
              <a:buClr>
                <a:srgbClr val="98C723"/>
              </a:buClr>
              <a:buSzPct val="80000"/>
              <a:buFont typeface="Wingdings" charset="2"/>
              <a:buChar char="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Процесс восприятия лежит в основе интеллектуального развития ребёнка и создаёт прочный фундамент для развития его познавательной и личностной сферы, необходимый для социальной адаптации в детском коллективе;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 algn="just">
              <a:lnSpc>
                <a:spcPct val="100000"/>
              </a:lnSpc>
              <a:buClr>
                <a:srgbClr val="98C723"/>
              </a:buClr>
              <a:buSzPct val="80000"/>
              <a:buFont typeface="Wingdings" charset="2"/>
              <a:buChar char="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  Успешность познавательного развития определяется уровнем развития сенсорных процессов;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 algn="just">
              <a:lnSpc>
                <a:spcPct val="100000"/>
              </a:lnSpc>
              <a:buClr>
                <a:srgbClr val="98C723"/>
              </a:buClr>
              <a:buSzPct val="80000"/>
              <a:buFont typeface="Wingdings" charset="2"/>
              <a:buChar char="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  Дидактические игры способствуют умственному, эстетическому и нравственному воспитанию детей;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 algn="just">
              <a:lnSpc>
                <a:spcPct val="100000"/>
              </a:lnSpc>
              <a:buClr>
                <a:srgbClr val="98C723"/>
              </a:buClr>
              <a:buSzPct val="80000"/>
              <a:buFont typeface="Wingdings" charset="2"/>
              <a:buChar char="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  Дидактические игры выполняют функцию – контроль за состоянием сенсорного развития детей;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 algn="just">
              <a:lnSpc>
                <a:spcPct val="100000"/>
              </a:lnSpc>
              <a:buClr>
                <a:srgbClr val="98C723"/>
              </a:buClr>
              <a:buSzPct val="80000"/>
              <a:buFont typeface="Wingdings" charset="2"/>
              <a:buChar char="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  Педагогами и психологами установлено, что усвоение сенсорных эталонов цвета включено в общую систему образования и воспитания в детском саду.           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23640" y="620640"/>
            <a:ext cx="8228880" cy="13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Цель:</a:t>
            </a:r>
            <a:r>
              <a:rPr lang="ru-RU" sz="2800" b="0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</a:t>
            </a:r>
            <a:endParaRPr lang="ru-RU" sz="2800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 algn="ctr">
              <a:lnSpc>
                <a:spcPct val="100000"/>
              </a:lnSpc>
            </a:pPr>
            <a:r>
              <a:rPr lang="ru-RU" sz="27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создание условий для организации работы, направленной на повышение уровня сенсорного развития детей раннего возраста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251520" y="2349000"/>
            <a:ext cx="8517000" cy="464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4080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Задачи:</a:t>
            </a:r>
            <a:endParaRPr lang="ru-RU" sz="18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>
              <a:lnSpc>
                <a:spcPct val="100000"/>
              </a:lnSpc>
              <a:buClr>
                <a:srgbClr val="98C723"/>
              </a:buClr>
              <a:buSzPct val="80000"/>
              <a:buFont typeface="Wingdings 2" charset="2"/>
              <a:buChar char="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Создать спокойную игровую среду для организации игр по сенсорному развитию детей;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>
              <a:lnSpc>
                <a:spcPct val="100000"/>
              </a:lnSpc>
              <a:buClr>
                <a:srgbClr val="98C723"/>
              </a:buClr>
              <a:buSzPct val="80000"/>
              <a:buFont typeface="Wingdings 2" charset="2"/>
              <a:buChar char="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Разработать методическое сопровождение к организации игр по сенсорному воспитанию детей раннего возраста;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>
              <a:lnSpc>
                <a:spcPct val="100000"/>
              </a:lnSpc>
              <a:buClr>
                <a:srgbClr val="98C723"/>
              </a:buClr>
              <a:buSzPct val="80000"/>
              <a:buFont typeface="Wingdings 2" charset="2"/>
              <a:buChar char="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Приобщить родителей к организации игр, в семье и в детском саду.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642918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800" b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lang="ru-RU" sz="3600" b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Сенсорное </a:t>
            </a:r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развитие ребенка </a:t>
            </a:r>
            <a:endParaRPr lang="ru-RU" sz="36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 algn="ctr">
              <a:lnSpc>
                <a:spcPct val="100000"/>
              </a:lnSpc>
            </a:pP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827640" y="1194840"/>
            <a:ext cx="7894080" cy="17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8200" indent="-383400" algn="just">
              <a:lnSpc>
                <a:spcPct val="100000"/>
              </a:lnSpc>
            </a:pPr>
            <a:r>
              <a:rPr lang="ru-RU" sz="24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это развитие его восприятия и формирование представлений о свойствах предметов и различных явлениях окружающего мира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755576" y="2285992"/>
            <a:ext cx="7226276" cy="12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Ведущая </a:t>
            </a:r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педагогическая идея</a:t>
            </a:r>
            <a:endParaRPr lang="ru-RU" sz="36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899592" y="3213000"/>
            <a:ext cx="7704856" cy="26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Создание благоприятных условий сенсорного воспитания детей раннего возраста в тесном сотрудничестве с семьёй в образовательном пространстве ДОУ способствует развитию сенсорных способностей, усвоению сенсорных эталонов и познанию целостной картины окружающего мира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23640" y="620640"/>
            <a:ext cx="8568360" cy="13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0" strike="noStrike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Деятельностный аспект личного вклада  в развитие образования</a:t>
            </a:r>
            <a:endParaRPr lang="ru-RU" sz="3600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457200" y="1882800"/>
            <a:ext cx="82288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38" name="Table 3"/>
          <p:cNvGraphicFramePr/>
          <p:nvPr>
            <p:extLst>
              <p:ext uri="{D42A27DB-BD31-4B8C-83A1-F6EECF244321}">
                <p14:modId xmlns="" xmlns:p14="http://schemas.microsoft.com/office/powerpoint/2010/main" val="1458004116"/>
              </p:ext>
            </p:extLst>
          </p:nvPr>
        </p:nvGraphicFramePr>
        <p:xfrm>
          <a:off x="395536" y="1880349"/>
          <a:ext cx="8424936" cy="4848279"/>
        </p:xfrm>
        <a:graphic>
          <a:graphicData uri="http://schemas.openxmlformats.org/drawingml/2006/table">
            <a:tbl>
              <a:tblPr/>
              <a:tblGrid>
                <a:gridCol w="2703048"/>
                <a:gridCol w="5721888"/>
              </a:tblGrid>
              <a:tr h="2467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u="sng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 этап</a:t>
                      </a:r>
                      <a:endParaRPr lang="ru-RU" sz="1800" b="1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strike="noStrike" spc="-1" dirty="0" smtClean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Организационно </a:t>
                      </a:r>
                      <a:r>
                        <a:rPr lang="ru-RU" sz="18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информационный</a:t>
                      </a:r>
                      <a:endParaRPr lang="ru-RU" sz="1800" b="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Изучение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научной и методической литературы;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16000" indent="-21600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Составление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диагностических карт и проведение педагогической диагностики;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16000" indent="-21600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Планирование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предстоящей деятельности, направленной на реализацию проекта; 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16000" indent="-21600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Обеспечение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дидактического комплекса для реализации проекта;  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16000" indent="-21600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Вовлечение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родителей в процесс реализации проекта.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502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u="sng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II этап </a:t>
                      </a:r>
                      <a:endParaRPr lang="ru-RU" sz="1800" b="1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Практический</a:t>
                      </a:r>
                      <a:endParaRPr lang="ru-RU" sz="1800" b="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564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Реализация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плана проекта “ Мы познаём мир ”;  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16000" indent="-21564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Различные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формы работы с детьми;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16000" indent="-21564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Взаимодействие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 родителями по реализации проекта.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99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u="sng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III Этап </a:t>
                      </a:r>
                      <a:r>
                        <a:rPr lang="ru-RU" sz="18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Заключительный </a:t>
                      </a:r>
                      <a:endParaRPr lang="ru-RU" sz="1800" b="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564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Мини-выставка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продуктов проекта;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16000" indent="-21564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Подведение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итогов;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16000" indent="-215640" algn="l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Заключительное </a:t>
                      </a:r>
                      <a:r>
                        <a:rPr lang="ru-RU" sz="18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мероприятие в рамках проекта.</a:t>
                      </a:r>
                      <a:endParaRPr lang="ru-RU" sz="1800" b="1" strike="noStrike" spc="-1" dirty="0">
                        <a:solidFill>
                          <a:schemeClr val="accent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907704" y="0"/>
            <a:ext cx="5256212" cy="1484783"/>
          </a:xfrm>
          <a:prstGeom prst="horizont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808CA"/>
                </a:solidFill>
                <a:latin typeface="Times New Roman" pitchFamily="18" charset="0"/>
                <a:cs typeface="Times New Roman" pitchFamily="18" charset="0"/>
              </a:rPr>
              <a:t>Этапы сенсорного воспитания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644650"/>
            <a:ext cx="6192687" cy="503238"/>
          </a:xfrm>
          <a:prstGeom prst="rect">
            <a:avLst/>
          </a:prstGeom>
          <a:solidFill>
            <a:srgbClr val="F1F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сенсорных эталонов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420888"/>
            <a:ext cx="6192688" cy="1152128"/>
          </a:xfrm>
          <a:prstGeom prst="rect">
            <a:avLst/>
          </a:prstGeom>
          <a:solidFill>
            <a:srgbClr val="F1F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бучение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способам обследования предмета, – различение формы, цвета и величины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7488" y="3789040"/>
            <a:ext cx="6192837" cy="1440160"/>
          </a:xfrm>
          <a:prstGeom prst="rect">
            <a:avLst/>
          </a:prstGeom>
          <a:solidFill>
            <a:srgbClr val="F1F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аналитического восприятия: умения разбираться в сочетаниях цветов, расчленять форму предметов, выделять отдельные измерения величины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5445224"/>
            <a:ext cx="6192687" cy="936104"/>
          </a:xfrm>
          <a:prstGeom prst="rect">
            <a:avLst/>
          </a:prstGeom>
          <a:solidFill>
            <a:srgbClr val="F1F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бучение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группировке предметов по одному или нескольким признакам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69138"/>
            <a:ext cx="8229600" cy="553998"/>
          </a:xfrm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методы и 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приемы: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30313"/>
            <a:ext cx="8315325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2988</TotalTime>
  <Words>1026</Words>
  <Application>Microsoft Office PowerPoint</Application>
  <PresentationFormat>Экран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Используемые методы и приемы:</vt:lpstr>
      <vt:lpstr>Слайд 10</vt:lpstr>
      <vt:lpstr>Слайд 11</vt:lpstr>
      <vt:lpstr>Слайд 12</vt:lpstr>
      <vt:lpstr> Стратегия взаимодействия с семьями воспитанников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Luba</dc:creator>
  <dc:description/>
  <cp:lastModifiedBy>Ольга Витальевна</cp:lastModifiedBy>
  <cp:revision>222</cp:revision>
  <dcterms:created xsi:type="dcterms:W3CDTF">2015-02-10T11:33:13Z</dcterms:created>
  <dcterms:modified xsi:type="dcterms:W3CDTF">2018-10-01T11:05:19Z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