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70" r:id="rId10"/>
    <p:sldId id="272" r:id="rId11"/>
    <p:sldId id="273" r:id="rId12"/>
    <p:sldId id="27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561E-2F2A-4A92-8F78-1AD79C51839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E0E29-AFCC-44C8-B112-074300C7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345E386-3545-48E6-88CB-41662F699F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1FE6E30-E62B-44AE-872C-E6B5FBF8B24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FBF63F-EFFD-4A1E-8DB0-CBBCDBA1351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B755FE5-9602-43E6-BFF6-635DED0F39E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1D9981A-A015-42E3-A731-C98755A5CBF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E30EB3B-1CE1-4E9D-9723-9A0FCC9DB75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9050BD-C1B7-4AC9-ADE5-0F8A4763BDE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C944A92-8743-404E-96F2-5A9C72AEDD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D112A51-733E-4C59-9E08-7D961ACBE66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AFBE495-B166-420F-AF4E-E7C61446981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B3995F5-E1DD-4AB2-B06C-0A01211DFA0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941D474-F8B3-48D3-BB17-D4C4B91861F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1E880BB-B504-48F8-88B4-F05E880C268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7754396" y="4651848"/>
            <a:ext cx="4134579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22822" y="-22822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600000">
            <a:off x="1737512" y="232784"/>
            <a:ext cx="7214980" cy="22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>
                <a:solidFill>
                  <a:srgbClr val="FFFFFF"/>
                </a:solidFill>
                <a:latin typeface="Ink Free" pitchFamily="66" charset="0"/>
              </a:rPr>
              <a:t>Происхождение фамилии и имен семьи Скорневских.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64" y="3747366"/>
            <a:ext cx="6272775" cy="1710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solidFill>
                  <a:srgbClr val="FFFFFF"/>
                </a:solidFill>
                <a:latin typeface="Ink Free" pitchFamily="66" charset="0"/>
              </a:rPr>
              <a:t>работа ученика 3 Б класса </a:t>
            </a:r>
          </a:p>
          <a:p>
            <a:r>
              <a:rPr lang="ru-RU" sz="3200">
                <a:solidFill>
                  <a:srgbClr val="FFFFFF"/>
                </a:solidFill>
                <a:latin typeface="Ink Free" pitchFamily="66" charset="0"/>
              </a:rPr>
              <a:t>МОУ СОШ№7 г.Саратова</a:t>
            </a:r>
          </a:p>
          <a:p>
            <a:r>
              <a:rPr lang="ru-RU" sz="3200">
                <a:solidFill>
                  <a:srgbClr val="FFFFFF"/>
                </a:solidFill>
                <a:latin typeface="Ink Free" pitchFamily="66" charset="0"/>
              </a:rPr>
              <a:t>Скорневского Ивана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29921" y="-10079"/>
            <a:ext cx="12217610" cy="6861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7389" y="27386"/>
            <a:ext cx="7680678" cy="1233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	</a:t>
            </a:r>
          </a:p>
          <a:p>
            <a:r>
              <a:rPr lang="ru-RU" sz="2400">
                <a:latin typeface="Ink Free" pitchFamily="66" charset="0"/>
              </a:rPr>
              <a:t>	      А каких же имен больше в </a:t>
            </a:r>
          </a:p>
          <a:p>
            <a:pPr algn="ctr"/>
            <a:r>
              <a:rPr lang="ru-RU" sz="2400">
                <a:latin typeface="Ink Free" pitchFamily="66" charset="0"/>
              </a:rPr>
              <a:t>нашей семье?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278" y="1442348"/>
            <a:ext cx="10054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Ink Free" pitchFamily="66" charset="0"/>
              </a:rPr>
              <a:t>Проанализировав женские имена всех </a:t>
            </a:r>
            <a:r>
              <a:rPr lang="ru-RU" sz="2400" dirty="0" err="1">
                <a:latin typeface="Ink Free" pitchFamily="66" charset="0"/>
              </a:rPr>
              <a:t>своихродственников</a:t>
            </a:r>
            <a:r>
              <a:rPr lang="ru-RU" sz="2400" dirty="0">
                <a:latin typeface="Ink Free" pitchFamily="66" charset="0"/>
              </a:rPr>
              <a:t>, я пришел к выводу, что чаще всего среди них встречаются </a:t>
            </a:r>
          </a:p>
          <a:p>
            <a:r>
              <a:rPr lang="ru-RU" sz="2400" dirty="0">
                <a:latin typeface="Ink Free" pitchFamily="66" charset="0"/>
              </a:rPr>
              <a:t>такие, как </a:t>
            </a:r>
            <a:r>
              <a:rPr lang="ru-RU" sz="2400" dirty="0" smtClean="0">
                <a:latin typeface="Ink Free" pitchFamily="66" charset="0"/>
              </a:rPr>
              <a:t>                   </a:t>
            </a:r>
            <a:r>
              <a:rPr lang="ru-RU" sz="3200" dirty="0" smtClean="0">
                <a:solidFill>
                  <a:srgbClr val="FF0000"/>
                </a:solidFill>
                <a:latin typeface="Ink Free" pitchFamily="66" charset="0"/>
              </a:rPr>
              <a:t>Мария</a:t>
            </a:r>
            <a:r>
              <a:rPr lang="ru-RU" sz="3200" dirty="0">
                <a:solidFill>
                  <a:srgbClr val="FF0000"/>
                </a:solidFill>
                <a:latin typeface="Ink Free" pitchFamily="66" charset="0"/>
              </a:rPr>
              <a:t>, Наталья </a:t>
            </a:r>
            <a:r>
              <a:rPr lang="ru-RU" sz="2400" dirty="0">
                <a:solidFill>
                  <a:srgbClr val="000000"/>
                </a:solidFill>
                <a:latin typeface="Ink Free" pitchFamily="66" charset="0"/>
              </a:rPr>
              <a:t>и</a:t>
            </a:r>
            <a:r>
              <a:rPr lang="ru-RU" sz="2400" dirty="0">
                <a:solidFill>
                  <a:srgbClr val="FF0000"/>
                </a:solidFill>
                <a:latin typeface="Ink Free" pitchFamily="66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Ink Free" pitchFamily="66" charset="0"/>
              </a:rPr>
              <a:t>Ольга</a:t>
            </a:r>
            <a:r>
              <a:rPr lang="ru-RU" sz="2400" dirty="0">
                <a:solidFill>
                  <a:srgbClr val="FF0000"/>
                </a:solidFill>
                <a:latin typeface="Ink Free" pitchFamily="66" charset="0"/>
              </a:rPr>
              <a:t>.</a:t>
            </a:r>
          </a:p>
        </p:txBody>
      </p:sp>
      <p:sp>
        <p:nvSpPr>
          <p:cNvPr id="7" name="Shape 6"/>
          <p:cNvSpPr/>
          <p:nvPr/>
        </p:nvSpPr>
        <p:spPr>
          <a:xfrm rot="4300932">
            <a:off x="7638258" y="2549593"/>
            <a:ext cx="914400" cy="914400"/>
          </a:xfrm>
          <a:prstGeom prst="swoosh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7"/>
          <p:cNvSpPr/>
          <p:nvPr/>
        </p:nvSpPr>
        <p:spPr>
          <a:xfrm rot="8899415">
            <a:off x="3128384" y="2834868"/>
            <a:ext cx="914400" cy="914400"/>
          </a:xfrm>
          <a:prstGeom prst="swoosh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8"/>
          <p:cNvSpPr/>
          <p:nvPr/>
        </p:nvSpPr>
        <p:spPr>
          <a:xfrm rot="5400000">
            <a:off x="5581745" y="2606649"/>
            <a:ext cx="914400" cy="914400"/>
          </a:xfrm>
          <a:prstGeom prst="swoosh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1565" y="3986998"/>
            <a:ext cx="3377510" cy="1103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latin typeface="Ink Free" pitchFamily="66" charset="0"/>
              </a:rPr>
              <a:t>Это имя имеют мои </a:t>
            </a:r>
          </a:p>
          <a:p>
            <a:r>
              <a:rPr lang="ru-RU" sz="2000">
                <a:latin typeface="Ink Free" pitchFamily="66" charset="0"/>
              </a:rPr>
              <a:t>прабабушка, мама и </a:t>
            </a:r>
          </a:p>
          <a:p>
            <a:r>
              <a:rPr lang="ru-RU" sz="2000">
                <a:latin typeface="Ink Free" pitchFamily="66" charset="0"/>
              </a:rPr>
              <a:t>две двоюродные сестры.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6394" y="3735955"/>
            <a:ext cx="3893702" cy="1103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latin typeface="Ink Free" pitchFamily="66" charset="0"/>
              </a:rPr>
              <a:t>Это имя имеют мои </a:t>
            </a:r>
          </a:p>
          <a:p>
            <a:r>
              <a:rPr lang="ru-RU" sz="2000">
                <a:latin typeface="Ink Free" pitchFamily="66" charset="0"/>
              </a:rPr>
              <a:t>двоюродная бабушка, </a:t>
            </a:r>
          </a:p>
          <a:p>
            <a:r>
              <a:rPr lang="ru-RU" sz="2000">
                <a:latin typeface="Ink Free" pitchFamily="66" charset="0"/>
              </a:rPr>
              <a:t>тетя и двоюродная сестра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1016" y="3656079"/>
            <a:ext cx="2567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Ink Free" pitchFamily="66" charset="0"/>
              </a:rPr>
              <a:t>Так зовут обеих моих бабушек.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8512" y="-1521"/>
            <a:ext cx="12194791" cy="6861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867" y="495236"/>
            <a:ext cx="17271326" cy="130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		А вот анализируя мужские </a:t>
            </a:r>
          </a:p>
          <a:p>
            <a:r>
              <a:rPr lang="ru-RU" sz="2400">
                <a:latin typeface="Ink Free" pitchFamily="66" charset="0"/>
              </a:rPr>
              <a:t>имена своих родственников, я понял, что у</a:t>
            </a:r>
          </a:p>
          <a:p>
            <a:r>
              <a:rPr lang="ru-RU" sz="2400">
                <a:latin typeface="Ink Free" pitchFamily="66" charset="0"/>
              </a:rPr>
              <a:t>нас редко встречаются повторяющиеся имена.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79" y="2218295"/>
            <a:ext cx="7638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Ink Free" pitchFamily="66" charset="0"/>
              </a:rPr>
              <a:t>Так,из</a:t>
            </a:r>
            <a:r>
              <a:rPr lang="ru-RU" sz="2400" dirty="0">
                <a:latin typeface="Ink Free" pitchFamily="66" charset="0"/>
              </a:rPr>
              <a:t> всех мужских имен своих родственников, я нашел </a:t>
            </a:r>
          </a:p>
          <a:p>
            <a:r>
              <a:rPr lang="ru-RU" sz="2400" dirty="0">
                <a:latin typeface="Ink Free" pitchFamily="66" charset="0"/>
              </a:rPr>
              <a:t>такие дважды встречающиеся </a:t>
            </a:r>
            <a:r>
              <a:rPr lang="ru-RU" sz="2400" dirty="0" err="1">
                <a:latin typeface="Ink Free" pitchFamily="66" charset="0"/>
              </a:rPr>
              <a:t>имена,как</a:t>
            </a:r>
            <a:r>
              <a:rPr lang="ru-RU" sz="2400" dirty="0">
                <a:latin typeface="Ink Free" pitchFamily="66" charset="0"/>
              </a:rPr>
              <a:t> </a:t>
            </a:r>
          </a:p>
          <a:p>
            <a:r>
              <a:rPr lang="ru-RU" sz="2400" dirty="0">
                <a:latin typeface="Ink Free" pitchFamily="66" charset="0"/>
              </a:rPr>
              <a:t>				</a:t>
            </a:r>
            <a:r>
              <a:rPr lang="ru-RU" sz="2400" dirty="0" smtClean="0">
                <a:latin typeface="Ink Free" pitchFamily="66" charset="0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Ink Free" pitchFamily="66" charset="0"/>
              </a:rPr>
              <a:t>Илья</a:t>
            </a:r>
            <a:r>
              <a:rPr lang="ru-RU" sz="2400" dirty="0" smtClean="0">
                <a:latin typeface="Ink Free" pitchFamily="66" charset="0"/>
              </a:rPr>
              <a:t> </a:t>
            </a:r>
            <a:r>
              <a:rPr lang="ru-RU" sz="2400" dirty="0">
                <a:latin typeface="Ink Free" pitchFamily="66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Ink Free" pitchFamily="66" charset="0"/>
              </a:rPr>
              <a:t>Михаил</a:t>
            </a:r>
            <a:r>
              <a:rPr lang="ru-RU" dirty="0"/>
              <a:t> </a:t>
            </a:r>
          </a:p>
        </p:txBody>
      </p:sp>
      <p:sp>
        <p:nvSpPr>
          <p:cNvPr id="7" name="Shape 6"/>
          <p:cNvSpPr/>
          <p:nvPr/>
        </p:nvSpPr>
        <p:spPr>
          <a:xfrm rot="10503915">
            <a:off x="4111169" y="3494574"/>
            <a:ext cx="1135151" cy="1030050"/>
          </a:xfrm>
          <a:prstGeom prst="swoosh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7"/>
          <p:cNvSpPr/>
          <p:nvPr/>
        </p:nvSpPr>
        <p:spPr>
          <a:xfrm flipV="1">
            <a:off x="7167872" y="3406938"/>
            <a:ext cx="1245318" cy="1082521"/>
          </a:xfrm>
          <a:prstGeom prst="swoosh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9908" y="4603190"/>
            <a:ext cx="4489346" cy="798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latin typeface="Ink Free" pitchFamily="66" charset="0"/>
              </a:rPr>
              <a:t>Это имена моих прапрадеда </a:t>
            </a:r>
          </a:p>
          <a:p>
            <a:r>
              <a:rPr lang="ru-RU" sz="2000">
                <a:latin typeface="Ink Free" pitchFamily="66" charset="0"/>
              </a:rPr>
              <a:t>	и крестного отца (дяди)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043" y="4546135"/>
            <a:ext cx="4178831" cy="798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>
                <a:latin typeface="Ink Free" pitchFamily="66" charset="0"/>
              </a:rPr>
              <a:t>Это имена моих прапрадеда</a:t>
            </a:r>
          </a:p>
          <a:p>
            <a:r>
              <a:rPr lang="ru-RU" sz="2000">
                <a:latin typeface="Ink Free" pitchFamily="66" charset="0"/>
              </a:rPr>
              <a:t>			 и деда.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11" y="4184"/>
            <a:ext cx="12194790" cy="6826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80" y="312661"/>
            <a:ext cx="10920543" cy="5309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latin typeface="Ink Free" pitchFamily="66" charset="0"/>
              </a:rPr>
              <a:t>		Из всего перечисленного я </a:t>
            </a:r>
          </a:p>
          <a:p>
            <a:r>
              <a:rPr lang="ru-RU" sz="2800">
                <a:latin typeface="Ink Free" pitchFamily="66" charset="0"/>
              </a:rPr>
              <a:t>понял, что у нас имена дают не в честь </a:t>
            </a:r>
          </a:p>
          <a:p>
            <a:r>
              <a:rPr lang="ru-RU" sz="2800">
                <a:latin typeface="Ink Free" pitchFamily="66" charset="0"/>
              </a:rPr>
              <a:t>кого-то из родственников, а понравившиеся имена.</a:t>
            </a:r>
          </a:p>
          <a:p>
            <a:r>
              <a:rPr lang="ru-RU" sz="2800">
                <a:latin typeface="Ink Free" pitchFamily="66" charset="0"/>
              </a:rPr>
              <a:t>Ведь каждое имя несет в себе свой характер. </a:t>
            </a:r>
          </a:p>
          <a:p>
            <a:r>
              <a:rPr lang="ru-RU" sz="2800">
                <a:latin typeface="Ink Free" pitchFamily="66" charset="0"/>
              </a:rPr>
              <a:t>Имя сопровождает человека всю жизнь. </a:t>
            </a:r>
          </a:p>
          <a:p>
            <a:r>
              <a:rPr lang="ru-RU" sz="2800">
                <a:latin typeface="Ink Free" pitchFamily="66" charset="0"/>
              </a:rPr>
              <a:t>Мудрецы верили, что имя несет на себе печать судьбы. </a:t>
            </a:r>
          </a:p>
          <a:p>
            <a:endParaRPr lang="ru-RU" sz="2800">
              <a:latin typeface="Ink Free" pitchFamily="66" charset="0"/>
            </a:endParaRPr>
          </a:p>
          <a:p>
            <a:r>
              <a:rPr lang="ru-RU" sz="2800">
                <a:latin typeface="Ink Free" pitchFamily="66" charset="0"/>
              </a:rPr>
              <a:t>Спросите меня, какие я сделал выводы?</a:t>
            </a:r>
          </a:p>
          <a:p>
            <a:r>
              <a:rPr lang="ru-RU" sz="2800">
                <a:latin typeface="Ink Free" pitchFamily="66" charset="0"/>
              </a:rPr>
              <a:t>Фамилия - это связь с родом, отчество с семьей, а имя </a:t>
            </a:r>
          </a:p>
          <a:p>
            <a:r>
              <a:rPr lang="ru-RU" sz="2800">
                <a:latin typeface="Ink Free" pitchFamily="66" charset="0"/>
              </a:rPr>
              <a:t>дает человеку защиту, покровителя.</a:t>
            </a:r>
          </a:p>
          <a:p>
            <a:r>
              <a:rPr lang="ru-RU" sz="2800">
                <a:latin typeface="Ink Free" pitchFamily="66" charset="0"/>
              </a:rPr>
              <a:t>	</a:t>
            </a:r>
          </a:p>
          <a:p>
            <a:r>
              <a:rPr lang="ru-RU" sz="2800">
                <a:latin typeface="Ink Free" pitchFamily="66" charset="0"/>
              </a:rPr>
              <a:t>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7255" y="30503"/>
            <a:ext cx="12194790" cy="6801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6764" y="1282594"/>
            <a:ext cx="6327018" cy="355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Имена, имена, имена…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В нашей речи звучат не случайно.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Как загадочна эта страна,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Так и имя — загадка и тайна.</a:t>
            </a:r>
          </a:p>
          <a:p>
            <a:endParaRPr lang="ru-RU" sz="2400">
              <a:latin typeface="Ink Free" pitchFamily="66" charset="0"/>
            </a:endParaRPr>
          </a:p>
          <a:p>
            <a:endParaRPr lang="ru-RU" sz="2400">
              <a:latin typeface="Ink Free" pitchFamily="66" charset="0"/>
            </a:endParaRPr>
          </a:p>
          <a:p>
            <a:endParaRPr lang="ru-RU" sz="2400">
              <a:latin typeface="Ink Free" pitchFamily="66" charset="0"/>
            </a:endParaRPr>
          </a:p>
          <a:p>
            <a:endParaRPr lang="ru-RU" sz="2400">
              <a:latin typeface="Ink Free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3941" y="4078285"/>
            <a:ext cx="6273616" cy="2494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В этой жизни, а может быть, в той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Под земною звездой и небесной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Охраняет любого святой,</a:t>
            </a:r>
          </a:p>
          <a:p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Не для каждого, впрочем, известный.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07445" y="244196"/>
            <a:ext cx="5716862" cy="110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Ink Free" pitchFamily="66" charset="0"/>
              </a:rPr>
              <a:t>Закончить свою презентацию мне хотелось бы отрывком из стихотворения С.Маршака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36932" y="-125521"/>
            <a:ext cx="12192000" cy="685800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</p:pic>
      <p:sp>
        <p:nvSpPr>
          <p:cNvPr id="5" name="Прямоугольник 4"/>
          <p:cNvSpPr/>
          <p:nvPr/>
        </p:nvSpPr>
        <p:spPr>
          <a:xfrm rot="417185">
            <a:off x="3357872" y="974498"/>
            <a:ext cx="4239816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488197">
            <a:off x="3106830" y="1077197"/>
            <a:ext cx="4272339" cy="1671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Фамилия </a:t>
            </a:r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Скорневских</a:t>
            </a:r>
            <a:r>
              <a:rPr lang="ru-RU" sz="2400">
                <a:latin typeface="Ink Free" pitchFamily="66" charset="0"/>
              </a:rPr>
              <a:t>, </a:t>
            </a:r>
          </a:p>
          <a:p>
            <a:r>
              <a:rPr lang="ru-RU" sz="2400">
                <a:latin typeface="Ink Free" pitchFamily="66" charset="0"/>
              </a:rPr>
              <a:t>вероятнее всего, </a:t>
            </a:r>
          </a:p>
          <a:p>
            <a:r>
              <a:rPr lang="ru-RU" sz="2400">
                <a:latin typeface="Ink Free" pitchFamily="66" charset="0"/>
              </a:rPr>
              <a:t>произошла от слова </a:t>
            </a:r>
          </a:p>
          <a:p>
            <a:r>
              <a:rPr lang="ru-RU" sz="2400" b="1">
                <a:latin typeface="Ink Free" pitchFamily="66" charset="0"/>
              </a:rPr>
              <a:t>СКОРНЯК</a:t>
            </a:r>
            <a:r>
              <a:rPr lang="ru-RU" sz="2400">
                <a:latin typeface="Ink Free" pitchFamily="66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882">
            <a:off x="2732313" y="2710512"/>
            <a:ext cx="4413840" cy="203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Скорня́к</a:t>
            </a:r>
            <a:r>
              <a:rPr lang="ru-RU" sz="2400">
                <a:latin typeface="Ink Free" pitchFamily="66" charset="0"/>
              </a:rPr>
              <a:t> (от др.-рус.</a:t>
            </a:r>
          </a:p>
          <a:p>
            <a:r>
              <a:rPr lang="ru-RU" sz="2400">
                <a:latin typeface="Ink Free" pitchFamily="66" charset="0"/>
              </a:rPr>
              <a:t> скорьнь — «сапог») — </a:t>
            </a:r>
          </a:p>
          <a:p>
            <a:r>
              <a:rPr lang="ru-RU" sz="2400">
                <a:latin typeface="Ink Free" pitchFamily="66" charset="0"/>
              </a:rPr>
              <a:t>мастер по выделке мехов,</a:t>
            </a:r>
          </a:p>
          <a:p>
            <a:r>
              <a:rPr lang="ru-RU" sz="2400">
                <a:latin typeface="Ink Free" pitchFamily="66" charset="0"/>
              </a:rPr>
              <a:t>он также занимается </a:t>
            </a:r>
          </a:p>
          <a:p>
            <a:r>
              <a:rPr lang="ru-RU" sz="2400">
                <a:latin typeface="Ink Free" pitchFamily="66" charset="0"/>
              </a:rPr>
              <a:t>изготовлением и ремон- </a:t>
            </a:r>
          </a:p>
        </p:txBody>
      </p:sp>
      <p:sp>
        <p:nvSpPr>
          <p:cNvPr id="9" name="Прямоугольник 8"/>
          <p:cNvSpPr/>
          <p:nvPr/>
        </p:nvSpPr>
        <p:spPr>
          <a:xfrm rot="431188">
            <a:off x="7374684" y="1356588"/>
            <a:ext cx="4139279" cy="3866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том изделий из меха</a:t>
            </a:r>
          </a:p>
          <a:p>
            <a:r>
              <a:rPr lang="ru-RU" sz="2400">
                <a:latin typeface="Ink Free" pitchFamily="66" charset="0"/>
              </a:rPr>
              <a:t>и кожи. Слово проис-</a:t>
            </a:r>
          </a:p>
          <a:p>
            <a:r>
              <a:rPr lang="ru-RU" sz="2400">
                <a:latin typeface="Ink Free" pitchFamily="66" charset="0"/>
              </a:rPr>
              <a:t>ходит от древнерус-</a:t>
            </a:r>
          </a:p>
          <a:p>
            <a:r>
              <a:rPr lang="ru-RU" sz="2400">
                <a:latin typeface="Ink Free" pitchFamily="66" charset="0"/>
              </a:rPr>
              <a:t>ского «скорьё». </a:t>
            </a:r>
          </a:p>
          <a:p>
            <a:r>
              <a:rPr lang="ru-RU" sz="2400">
                <a:latin typeface="Ink Free" pitchFamily="66" charset="0"/>
              </a:rPr>
              <a:t>В широком смысле — </a:t>
            </a:r>
          </a:p>
          <a:p>
            <a:r>
              <a:rPr lang="ru-RU" sz="2400">
                <a:latin typeface="Ink Free" pitchFamily="66" charset="0"/>
              </a:rPr>
              <a:t>мастер по изготовле-</a:t>
            </a:r>
          </a:p>
          <a:p>
            <a:r>
              <a:rPr lang="ru-RU" sz="2400">
                <a:latin typeface="Ink Free" pitchFamily="66" charset="0"/>
              </a:rPr>
              <a:t>нию и ремонту мехо-</a:t>
            </a:r>
          </a:p>
          <a:p>
            <a:r>
              <a:rPr lang="ru-RU" sz="2400">
                <a:latin typeface="Ink Free" pitchFamily="66" charset="0"/>
              </a:rPr>
              <a:t>вых и кожаных изде-</a:t>
            </a:r>
          </a:p>
          <a:p>
            <a:r>
              <a:rPr lang="ru-RU" sz="2400">
                <a:latin typeface="Ink Free" pitchFamily="66" charset="0"/>
              </a:rPr>
              <a:t>лий, чучел животных, </a:t>
            </a:r>
          </a:p>
          <a:p>
            <a:r>
              <a:rPr lang="ru-RU" sz="2400">
                <a:latin typeface="Ink Free" pitchFamily="66" charset="0"/>
              </a:rPr>
              <a:t>ковров и т. п.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25525" y="0"/>
            <a:ext cx="1219740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4013" y="-463286"/>
            <a:ext cx="12140652" cy="839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>
              <a:latin typeface="Ink Free" pitchFamily="66" charset="0"/>
            </a:endParaRPr>
          </a:p>
          <a:p>
            <a:pPr algn="ctr"/>
            <a:r>
              <a:rPr lang="ru-RU" sz="3600">
                <a:latin typeface="Ink Free" pitchFamily="66" charset="0"/>
              </a:rPr>
              <a:t>Профессия СКОРНЯК- одна из древнейших.</a:t>
            </a:r>
          </a:p>
          <a:p>
            <a:pPr algn="ctr"/>
            <a:r>
              <a:rPr lang="ru-RU" sz="3200">
                <a:latin typeface="Ink Free" pitchFamily="66" charset="0"/>
              </a:rPr>
              <a:t>    Скоряки появились</a:t>
            </a:r>
          </a:p>
          <a:p>
            <a:pPr algn="ctr"/>
            <a:r>
              <a:rPr lang="ru-RU" sz="3200">
                <a:latin typeface="Ink Free" pitchFamily="66" charset="0"/>
              </a:rPr>
              <a:t>  еще в то время, когда</a:t>
            </a:r>
          </a:p>
          <a:p>
            <a:pPr algn="ctr"/>
            <a:r>
              <a:rPr lang="ru-RU" sz="3200">
                <a:latin typeface="Ink Free" pitchFamily="66" charset="0"/>
              </a:rPr>
              <a:t>люди ходили на </a:t>
            </a:r>
          </a:p>
          <a:p>
            <a:pPr algn="ctr"/>
            <a:r>
              <a:rPr lang="ru-RU" sz="3200">
                <a:latin typeface="Ink Free" pitchFamily="66" charset="0"/>
              </a:rPr>
              <a:t>охоту и им</a:t>
            </a:r>
          </a:p>
          <a:p>
            <a:pPr algn="ctr"/>
            <a:r>
              <a:rPr lang="ru-RU" sz="3200">
                <a:latin typeface="Ink Free" pitchFamily="66" charset="0"/>
              </a:rPr>
              <a:t>          нужна была </a:t>
            </a:r>
          </a:p>
          <a:p>
            <a:pPr algn="ctr"/>
            <a:r>
              <a:rPr lang="ru-RU" sz="3200">
                <a:latin typeface="Ink Free" pitchFamily="66" charset="0"/>
              </a:rPr>
              <a:t>      одежда </a:t>
            </a:r>
          </a:p>
          <a:p>
            <a:pPr algn="ctr"/>
            <a:r>
              <a:rPr lang="ru-RU" sz="3200">
                <a:latin typeface="Ink Free" pitchFamily="66" charset="0"/>
              </a:rPr>
              <a:t>      из меха. </a:t>
            </a:r>
          </a:p>
          <a:p>
            <a:pPr algn="ctr"/>
            <a:r>
              <a:rPr lang="ru-RU" sz="3200">
                <a:latin typeface="Ink Free" pitchFamily="66" charset="0"/>
              </a:rPr>
              <a:t>      Профессии</a:t>
            </a:r>
          </a:p>
          <a:p>
            <a:pPr algn="ctr"/>
            <a:r>
              <a:rPr lang="ru-RU" sz="3200">
                <a:latin typeface="Ink Free" pitchFamily="66" charset="0"/>
              </a:rPr>
              <a:t>    этой обуча-</a:t>
            </a:r>
          </a:p>
          <a:p>
            <a:pPr algn="ctr"/>
            <a:r>
              <a:rPr lang="ru-RU" sz="3200">
                <a:latin typeface="Ink Free" pitchFamily="66" charset="0"/>
              </a:rPr>
              <a:t>лись </a:t>
            </a:r>
          </a:p>
          <a:p>
            <a:pPr algn="ctr"/>
            <a:r>
              <a:rPr lang="ru-RU" sz="3200">
                <a:latin typeface="Ink Free" pitchFamily="66" charset="0"/>
              </a:rPr>
              <a:t>с самого </a:t>
            </a:r>
          </a:p>
          <a:p>
            <a:pPr algn="ctr"/>
            <a:r>
              <a:rPr lang="ru-RU" sz="3200">
                <a:latin typeface="Ink Free" pitchFamily="66" charset="0"/>
              </a:rPr>
              <a:t>детства.                                       </a:t>
            </a:r>
          </a:p>
          <a:p>
            <a:pPr algn="ctr"/>
            <a:r>
              <a:rPr lang="ru-RU" sz="3200">
                <a:latin typeface="Ink Free" pitchFamily="66" charset="0"/>
              </a:rPr>
              <a:t> </a:t>
            </a:r>
          </a:p>
          <a:p>
            <a:endParaRPr lang="ru-RU" sz="2800">
              <a:latin typeface="Ink Free" pitchFamily="66" charset="0"/>
            </a:endParaRPr>
          </a:p>
          <a:p>
            <a:endParaRPr lang="ru-RU" sz="2800">
              <a:latin typeface="Ink Free" pitchFamily="66" charset="0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75566" y="7037"/>
            <a:ext cx="12297488" cy="68336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881" y="301250"/>
            <a:ext cx="10850082" cy="515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600">
                <a:latin typeface="Ink Free" pitchFamily="66" charset="0"/>
              </a:rPr>
              <a:t>               Зовут меня Иван. </a:t>
            </a:r>
          </a:p>
          <a:p>
            <a:endParaRPr lang="ru-RU" sz="3600">
              <a:latin typeface="Ink Free" pitchFamily="66" charset="0"/>
            </a:endParaRPr>
          </a:p>
          <a:p>
            <a:pPr algn="just"/>
            <a:r>
              <a:rPr lang="ru-RU" sz="3600">
                <a:latin typeface="Ink Free" pitchFamily="66" charset="0"/>
              </a:rPr>
              <a:t>Имя это мне дали мама и папа. Меня не называли в честь кого-то из родственников. Выбирая мне имя, родители просто хотели, чтоб оно нравилось им обоим и красиво сочеталось с отчеством. </a:t>
            </a:r>
          </a:p>
          <a:p>
            <a:r>
              <a:rPr lang="ru-RU" sz="3600">
                <a:latin typeface="Ink Free" pitchFamily="66" charset="0"/>
              </a:rPr>
              <a:t>  Иван Денисович - мне кажется, звучит.</a:t>
            </a:r>
          </a:p>
          <a:p>
            <a:endParaRPr lang="ru-RU" sz="3600"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589112">
            <a:off x="3106277" y="857708"/>
            <a:ext cx="4115790" cy="42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>
                <a:latin typeface="Ink Free" pitchFamily="66" charset="0"/>
              </a:rPr>
              <a:t>Происхождение имени </a:t>
            </a:r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Иван</a:t>
            </a:r>
            <a:r>
              <a:rPr lang="ru-RU" sz="2400">
                <a:latin typeface="Ink Free" pitchFamily="66" charset="0"/>
              </a:rPr>
              <a:t> уходит корнями к древнееврейским истокам. Изначально оно звучало как "Йоханан" и означало "Бог миловал" или "Дар божий".  Имя пришло в русский именник после принятия правосла -</a:t>
            </a:r>
          </a:p>
        </p:txBody>
      </p:sp>
      <p:sp>
        <p:nvSpPr>
          <p:cNvPr id="6" name="Прямоугольник 5"/>
          <p:cNvSpPr/>
          <p:nvPr/>
        </p:nvSpPr>
        <p:spPr>
          <a:xfrm rot="419937">
            <a:off x="7528565" y="1233610"/>
            <a:ext cx="4296217" cy="4231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вия как имя Иоанна - Крестителя. </a:t>
            </a:r>
          </a:p>
          <a:p>
            <a:r>
              <a:rPr lang="ru-RU" sz="2400">
                <a:latin typeface="Ink Free" pitchFamily="66" charset="0"/>
              </a:rPr>
              <a:t>В настоящее время имя Иван является </a:t>
            </a:r>
          </a:p>
          <a:p>
            <a:r>
              <a:rPr lang="ru-RU" sz="2400">
                <a:latin typeface="Ink Free" pitchFamily="66" charset="0"/>
              </a:rPr>
              <a:t>символом русского народа. Нет практически ни одной сказки, в которой не встретилось бы персонажа с именем              Иван.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27894" y="0"/>
            <a:ext cx="12213555" cy="6858000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</p:pic>
      <p:sp>
        <p:nvSpPr>
          <p:cNvPr id="5" name="Прямоугольник 4"/>
          <p:cNvSpPr/>
          <p:nvPr/>
        </p:nvSpPr>
        <p:spPr>
          <a:xfrm>
            <a:off x="128564" y="164318"/>
            <a:ext cx="11846345" cy="108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>
                <a:latin typeface="Ink Free" pitchFamily="66" charset="0"/>
              </a:rPr>
              <a:t>Очень много известных людей во все времена с именем Иван.</a:t>
            </a:r>
          </a:p>
          <a:p>
            <a:r>
              <a:rPr lang="ru-RU" sz="2800">
                <a:latin typeface="Ink Free" pitchFamily="66" charset="0"/>
              </a:rPr>
              <a:t>Среди них: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919" y="1088608"/>
            <a:ext cx="1917045" cy="1642869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2011375" y="1225540"/>
            <a:ext cx="9973849" cy="130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Иван Грозный </a:t>
            </a:r>
            <a:r>
              <a:rPr lang="ru-RU" sz="2400" b="0">
                <a:latin typeface="Ink Free" pitchFamily="66" charset="0"/>
              </a:rPr>
              <a:t>(1530-1584гг) -  государь, великий князь</a:t>
            </a:r>
          </a:p>
          <a:p>
            <a:r>
              <a:rPr lang="ru-RU" sz="2400" b="0">
                <a:latin typeface="Ink Free" pitchFamily="66" charset="0"/>
              </a:rPr>
              <a:t> московский и всея Руси с 1533 года, первый венчаный царь </a:t>
            </a:r>
          </a:p>
          <a:p>
            <a:r>
              <a:rPr lang="ru-RU" sz="2400" b="0">
                <a:latin typeface="Ink Free" pitchFamily="66" charset="0"/>
              </a:rPr>
              <a:t>всея Руси.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98" y="4979753"/>
            <a:ext cx="1939866" cy="1476923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999965" y="5150918"/>
            <a:ext cx="5233296" cy="130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Иван Федоров </a:t>
            </a:r>
            <a:r>
              <a:rPr lang="ru-RU" sz="2400" b="0">
                <a:latin typeface="Ink Free" pitchFamily="66" charset="0"/>
              </a:rPr>
              <a:t>(1510-1583 гг) - </a:t>
            </a:r>
          </a:p>
          <a:p>
            <a:r>
              <a:rPr lang="ru-RU" sz="2400" b="0">
                <a:latin typeface="Ink Free" pitchFamily="66" charset="0"/>
              </a:rPr>
              <a:t>основатель книгопечатания </a:t>
            </a:r>
          </a:p>
          <a:p>
            <a:r>
              <a:rPr lang="ru-RU" sz="2400" b="0">
                <a:latin typeface="Ink Free" pitchFamily="66" charset="0"/>
              </a:rPr>
              <a:t>на Руси.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98" y="2925776"/>
            <a:ext cx="1939866" cy="1991635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2079842" y="2880132"/>
            <a:ext cx="9074356" cy="203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Иван Шишкин </a:t>
            </a:r>
            <a:r>
              <a:rPr lang="ru-RU" sz="2400" b="0">
                <a:latin typeface="Ink Free" pitchFamily="66" charset="0"/>
              </a:rPr>
              <a:t>(1832-1898 гг) - выдающийся русский </a:t>
            </a:r>
          </a:p>
          <a:p>
            <a:r>
              <a:rPr lang="ru-RU" sz="2400" b="0">
                <a:latin typeface="Ink Free" pitchFamily="66" charset="0"/>
              </a:rPr>
              <a:t>художник-пейзажист, живописец, рисо - </a:t>
            </a:r>
          </a:p>
          <a:p>
            <a:r>
              <a:rPr lang="ru-RU" sz="2400" b="0">
                <a:latin typeface="Ink Free" pitchFamily="66" charset="0"/>
              </a:rPr>
              <a:t>вальщик и гравёр-аквафортист. Академик,</a:t>
            </a:r>
          </a:p>
          <a:p>
            <a:r>
              <a:rPr lang="ru-RU" sz="2400" b="0">
                <a:latin typeface="Ink Free" pitchFamily="66" charset="0"/>
              </a:rPr>
              <a:t>профессор, руководитель пейзажной </a:t>
            </a:r>
          </a:p>
          <a:p>
            <a:r>
              <a:rPr lang="ru-RU" sz="2400" b="0">
                <a:latin typeface="Ink Free" pitchFamily="66" charset="0"/>
              </a:rPr>
              <a:t>мастерской Академии художеств.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6483" y="0"/>
            <a:ext cx="122363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742" y="152907"/>
            <a:ext cx="2419128" cy="1980224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2524870" y="95852"/>
            <a:ext cx="9693758" cy="203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Иван Тургенев </a:t>
            </a:r>
            <a:r>
              <a:rPr lang="ru-RU" sz="2400">
                <a:latin typeface="Ink Free" pitchFamily="66" charset="0"/>
              </a:rPr>
              <a:t>(1818 -1883) — русский писатель-реалист,</a:t>
            </a:r>
          </a:p>
          <a:p>
            <a:r>
              <a:rPr lang="ru-RU" sz="2400">
                <a:latin typeface="Ink Free" pitchFamily="66" charset="0"/>
              </a:rPr>
              <a:t> поэт, публицист, драматург, переводчик.  Член - </a:t>
            </a:r>
          </a:p>
          <a:p>
            <a:r>
              <a:rPr lang="ru-RU" sz="2400">
                <a:latin typeface="Ink Free" pitchFamily="66" charset="0"/>
              </a:rPr>
              <a:t>корреспондент императорской Академии наук по раз - </a:t>
            </a:r>
          </a:p>
          <a:p>
            <a:r>
              <a:rPr lang="ru-RU" sz="2400">
                <a:latin typeface="Ink Free" pitchFamily="66" charset="0"/>
              </a:rPr>
              <a:t>ряду русского языка и словесности, почётный член </a:t>
            </a:r>
          </a:p>
          <a:p>
            <a:r>
              <a:rPr lang="ru-RU" sz="2400">
                <a:latin typeface="Ink Free" pitchFamily="66" charset="0"/>
              </a:rPr>
              <a:t>Московского университета.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742" y="4626012"/>
            <a:ext cx="2419128" cy="1938911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2616158" y="4683067"/>
            <a:ext cx="4714465" cy="203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Иван Бунин </a:t>
            </a:r>
            <a:r>
              <a:rPr lang="ru-RU" sz="2400" b="0">
                <a:latin typeface="Ink Free" pitchFamily="66" charset="0"/>
              </a:rPr>
              <a:t> (1870- 1953) — </a:t>
            </a:r>
          </a:p>
          <a:p>
            <a:r>
              <a:rPr lang="ru-RU" sz="2400" b="0">
                <a:latin typeface="Ink Free" pitchFamily="66" charset="0"/>
              </a:rPr>
              <a:t>русский писатель, поэт и </a:t>
            </a:r>
          </a:p>
          <a:p>
            <a:r>
              <a:rPr lang="ru-RU" sz="2400" b="0">
                <a:latin typeface="Ink Free" pitchFamily="66" charset="0"/>
              </a:rPr>
              <a:t>переводчик, лауреат </a:t>
            </a:r>
          </a:p>
          <a:p>
            <a:r>
              <a:rPr lang="ru-RU" sz="2400" b="0">
                <a:latin typeface="Ink Free" pitchFamily="66" charset="0"/>
              </a:rPr>
              <a:t>Нобелевской премии </a:t>
            </a:r>
          </a:p>
          <a:p>
            <a:r>
              <a:rPr lang="ru-RU" sz="2400" b="0">
                <a:latin typeface="Ink Free" pitchFamily="66" charset="0"/>
              </a:rPr>
              <a:t>по литературе. </a:t>
            </a:r>
            <a:r>
              <a:rPr lang="ru-RU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152" y="2184062"/>
            <a:ext cx="2407718" cy="2270707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965731" y="2275349"/>
            <a:ext cx="9386987" cy="1671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/>
            <a:r>
              <a:rPr lang="ru-RU" sz="2400" b="1">
                <a:latin typeface="Ink Free" pitchFamily="66" charset="0"/>
              </a:rPr>
              <a:t>Иван Крузенштерн </a:t>
            </a:r>
            <a:r>
              <a:rPr lang="ru-RU" sz="2400">
                <a:latin typeface="Ink Free" pitchFamily="66" charset="0"/>
              </a:rPr>
              <a:t>(при рождении А́дам Йо́ханн фон </a:t>
            </a:r>
          </a:p>
          <a:p>
            <a:pPr marL="457200" lvl="1"/>
            <a:r>
              <a:rPr lang="ru-RU" sz="2400">
                <a:latin typeface="Ink Free" pitchFamily="66" charset="0"/>
              </a:rPr>
              <a:t>Кру́зенштерн)(1770-1846)— русский мореплаватель, </a:t>
            </a:r>
          </a:p>
          <a:p>
            <a:pPr marL="457200" lvl="1"/>
            <a:r>
              <a:rPr lang="ru-RU" sz="2400">
                <a:latin typeface="Ink Free" pitchFamily="66" charset="0"/>
              </a:rPr>
              <a:t>адмирал. Возглавлял первое русское </a:t>
            </a:r>
          </a:p>
          <a:p>
            <a:pPr marL="457200" lvl="1"/>
            <a:r>
              <a:rPr lang="ru-RU" sz="2400">
                <a:latin typeface="Ink Free" pitchFamily="66" charset="0"/>
              </a:rPr>
              <a:t>кругосветное плавание.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722" y="24153"/>
            <a:ext cx="12168165" cy="69295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17389" y="654990"/>
            <a:ext cx="6892473" cy="57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Родителей моих зовут Мария и Денис.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168" y="1077198"/>
            <a:ext cx="5943082" cy="496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Мария</a:t>
            </a:r>
            <a:r>
              <a:rPr lang="ru-RU" sz="2400">
                <a:latin typeface="Ink Free" pitchFamily="66" charset="0"/>
              </a:rPr>
              <a:t> – женское имя библейского происхождения. Именно так звали мать Иисуса. Образовалось оно от древнееврейского имени Мирьям (Мириам) и означает «желанная», «горькая», «безмятежная». Также его иногда переводят как «отвергнутая», «печальная», «госпожа». Мария — одно из самыхраспространённых    </a:t>
            </a:r>
          </a:p>
          <a:p>
            <a:r>
              <a:rPr lang="ru-RU" sz="2400">
                <a:latin typeface="Ink Free" pitchFamily="66" charset="0"/>
              </a:rPr>
              <a:t>    имён в мире, поскольку имя     </a:t>
            </a:r>
          </a:p>
          <a:p>
            <a:r>
              <a:rPr lang="ru-RU" sz="2400">
                <a:latin typeface="Ink Free" pitchFamily="66" charset="0"/>
              </a:rPr>
              <a:t>     Мария принадлежало матери   </a:t>
            </a:r>
          </a:p>
          <a:p>
            <a:r>
              <a:rPr lang="ru-RU" sz="2400">
                <a:latin typeface="Ink Free" pitchFamily="66" charset="0"/>
              </a:rPr>
              <a:t>                                  Иисуса Христа.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2454" y="1145661"/>
            <a:ext cx="4720679" cy="350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Ink Free" pitchFamily="66" charset="0"/>
              </a:rPr>
              <a:t>Имя </a:t>
            </a:r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Денис</a:t>
            </a:r>
            <a:r>
              <a:rPr lang="ru-RU" sz="2400">
                <a:latin typeface="Ink Free" pitchFamily="66" charset="0"/>
              </a:rPr>
              <a:t> происходит от древнегреческого имени Дионисиос, которое означает «принадлежащий богу Дионису» – покровителю земледельцев, виноградарей и виноделов, сыну громовержца Зевса.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14710" y="-64282"/>
            <a:ext cx="12179577" cy="6875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4388" y="643580"/>
            <a:ext cx="10528416" cy="3408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Ink Free" pitchFamily="66" charset="0"/>
              </a:rPr>
              <a:t>У меня есть младшая сестренка. </a:t>
            </a:r>
            <a:endParaRPr lang="ru-RU" sz="2400">
              <a:latin typeface="Ink Free" pitchFamily="66" charset="0"/>
            </a:endParaRPr>
          </a:p>
          <a:p>
            <a:r>
              <a:rPr lang="ru-RU" sz="2400">
                <a:latin typeface="Ink Free" pitchFamily="66" charset="0"/>
              </a:rPr>
              <a:t>Зовут ее </a:t>
            </a:r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Ксения</a:t>
            </a:r>
            <a:r>
              <a:rPr lang="ru-RU" sz="2400">
                <a:latin typeface="Ink Free" pitchFamily="66" charset="0"/>
              </a:rPr>
              <a:t>. Мы ласково называем ее Ксюшенька. Имя не </a:t>
            </a:r>
          </a:p>
          <a:p>
            <a:r>
              <a:rPr lang="ru-RU" sz="2400">
                <a:latin typeface="Ink Free" pitchFamily="66" charset="0"/>
              </a:rPr>
              <a:t>связано ни с кем из родственников. Придумал его я своей </a:t>
            </a:r>
          </a:p>
          <a:p>
            <a:r>
              <a:rPr lang="ru-RU" sz="2400">
                <a:latin typeface="Ink Free" pitchFamily="66" charset="0"/>
              </a:rPr>
              <a:t>сестренке, а родители не возражали. </a:t>
            </a:r>
          </a:p>
          <a:p>
            <a:pPr algn="just"/>
            <a:endParaRPr lang="ru-RU" sz="2400">
              <a:latin typeface="Ink Free" pitchFamily="66" charset="0"/>
            </a:endParaRPr>
          </a:p>
          <a:p>
            <a:pPr algn="just"/>
            <a:r>
              <a:rPr lang="ru-RU" sz="2400">
                <a:latin typeface="Ink Free" pitchFamily="66" charset="0"/>
              </a:rPr>
              <a:t> </a:t>
            </a:r>
          </a:p>
          <a:p>
            <a:pPr algn="just"/>
            <a:r>
              <a:rPr lang="ru-RU" sz="2400">
                <a:latin typeface="Ink Free" pitchFamily="66" charset="0"/>
              </a:rPr>
              <a:t>Происхождение имени </a:t>
            </a:r>
            <a:r>
              <a:rPr lang="ru-RU" sz="2400" b="1">
                <a:solidFill>
                  <a:srgbClr val="FF0000"/>
                </a:solidFill>
                <a:latin typeface="Ink Free" pitchFamily="66" charset="0"/>
              </a:rPr>
              <a:t>Ксения</a:t>
            </a:r>
            <a:r>
              <a:rPr lang="ru-RU" sz="2400">
                <a:latin typeface="Ink Free" pitchFamily="66" charset="0"/>
              </a:rPr>
              <a:t> связывают с древнегреческим </a:t>
            </a:r>
          </a:p>
          <a:p>
            <a:pPr algn="just"/>
            <a:r>
              <a:rPr lang="ru-RU" sz="2400">
                <a:latin typeface="Ink Free" pitchFamily="66" charset="0"/>
              </a:rPr>
              <a:t>словом «ксениа» и приписывают значение «гостеприимная»,</a:t>
            </a:r>
          </a:p>
          <a:p>
            <a:pPr algn="just"/>
            <a:r>
              <a:rPr lang="ru-RU" sz="2400">
                <a:latin typeface="Ink Free" pitchFamily="66" charset="0"/>
              </a:rPr>
              <a:t> «гостья», «странница».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735</Words>
  <Application>Microsoft Office PowerPoint</Application>
  <PresentationFormat>Произвольный</PresentationFormat>
  <Paragraphs>154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XYXY</dc:creator>
  <cp:lastModifiedBy>Дом</cp:lastModifiedBy>
  <cp:revision>2</cp:revision>
  <dcterms:created xsi:type="dcterms:W3CDTF">2017-06-21T13:57:27Z</dcterms:created>
  <dcterms:modified xsi:type="dcterms:W3CDTF">2020-04-07T10:11:37Z</dcterms:modified>
</cp:coreProperties>
</file>