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Default Extension="jp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4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59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BE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image" Target="../media/image19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image" Target="../media/image181.jpeg"/><Relationship Id="rId5" Type="http://schemas.openxmlformats.org/officeDocument/2006/relationships/image" Target="../media/image221.jpeg"/><Relationship Id="rId4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4214A6-DB20-400B-A8FF-71A1655D97DE}" type="doc">
      <dgm:prSet loTypeId="urn:microsoft.com/office/officeart/2005/8/layout/hList7#1" loCatId="list" qsTypeId="urn:microsoft.com/office/officeart/2005/8/quickstyle/simple1" qsCatId="simple" csTypeId="urn:microsoft.com/office/officeart/2005/8/colors/accent1_1" csCatId="accent1" phldr="1"/>
      <dgm:spPr/>
    </dgm:pt>
    <dgm:pt modelId="{01B42A71-97B0-49D9-B533-074159DFEF00}">
      <dgm:prSet phldrT="[Текст]" custT="1"/>
      <dgm:spPr/>
      <dgm:t>
        <a:bodyPr/>
        <a:lstStyle/>
        <a:p>
          <a:r>
            <a:rPr lang="ru-RU" sz="1400" b="1" dirty="0" smtClean="0"/>
            <a:t>Медленнее развиваются, ослаблен иммунитет, у  них намного чаще кардиологические заболевания </a:t>
          </a:r>
          <a:endParaRPr lang="ru-RU" sz="1400" b="1" dirty="0"/>
        </a:p>
      </dgm:t>
    </dgm:pt>
    <dgm:pt modelId="{70514D30-83C5-442C-B57B-8E6F0261CFE1}" type="parTrans" cxnId="{1618A273-AC3B-44BD-A323-F4C429E9A4A7}">
      <dgm:prSet/>
      <dgm:spPr/>
      <dgm:t>
        <a:bodyPr/>
        <a:lstStyle/>
        <a:p>
          <a:endParaRPr lang="ru-RU"/>
        </a:p>
      </dgm:t>
    </dgm:pt>
    <dgm:pt modelId="{E890757A-B3CA-48D9-988F-10D7EF0BA95F}" type="sibTrans" cxnId="{1618A273-AC3B-44BD-A323-F4C429E9A4A7}">
      <dgm:prSet/>
      <dgm:spPr/>
      <dgm:t>
        <a:bodyPr/>
        <a:lstStyle/>
        <a:p>
          <a:endParaRPr lang="ru-RU"/>
        </a:p>
      </dgm:t>
    </dgm:pt>
    <dgm:pt modelId="{AD01AC22-EFC8-46A4-8EA5-151B07DAB78E}">
      <dgm:prSet phldrT="[Текст]" custT="1"/>
      <dgm:spPr/>
      <dgm:t>
        <a:bodyPr/>
        <a:lstStyle/>
        <a:p>
          <a:r>
            <a:rPr lang="ru-RU" sz="1400" b="1" dirty="0" smtClean="0"/>
            <a:t>К подростковому возрасту могут   сами мыться, одеваться и достаточно внятно говорить</a:t>
          </a:r>
          <a:endParaRPr lang="ru-RU" sz="1400" b="1" dirty="0"/>
        </a:p>
      </dgm:t>
    </dgm:pt>
    <dgm:pt modelId="{BE720E2B-B436-4F53-864C-8D76F241565C}" type="parTrans" cxnId="{7EDC0372-A287-4D4B-9935-55E869C8BB18}">
      <dgm:prSet/>
      <dgm:spPr/>
      <dgm:t>
        <a:bodyPr/>
        <a:lstStyle/>
        <a:p>
          <a:endParaRPr lang="ru-RU"/>
        </a:p>
      </dgm:t>
    </dgm:pt>
    <dgm:pt modelId="{1595FA82-6446-465E-B532-A194A3FC4C17}" type="sibTrans" cxnId="{7EDC0372-A287-4D4B-9935-55E869C8BB18}">
      <dgm:prSet/>
      <dgm:spPr/>
      <dgm:t>
        <a:bodyPr/>
        <a:lstStyle/>
        <a:p>
          <a:endParaRPr lang="ru-RU"/>
        </a:p>
      </dgm:t>
    </dgm:pt>
    <dgm:pt modelId="{986B573E-7B71-48F3-8575-8AA85A1E8346}">
      <dgm:prSet phldrT="[Текст]" custT="1"/>
      <dgm:spPr/>
      <dgm:t>
        <a:bodyPr/>
        <a:lstStyle/>
        <a:p>
          <a:r>
            <a:rPr lang="ru-RU" sz="1400" b="1" dirty="0" smtClean="0"/>
            <a:t>Взрослые могут найти работу и  устроить свою жизнь</a:t>
          </a:r>
          <a:endParaRPr lang="ru-RU" sz="1400" b="1" dirty="0"/>
        </a:p>
      </dgm:t>
    </dgm:pt>
    <dgm:pt modelId="{23562ACD-12BC-48CD-B3E5-775F73E6A8B1}" type="parTrans" cxnId="{27E9C6FC-C692-4A64-8CAE-D4CC03A749F5}">
      <dgm:prSet/>
      <dgm:spPr/>
      <dgm:t>
        <a:bodyPr/>
        <a:lstStyle/>
        <a:p>
          <a:endParaRPr lang="ru-RU"/>
        </a:p>
      </dgm:t>
    </dgm:pt>
    <dgm:pt modelId="{7C17D710-35D2-453B-AFAC-430963D48D1B}" type="sibTrans" cxnId="{27E9C6FC-C692-4A64-8CAE-D4CC03A749F5}">
      <dgm:prSet/>
      <dgm:spPr/>
      <dgm:t>
        <a:bodyPr/>
        <a:lstStyle/>
        <a:p>
          <a:endParaRPr lang="ru-RU"/>
        </a:p>
      </dgm:t>
    </dgm:pt>
    <dgm:pt modelId="{94F09CE9-6918-46C2-89F4-5AFB96948B25}">
      <dgm:prSet phldrT="[Текст]" custT="1"/>
      <dgm:spPr/>
      <dgm:t>
        <a:bodyPr/>
        <a:lstStyle/>
        <a:p>
          <a:r>
            <a:rPr lang="ru-RU" sz="1400" b="1" dirty="0" smtClean="0"/>
            <a:t>50% женщин могут иметь детей, но большинство мужчин бесплодны</a:t>
          </a:r>
          <a:endParaRPr lang="ru-RU" sz="1400" b="1" dirty="0"/>
        </a:p>
      </dgm:t>
    </dgm:pt>
    <dgm:pt modelId="{3ABB96C2-BEAA-41FE-9D50-17E5A6FE3E37}" type="parTrans" cxnId="{4E19E918-F833-4B2F-908A-2670BEA7C636}">
      <dgm:prSet/>
      <dgm:spPr/>
      <dgm:t>
        <a:bodyPr/>
        <a:lstStyle/>
        <a:p>
          <a:endParaRPr lang="ru-RU"/>
        </a:p>
      </dgm:t>
    </dgm:pt>
    <dgm:pt modelId="{87A4B2F0-CBA6-4ECB-8471-2573F1F40179}" type="sibTrans" cxnId="{4E19E918-F833-4B2F-908A-2670BEA7C636}">
      <dgm:prSet/>
      <dgm:spPr/>
      <dgm:t>
        <a:bodyPr/>
        <a:lstStyle/>
        <a:p>
          <a:endParaRPr lang="ru-RU"/>
        </a:p>
      </dgm:t>
    </dgm:pt>
    <dgm:pt modelId="{7FF1EB52-58E1-4229-A412-CEEA9F67CC47}">
      <dgm:prSet phldrT="[Текст]" custT="1"/>
      <dgm:spPr/>
      <dgm:t>
        <a:bodyPr/>
        <a:lstStyle/>
        <a:p>
          <a:r>
            <a:rPr lang="ru-RU" sz="1400" b="1" dirty="0" smtClean="0"/>
            <a:t>Продолжительность жизни взрослых увеличилась и составляет более 50 л</a:t>
          </a:r>
          <a:endParaRPr lang="ru-RU" sz="1400" b="1" dirty="0"/>
        </a:p>
      </dgm:t>
    </dgm:pt>
    <dgm:pt modelId="{87CD8DD3-A555-4EFB-BAA1-9716DD1D7B40}" type="parTrans" cxnId="{52C34728-CE72-41EB-A6A5-1EF7BD02C9E2}">
      <dgm:prSet/>
      <dgm:spPr/>
      <dgm:t>
        <a:bodyPr/>
        <a:lstStyle/>
        <a:p>
          <a:endParaRPr lang="ru-RU"/>
        </a:p>
      </dgm:t>
    </dgm:pt>
    <dgm:pt modelId="{927FBB01-AFC4-4BFC-8023-B52F72681075}" type="sibTrans" cxnId="{52C34728-CE72-41EB-A6A5-1EF7BD02C9E2}">
      <dgm:prSet/>
      <dgm:spPr/>
      <dgm:t>
        <a:bodyPr/>
        <a:lstStyle/>
        <a:p>
          <a:endParaRPr lang="ru-RU"/>
        </a:p>
      </dgm:t>
    </dgm:pt>
    <dgm:pt modelId="{79D61BF0-7596-4799-A3A6-A5F8A65BCFB7}" type="pres">
      <dgm:prSet presAssocID="{484214A6-DB20-400B-A8FF-71A1655D97DE}" presName="Name0" presStyleCnt="0">
        <dgm:presLayoutVars>
          <dgm:dir/>
          <dgm:resizeHandles val="exact"/>
        </dgm:presLayoutVars>
      </dgm:prSet>
      <dgm:spPr/>
    </dgm:pt>
    <dgm:pt modelId="{B9C4D8CE-473E-4FEF-AFFC-DEDD52FCD2B9}" type="pres">
      <dgm:prSet presAssocID="{484214A6-DB20-400B-A8FF-71A1655D97DE}" presName="fgShape" presStyleLbl="fgShp" presStyleIdx="0" presStyleCn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52400" h="50800" prst="softRound"/>
        </a:sp3d>
      </dgm:spPr>
    </dgm:pt>
    <dgm:pt modelId="{CBC33D1D-D952-4B68-8628-557A5ED106E4}" type="pres">
      <dgm:prSet presAssocID="{484214A6-DB20-400B-A8FF-71A1655D97DE}" presName="linComp" presStyleCnt="0"/>
      <dgm:spPr/>
    </dgm:pt>
    <dgm:pt modelId="{EF4C82A3-F62B-4BF9-BF96-27B3938284C5}" type="pres">
      <dgm:prSet presAssocID="{01B42A71-97B0-49D9-B533-074159DFEF00}" presName="compNode" presStyleCnt="0"/>
      <dgm:spPr/>
    </dgm:pt>
    <dgm:pt modelId="{E2375E07-06CF-48D2-9E96-AD5E19153A66}" type="pres">
      <dgm:prSet presAssocID="{01B42A71-97B0-49D9-B533-074159DFEF00}" presName="bkgdShape" presStyleLbl="node1" presStyleIdx="0" presStyleCnt="5"/>
      <dgm:spPr/>
      <dgm:t>
        <a:bodyPr/>
        <a:lstStyle/>
        <a:p>
          <a:endParaRPr lang="ru-RU"/>
        </a:p>
      </dgm:t>
    </dgm:pt>
    <dgm:pt modelId="{076483BA-C19E-436B-8600-FA866C71226B}" type="pres">
      <dgm:prSet presAssocID="{01B42A71-97B0-49D9-B533-074159DFEF00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6DA8CA-FFE5-4AFC-8548-297471B3EDF5}" type="pres">
      <dgm:prSet presAssocID="{01B42A71-97B0-49D9-B533-074159DFEF00}" presName="invisiNode" presStyleLbl="node1" presStyleIdx="0" presStyleCnt="5"/>
      <dgm:spPr/>
    </dgm:pt>
    <dgm:pt modelId="{EF262AEE-006C-4DD4-9BA6-0012055FFB2F}" type="pres">
      <dgm:prSet presAssocID="{01B42A71-97B0-49D9-B533-074159DFEF00}" presName="imagNode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3000" r="-33000"/>
          </a:stretch>
        </a:blipFill>
      </dgm:spPr>
    </dgm:pt>
    <dgm:pt modelId="{50258D87-4C2C-46EB-8130-3E58068FFF73}" type="pres">
      <dgm:prSet presAssocID="{E890757A-B3CA-48D9-988F-10D7EF0BA95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6D8A779-92C0-4246-935A-0AF6A7C9DE20}" type="pres">
      <dgm:prSet presAssocID="{AD01AC22-EFC8-46A4-8EA5-151B07DAB78E}" presName="compNode" presStyleCnt="0"/>
      <dgm:spPr/>
    </dgm:pt>
    <dgm:pt modelId="{09F49739-B4B3-45A0-8212-747BFE46D8CB}" type="pres">
      <dgm:prSet presAssocID="{AD01AC22-EFC8-46A4-8EA5-151B07DAB78E}" presName="bkgdShape" presStyleLbl="node1" presStyleIdx="1" presStyleCnt="5"/>
      <dgm:spPr/>
      <dgm:t>
        <a:bodyPr/>
        <a:lstStyle/>
        <a:p>
          <a:endParaRPr lang="ru-RU"/>
        </a:p>
      </dgm:t>
    </dgm:pt>
    <dgm:pt modelId="{5E4D5F7F-3E13-4241-A651-4FFBD4F5D613}" type="pres">
      <dgm:prSet presAssocID="{AD01AC22-EFC8-46A4-8EA5-151B07DAB78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D3858-475B-4DDC-A1AA-C0243C9CE683}" type="pres">
      <dgm:prSet presAssocID="{AD01AC22-EFC8-46A4-8EA5-151B07DAB78E}" presName="invisiNode" presStyleLbl="node1" presStyleIdx="1" presStyleCnt="5"/>
      <dgm:spPr/>
    </dgm:pt>
    <dgm:pt modelId="{3174B54E-BBB2-44EE-B475-0E8179EB7370}" type="pres">
      <dgm:prSet presAssocID="{AD01AC22-EFC8-46A4-8EA5-151B07DAB78E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2000" b="-2000"/>
          </a:stretch>
        </a:blipFill>
      </dgm:spPr>
    </dgm:pt>
    <dgm:pt modelId="{5458956B-1AF7-42AC-8ADA-ED34BED970A4}" type="pres">
      <dgm:prSet presAssocID="{1595FA82-6446-465E-B532-A194A3FC4C1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BF9823F-1E35-4F28-876A-21EDA0DA9A96}" type="pres">
      <dgm:prSet presAssocID="{986B573E-7B71-48F3-8575-8AA85A1E8346}" presName="compNode" presStyleCnt="0"/>
      <dgm:spPr/>
    </dgm:pt>
    <dgm:pt modelId="{D8957BE9-F46E-4CE1-9E6D-9506FADD8748}" type="pres">
      <dgm:prSet presAssocID="{986B573E-7B71-48F3-8575-8AA85A1E8346}" presName="bkgdShape" presStyleLbl="node1" presStyleIdx="2" presStyleCnt="5"/>
      <dgm:spPr/>
      <dgm:t>
        <a:bodyPr/>
        <a:lstStyle/>
        <a:p>
          <a:endParaRPr lang="ru-RU"/>
        </a:p>
      </dgm:t>
    </dgm:pt>
    <dgm:pt modelId="{A3D549F6-E76D-4CD7-9AC7-A86AA968A585}" type="pres">
      <dgm:prSet presAssocID="{986B573E-7B71-48F3-8575-8AA85A1E8346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30266F-3FB6-4266-9048-BA239EDB1B77}" type="pres">
      <dgm:prSet presAssocID="{986B573E-7B71-48F3-8575-8AA85A1E8346}" presName="invisiNode" presStyleLbl="node1" presStyleIdx="2" presStyleCnt="5"/>
      <dgm:spPr/>
    </dgm:pt>
    <dgm:pt modelId="{94A5DF1E-2081-4350-A46C-DA1EA0EA789B}" type="pres">
      <dgm:prSet presAssocID="{986B573E-7B71-48F3-8575-8AA85A1E8346}" presName="imagNode" presStyleLbl="fgImgPlace1" presStyleIdx="2" presStyleCnt="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000" r="-27000"/>
          </a:stretch>
        </a:blipFill>
      </dgm:spPr>
    </dgm:pt>
    <dgm:pt modelId="{D42DB555-1628-4477-AE26-3B5F30ECE31D}" type="pres">
      <dgm:prSet presAssocID="{7C17D710-35D2-453B-AFAC-430963D48D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1E7F7D9-B293-446D-B3D6-BA9949C8D843}" type="pres">
      <dgm:prSet presAssocID="{94F09CE9-6918-46C2-89F4-5AFB96948B25}" presName="compNode" presStyleCnt="0"/>
      <dgm:spPr/>
    </dgm:pt>
    <dgm:pt modelId="{190D2A48-9758-44D1-96AF-7EE898E248B4}" type="pres">
      <dgm:prSet presAssocID="{94F09CE9-6918-46C2-89F4-5AFB96948B25}" presName="bkgdShape" presStyleLbl="node1" presStyleIdx="3" presStyleCnt="5"/>
      <dgm:spPr/>
      <dgm:t>
        <a:bodyPr/>
        <a:lstStyle/>
        <a:p>
          <a:endParaRPr lang="ru-RU"/>
        </a:p>
      </dgm:t>
    </dgm:pt>
    <dgm:pt modelId="{F06F3C5E-498D-41EC-A6FA-F57567C7C216}" type="pres">
      <dgm:prSet presAssocID="{94F09CE9-6918-46C2-89F4-5AFB96948B25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7D092-EAFC-4182-BE50-B0646425DF65}" type="pres">
      <dgm:prSet presAssocID="{94F09CE9-6918-46C2-89F4-5AFB96948B25}" presName="invisiNode" presStyleLbl="node1" presStyleIdx="3" presStyleCnt="5"/>
      <dgm:spPr/>
    </dgm:pt>
    <dgm:pt modelId="{6A08C611-749B-4792-BF9E-73B223EFD263}" type="pres">
      <dgm:prSet presAssocID="{94F09CE9-6918-46C2-89F4-5AFB96948B25}" presName="imagNode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6000" r="-36000"/>
          </a:stretch>
        </a:blipFill>
      </dgm:spPr>
    </dgm:pt>
    <dgm:pt modelId="{F9B87393-666B-45E2-9D37-5C472CDA92D9}" type="pres">
      <dgm:prSet presAssocID="{87A4B2F0-CBA6-4ECB-8471-2573F1F40179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C668959-CF6D-4319-ADD2-F7C20E589AA0}" type="pres">
      <dgm:prSet presAssocID="{7FF1EB52-58E1-4229-A412-CEEA9F67CC47}" presName="compNode" presStyleCnt="0"/>
      <dgm:spPr/>
    </dgm:pt>
    <dgm:pt modelId="{3D1B9DCB-1DFA-4DD3-A915-881CB1315800}" type="pres">
      <dgm:prSet presAssocID="{7FF1EB52-58E1-4229-A412-CEEA9F67CC47}" presName="bkgdShape" presStyleLbl="node1" presStyleIdx="4" presStyleCnt="5"/>
      <dgm:spPr/>
      <dgm:t>
        <a:bodyPr/>
        <a:lstStyle/>
        <a:p>
          <a:endParaRPr lang="ru-RU"/>
        </a:p>
      </dgm:t>
    </dgm:pt>
    <dgm:pt modelId="{978E3346-A5B3-4225-BB02-C68363E29B58}" type="pres">
      <dgm:prSet presAssocID="{7FF1EB52-58E1-4229-A412-CEEA9F67CC47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56625-B94B-4A7D-A0E6-DCD38F4F949E}" type="pres">
      <dgm:prSet presAssocID="{7FF1EB52-58E1-4229-A412-CEEA9F67CC47}" presName="invisiNode" presStyleLbl="node1" presStyleIdx="4" presStyleCnt="5"/>
      <dgm:spPr/>
    </dgm:pt>
    <dgm:pt modelId="{F40A92A6-71C7-4FF3-BF84-192B00EA359C}" type="pres">
      <dgm:prSet presAssocID="{7FF1EB52-58E1-4229-A412-CEEA9F67CC47}" presName="imagNode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1000" r="-31000"/>
          </a:stretch>
        </a:blipFill>
      </dgm:spPr>
    </dgm:pt>
  </dgm:ptLst>
  <dgm:cxnLst>
    <dgm:cxn modelId="{2F484AAC-9C26-48CF-92A0-DEA51BB62DA0}" type="presOf" srcId="{7FF1EB52-58E1-4229-A412-CEEA9F67CC47}" destId="{978E3346-A5B3-4225-BB02-C68363E29B58}" srcOrd="1" destOrd="0" presId="urn:microsoft.com/office/officeart/2005/8/layout/hList7#1"/>
    <dgm:cxn modelId="{32ABD449-F301-4B77-9493-6381519370D4}" type="presOf" srcId="{AD01AC22-EFC8-46A4-8EA5-151B07DAB78E}" destId="{5E4D5F7F-3E13-4241-A651-4FFBD4F5D613}" srcOrd="1" destOrd="0" presId="urn:microsoft.com/office/officeart/2005/8/layout/hList7#1"/>
    <dgm:cxn modelId="{103E0ED1-C848-492A-B862-BC3B45180B60}" type="presOf" srcId="{986B573E-7B71-48F3-8575-8AA85A1E8346}" destId="{D8957BE9-F46E-4CE1-9E6D-9506FADD8748}" srcOrd="0" destOrd="0" presId="urn:microsoft.com/office/officeart/2005/8/layout/hList7#1"/>
    <dgm:cxn modelId="{4E19E918-F833-4B2F-908A-2670BEA7C636}" srcId="{484214A6-DB20-400B-A8FF-71A1655D97DE}" destId="{94F09CE9-6918-46C2-89F4-5AFB96948B25}" srcOrd="3" destOrd="0" parTransId="{3ABB96C2-BEAA-41FE-9D50-17E5A6FE3E37}" sibTransId="{87A4B2F0-CBA6-4ECB-8471-2573F1F40179}"/>
    <dgm:cxn modelId="{42748D2F-F9AD-4342-AF6C-B9E655F1EF29}" type="presOf" srcId="{986B573E-7B71-48F3-8575-8AA85A1E8346}" destId="{A3D549F6-E76D-4CD7-9AC7-A86AA968A585}" srcOrd="1" destOrd="0" presId="urn:microsoft.com/office/officeart/2005/8/layout/hList7#1"/>
    <dgm:cxn modelId="{27E9C6FC-C692-4A64-8CAE-D4CC03A749F5}" srcId="{484214A6-DB20-400B-A8FF-71A1655D97DE}" destId="{986B573E-7B71-48F3-8575-8AA85A1E8346}" srcOrd="2" destOrd="0" parTransId="{23562ACD-12BC-48CD-B3E5-775F73E6A8B1}" sibTransId="{7C17D710-35D2-453B-AFAC-430963D48D1B}"/>
    <dgm:cxn modelId="{7EDC0372-A287-4D4B-9935-55E869C8BB18}" srcId="{484214A6-DB20-400B-A8FF-71A1655D97DE}" destId="{AD01AC22-EFC8-46A4-8EA5-151B07DAB78E}" srcOrd="1" destOrd="0" parTransId="{BE720E2B-B436-4F53-864C-8D76F241565C}" sibTransId="{1595FA82-6446-465E-B532-A194A3FC4C17}"/>
    <dgm:cxn modelId="{0D96D6B3-DBDD-4514-98AD-4D66E3EC351E}" type="presOf" srcId="{87A4B2F0-CBA6-4ECB-8471-2573F1F40179}" destId="{F9B87393-666B-45E2-9D37-5C472CDA92D9}" srcOrd="0" destOrd="0" presId="urn:microsoft.com/office/officeart/2005/8/layout/hList7#1"/>
    <dgm:cxn modelId="{D4884284-A21E-4128-B13B-246D0FC44B10}" type="presOf" srcId="{1595FA82-6446-465E-B532-A194A3FC4C17}" destId="{5458956B-1AF7-42AC-8ADA-ED34BED970A4}" srcOrd="0" destOrd="0" presId="urn:microsoft.com/office/officeart/2005/8/layout/hList7#1"/>
    <dgm:cxn modelId="{52C34728-CE72-41EB-A6A5-1EF7BD02C9E2}" srcId="{484214A6-DB20-400B-A8FF-71A1655D97DE}" destId="{7FF1EB52-58E1-4229-A412-CEEA9F67CC47}" srcOrd="4" destOrd="0" parTransId="{87CD8DD3-A555-4EFB-BAA1-9716DD1D7B40}" sibTransId="{927FBB01-AFC4-4BFC-8023-B52F72681075}"/>
    <dgm:cxn modelId="{DD1C3E95-090A-4C32-9682-7CF1EDD0287E}" type="presOf" srcId="{E890757A-B3CA-48D9-988F-10D7EF0BA95F}" destId="{50258D87-4C2C-46EB-8130-3E58068FFF73}" srcOrd="0" destOrd="0" presId="urn:microsoft.com/office/officeart/2005/8/layout/hList7#1"/>
    <dgm:cxn modelId="{E63592C1-EF26-4214-913F-0FE7C1609028}" type="presOf" srcId="{01B42A71-97B0-49D9-B533-074159DFEF00}" destId="{E2375E07-06CF-48D2-9E96-AD5E19153A66}" srcOrd="0" destOrd="0" presId="urn:microsoft.com/office/officeart/2005/8/layout/hList7#1"/>
    <dgm:cxn modelId="{63816362-44AB-4C62-AD54-940BB0412834}" type="presOf" srcId="{484214A6-DB20-400B-A8FF-71A1655D97DE}" destId="{79D61BF0-7596-4799-A3A6-A5F8A65BCFB7}" srcOrd="0" destOrd="0" presId="urn:microsoft.com/office/officeart/2005/8/layout/hList7#1"/>
    <dgm:cxn modelId="{AE63737E-B782-484C-9181-D496143F81A6}" type="presOf" srcId="{AD01AC22-EFC8-46A4-8EA5-151B07DAB78E}" destId="{09F49739-B4B3-45A0-8212-747BFE46D8CB}" srcOrd="0" destOrd="0" presId="urn:microsoft.com/office/officeart/2005/8/layout/hList7#1"/>
    <dgm:cxn modelId="{1C767E4A-3FA2-440A-AEBD-DE6E7468890C}" type="presOf" srcId="{94F09CE9-6918-46C2-89F4-5AFB96948B25}" destId="{F06F3C5E-498D-41EC-A6FA-F57567C7C216}" srcOrd="1" destOrd="0" presId="urn:microsoft.com/office/officeart/2005/8/layout/hList7#1"/>
    <dgm:cxn modelId="{FA132A86-F446-4DC5-B95A-D44A481EEE57}" type="presOf" srcId="{01B42A71-97B0-49D9-B533-074159DFEF00}" destId="{076483BA-C19E-436B-8600-FA866C71226B}" srcOrd="1" destOrd="0" presId="urn:microsoft.com/office/officeart/2005/8/layout/hList7#1"/>
    <dgm:cxn modelId="{1618A273-AC3B-44BD-A323-F4C429E9A4A7}" srcId="{484214A6-DB20-400B-A8FF-71A1655D97DE}" destId="{01B42A71-97B0-49D9-B533-074159DFEF00}" srcOrd="0" destOrd="0" parTransId="{70514D30-83C5-442C-B57B-8E6F0261CFE1}" sibTransId="{E890757A-B3CA-48D9-988F-10D7EF0BA95F}"/>
    <dgm:cxn modelId="{4E18F262-AFB3-4FB5-8F84-85C08462E551}" type="presOf" srcId="{7FF1EB52-58E1-4229-A412-CEEA9F67CC47}" destId="{3D1B9DCB-1DFA-4DD3-A915-881CB1315800}" srcOrd="0" destOrd="0" presId="urn:microsoft.com/office/officeart/2005/8/layout/hList7#1"/>
    <dgm:cxn modelId="{36FAEA63-CF7B-4ADD-B15A-74655E0F811F}" type="presOf" srcId="{7C17D710-35D2-453B-AFAC-430963D48D1B}" destId="{D42DB555-1628-4477-AE26-3B5F30ECE31D}" srcOrd="0" destOrd="0" presId="urn:microsoft.com/office/officeart/2005/8/layout/hList7#1"/>
    <dgm:cxn modelId="{C1F2EC2F-43E4-4862-B4AD-A7DD44FDB9A8}" type="presOf" srcId="{94F09CE9-6918-46C2-89F4-5AFB96948B25}" destId="{190D2A48-9758-44D1-96AF-7EE898E248B4}" srcOrd="0" destOrd="0" presId="urn:microsoft.com/office/officeart/2005/8/layout/hList7#1"/>
    <dgm:cxn modelId="{14400890-1F9E-4883-9FDA-62149E466E74}" type="presParOf" srcId="{79D61BF0-7596-4799-A3A6-A5F8A65BCFB7}" destId="{B9C4D8CE-473E-4FEF-AFFC-DEDD52FCD2B9}" srcOrd="0" destOrd="0" presId="urn:microsoft.com/office/officeart/2005/8/layout/hList7#1"/>
    <dgm:cxn modelId="{B76775B9-67B7-4F78-B5F4-E70C5624A375}" type="presParOf" srcId="{79D61BF0-7596-4799-A3A6-A5F8A65BCFB7}" destId="{CBC33D1D-D952-4B68-8628-557A5ED106E4}" srcOrd="1" destOrd="0" presId="urn:microsoft.com/office/officeart/2005/8/layout/hList7#1"/>
    <dgm:cxn modelId="{496A5D1F-7716-480F-B5DB-B6AE016428AC}" type="presParOf" srcId="{CBC33D1D-D952-4B68-8628-557A5ED106E4}" destId="{EF4C82A3-F62B-4BF9-BF96-27B3938284C5}" srcOrd="0" destOrd="0" presId="urn:microsoft.com/office/officeart/2005/8/layout/hList7#1"/>
    <dgm:cxn modelId="{32BAEC4D-2CFD-4198-B13C-207EF5C32546}" type="presParOf" srcId="{EF4C82A3-F62B-4BF9-BF96-27B3938284C5}" destId="{E2375E07-06CF-48D2-9E96-AD5E19153A66}" srcOrd="0" destOrd="0" presId="urn:microsoft.com/office/officeart/2005/8/layout/hList7#1"/>
    <dgm:cxn modelId="{DDFC95F0-2DB6-4ECB-9E02-566435A25CD9}" type="presParOf" srcId="{EF4C82A3-F62B-4BF9-BF96-27B3938284C5}" destId="{076483BA-C19E-436B-8600-FA866C71226B}" srcOrd="1" destOrd="0" presId="urn:microsoft.com/office/officeart/2005/8/layout/hList7#1"/>
    <dgm:cxn modelId="{1CFB905E-D89E-4D07-9C98-013D21E353E7}" type="presParOf" srcId="{EF4C82A3-F62B-4BF9-BF96-27B3938284C5}" destId="{BF6DA8CA-FFE5-4AFC-8548-297471B3EDF5}" srcOrd="2" destOrd="0" presId="urn:microsoft.com/office/officeart/2005/8/layout/hList7#1"/>
    <dgm:cxn modelId="{CF858887-0AE5-4E38-B09F-E120833316FC}" type="presParOf" srcId="{EF4C82A3-F62B-4BF9-BF96-27B3938284C5}" destId="{EF262AEE-006C-4DD4-9BA6-0012055FFB2F}" srcOrd="3" destOrd="0" presId="urn:microsoft.com/office/officeart/2005/8/layout/hList7#1"/>
    <dgm:cxn modelId="{0BD8879D-E637-48B3-8794-E99F6BA1C30E}" type="presParOf" srcId="{CBC33D1D-D952-4B68-8628-557A5ED106E4}" destId="{50258D87-4C2C-46EB-8130-3E58068FFF73}" srcOrd="1" destOrd="0" presId="urn:microsoft.com/office/officeart/2005/8/layout/hList7#1"/>
    <dgm:cxn modelId="{65E3BA59-DB87-4316-8B25-994DC8E3DD15}" type="presParOf" srcId="{CBC33D1D-D952-4B68-8628-557A5ED106E4}" destId="{D6D8A779-92C0-4246-935A-0AF6A7C9DE20}" srcOrd="2" destOrd="0" presId="urn:microsoft.com/office/officeart/2005/8/layout/hList7#1"/>
    <dgm:cxn modelId="{1ACD0707-AF7B-47F8-9D1E-935B09EFDB56}" type="presParOf" srcId="{D6D8A779-92C0-4246-935A-0AF6A7C9DE20}" destId="{09F49739-B4B3-45A0-8212-747BFE46D8CB}" srcOrd="0" destOrd="0" presId="urn:microsoft.com/office/officeart/2005/8/layout/hList7#1"/>
    <dgm:cxn modelId="{0F25C347-2207-4E92-8028-E9968371EFB4}" type="presParOf" srcId="{D6D8A779-92C0-4246-935A-0AF6A7C9DE20}" destId="{5E4D5F7F-3E13-4241-A651-4FFBD4F5D613}" srcOrd="1" destOrd="0" presId="urn:microsoft.com/office/officeart/2005/8/layout/hList7#1"/>
    <dgm:cxn modelId="{E046CE30-5B07-4897-9ED3-3168C8E46B57}" type="presParOf" srcId="{D6D8A779-92C0-4246-935A-0AF6A7C9DE20}" destId="{02CD3858-475B-4DDC-A1AA-C0243C9CE683}" srcOrd="2" destOrd="0" presId="urn:microsoft.com/office/officeart/2005/8/layout/hList7#1"/>
    <dgm:cxn modelId="{2F138F63-C03F-486B-91C0-9B4DBB77A7E4}" type="presParOf" srcId="{D6D8A779-92C0-4246-935A-0AF6A7C9DE20}" destId="{3174B54E-BBB2-44EE-B475-0E8179EB7370}" srcOrd="3" destOrd="0" presId="urn:microsoft.com/office/officeart/2005/8/layout/hList7#1"/>
    <dgm:cxn modelId="{EEEBD8D7-5DFF-43E9-9F68-F7CDD86B41DF}" type="presParOf" srcId="{CBC33D1D-D952-4B68-8628-557A5ED106E4}" destId="{5458956B-1AF7-42AC-8ADA-ED34BED970A4}" srcOrd="3" destOrd="0" presId="urn:microsoft.com/office/officeart/2005/8/layout/hList7#1"/>
    <dgm:cxn modelId="{73FEF9DC-87D3-4435-A34F-8AB409AB687A}" type="presParOf" srcId="{CBC33D1D-D952-4B68-8628-557A5ED106E4}" destId="{DBF9823F-1E35-4F28-876A-21EDA0DA9A96}" srcOrd="4" destOrd="0" presId="urn:microsoft.com/office/officeart/2005/8/layout/hList7#1"/>
    <dgm:cxn modelId="{328DFE82-38A4-4CE3-8646-174E05A391CF}" type="presParOf" srcId="{DBF9823F-1E35-4F28-876A-21EDA0DA9A96}" destId="{D8957BE9-F46E-4CE1-9E6D-9506FADD8748}" srcOrd="0" destOrd="0" presId="urn:microsoft.com/office/officeart/2005/8/layout/hList7#1"/>
    <dgm:cxn modelId="{1928A31D-4A90-4A1F-8872-554A0F510CE4}" type="presParOf" srcId="{DBF9823F-1E35-4F28-876A-21EDA0DA9A96}" destId="{A3D549F6-E76D-4CD7-9AC7-A86AA968A585}" srcOrd="1" destOrd="0" presId="urn:microsoft.com/office/officeart/2005/8/layout/hList7#1"/>
    <dgm:cxn modelId="{025DA8AE-EF65-4D24-A41F-E4C58B050FD8}" type="presParOf" srcId="{DBF9823F-1E35-4F28-876A-21EDA0DA9A96}" destId="{0B30266F-3FB6-4266-9048-BA239EDB1B77}" srcOrd="2" destOrd="0" presId="urn:microsoft.com/office/officeart/2005/8/layout/hList7#1"/>
    <dgm:cxn modelId="{054DBEB3-13E4-4994-9BD5-377978ED9EA3}" type="presParOf" srcId="{DBF9823F-1E35-4F28-876A-21EDA0DA9A96}" destId="{94A5DF1E-2081-4350-A46C-DA1EA0EA789B}" srcOrd="3" destOrd="0" presId="urn:microsoft.com/office/officeart/2005/8/layout/hList7#1"/>
    <dgm:cxn modelId="{36668EFE-7C30-4593-BACF-6FD913D6905E}" type="presParOf" srcId="{CBC33D1D-D952-4B68-8628-557A5ED106E4}" destId="{D42DB555-1628-4477-AE26-3B5F30ECE31D}" srcOrd="5" destOrd="0" presId="urn:microsoft.com/office/officeart/2005/8/layout/hList7#1"/>
    <dgm:cxn modelId="{414A8ECE-32F8-4136-BC60-AC586BB4E2A2}" type="presParOf" srcId="{CBC33D1D-D952-4B68-8628-557A5ED106E4}" destId="{41E7F7D9-B293-446D-B3D6-BA9949C8D843}" srcOrd="6" destOrd="0" presId="urn:microsoft.com/office/officeart/2005/8/layout/hList7#1"/>
    <dgm:cxn modelId="{828EF8D8-6D7A-468E-BEC6-6AC0A63D9185}" type="presParOf" srcId="{41E7F7D9-B293-446D-B3D6-BA9949C8D843}" destId="{190D2A48-9758-44D1-96AF-7EE898E248B4}" srcOrd="0" destOrd="0" presId="urn:microsoft.com/office/officeart/2005/8/layout/hList7#1"/>
    <dgm:cxn modelId="{51B4580D-DEC8-44FD-97E4-5C3D34F88076}" type="presParOf" srcId="{41E7F7D9-B293-446D-B3D6-BA9949C8D843}" destId="{F06F3C5E-498D-41EC-A6FA-F57567C7C216}" srcOrd="1" destOrd="0" presId="urn:microsoft.com/office/officeart/2005/8/layout/hList7#1"/>
    <dgm:cxn modelId="{84F7A36B-ABE9-49A5-B1F5-A94C3E7B0E82}" type="presParOf" srcId="{41E7F7D9-B293-446D-B3D6-BA9949C8D843}" destId="{6BA7D092-EAFC-4182-BE50-B0646425DF65}" srcOrd="2" destOrd="0" presId="urn:microsoft.com/office/officeart/2005/8/layout/hList7#1"/>
    <dgm:cxn modelId="{C1D6B7A7-5AD8-4BBA-9FF6-01C262A8CE39}" type="presParOf" srcId="{41E7F7D9-B293-446D-B3D6-BA9949C8D843}" destId="{6A08C611-749B-4792-BF9E-73B223EFD263}" srcOrd="3" destOrd="0" presId="urn:microsoft.com/office/officeart/2005/8/layout/hList7#1"/>
    <dgm:cxn modelId="{FC22CDDA-3CC3-4C3B-9328-657536D696B3}" type="presParOf" srcId="{CBC33D1D-D952-4B68-8628-557A5ED106E4}" destId="{F9B87393-666B-45E2-9D37-5C472CDA92D9}" srcOrd="7" destOrd="0" presId="urn:microsoft.com/office/officeart/2005/8/layout/hList7#1"/>
    <dgm:cxn modelId="{3794E40E-8890-4560-A0E8-FDB2023F368A}" type="presParOf" srcId="{CBC33D1D-D952-4B68-8628-557A5ED106E4}" destId="{FC668959-CF6D-4319-ADD2-F7C20E589AA0}" srcOrd="8" destOrd="0" presId="urn:microsoft.com/office/officeart/2005/8/layout/hList7#1"/>
    <dgm:cxn modelId="{818E3D68-1611-48FC-871E-F82F780B1B28}" type="presParOf" srcId="{FC668959-CF6D-4319-ADD2-F7C20E589AA0}" destId="{3D1B9DCB-1DFA-4DD3-A915-881CB1315800}" srcOrd="0" destOrd="0" presId="urn:microsoft.com/office/officeart/2005/8/layout/hList7#1"/>
    <dgm:cxn modelId="{2CE3B4D8-68E2-487E-80EE-E9437F875795}" type="presParOf" srcId="{FC668959-CF6D-4319-ADD2-F7C20E589AA0}" destId="{978E3346-A5B3-4225-BB02-C68363E29B58}" srcOrd="1" destOrd="0" presId="urn:microsoft.com/office/officeart/2005/8/layout/hList7#1"/>
    <dgm:cxn modelId="{899F39E2-AC33-4E67-976D-88243735379B}" type="presParOf" srcId="{FC668959-CF6D-4319-ADD2-F7C20E589AA0}" destId="{C1856625-B94B-4A7D-A0E6-DCD38F4F949E}" srcOrd="2" destOrd="0" presId="urn:microsoft.com/office/officeart/2005/8/layout/hList7#1"/>
    <dgm:cxn modelId="{2BEEDE95-2D47-495D-A3A4-455271CF3613}" type="presParOf" srcId="{FC668959-CF6D-4319-ADD2-F7C20E589AA0}" destId="{F40A92A6-71C7-4FF3-BF84-192B00EA359C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75E07-06CF-48D2-9E96-AD5E19153A66}">
      <dsp:nvSpPr>
        <dsp:cNvPr id="0" name=""/>
        <dsp:cNvSpPr/>
      </dsp:nvSpPr>
      <dsp:spPr>
        <a:xfrm>
          <a:off x="0" y="0"/>
          <a:ext cx="1518918" cy="5080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Медленнее развиваются, ослаблен иммунитет, у  них намного чаще кардиологические заболевания </a:t>
          </a:r>
          <a:endParaRPr lang="ru-RU" sz="1400" b="1" kern="1200" dirty="0"/>
        </a:p>
      </dsp:txBody>
      <dsp:txXfrm>
        <a:off x="0" y="2032278"/>
        <a:ext cx="1518918" cy="2032278"/>
      </dsp:txXfrm>
    </dsp:sp>
    <dsp:sp modelId="{EF262AEE-006C-4DD4-9BA6-0012055FFB2F}">
      <dsp:nvSpPr>
        <dsp:cNvPr id="0" name=""/>
        <dsp:cNvSpPr/>
      </dsp:nvSpPr>
      <dsp:spPr>
        <a:xfrm>
          <a:off x="45567" y="304841"/>
          <a:ext cx="1427783" cy="169187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3000" r="-33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F49739-B4B3-45A0-8212-747BFE46D8CB}">
      <dsp:nvSpPr>
        <dsp:cNvPr id="0" name=""/>
        <dsp:cNvSpPr/>
      </dsp:nvSpPr>
      <dsp:spPr>
        <a:xfrm>
          <a:off x="1564486" y="0"/>
          <a:ext cx="1518918" cy="5080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 подростковому возрасту могут   сами мыться, одеваться и достаточно внятно говорить</a:t>
          </a:r>
          <a:endParaRPr lang="ru-RU" sz="1400" b="1" kern="1200" dirty="0"/>
        </a:p>
      </dsp:txBody>
      <dsp:txXfrm>
        <a:off x="1564486" y="2032278"/>
        <a:ext cx="1518918" cy="2032278"/>
      </dsp:txXfrm>
    </dsp:sp>
    <dsp:sp modelId="{3174B54E-BBB2-44EE-B475-0E8179EB7370}">
      <dsp:nvSpPr>
        <dsp:cNvPr id="0" name=""/>
        <dsp:cNvSpPr/>
      </dsp:nvSpPr>
      <dsp:spPr>
        <a:xfrm>
          <a:off x="1610053" y="304841"/>
          <a:ext cx="1427783" cy="169187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957BE9-F46E-4CE1-9E6D-9506FADD8748}">
      <dsp:nvSpPr>
        <dsp:cNvPr id="0" name=""/>
        <dsp:cNvSpPr/>
      </dsp:nvSpPr>
      <dsp:spPr>
        <a:xfrm>
          <a:off x="3128972" y="0"/>
          <a:ext cx="1518918" cy="5080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Взрослые могут найти работу и  устроить свою жизнь</a:t>
          </a:r>
          <a:endParaRPr lang="ru-RU" sz="1400" b="1" kern="1200" dirty="0"/>
        </a:p>
      </dsp:txBody>
      <dsp:txXfrm>
        <a:off x="3128972" y="2032278"/>
        <a:ext cx="1518918" cy="2032278"/>
      </dsp:txXfrm>
    </dsp:sp>
    <dsp:sp modelId="{94A5DF1E-2081-4350-A46C-DA1EA0EA789B}">
      <dsp:nvSpPr>
        <dsp:cNvPr id="0" name=""/>
        <dsp:cNvSpPr/>
      </dsp:nvSpPr>
      <dsp:spPr>
        <a:xfrm>
          <a:off x="3174540" y="304841"/>
          <a:ext cx="1427783" cy="1691871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D2A48-9758-44D1-96AF-7EE898E248B4}">
      <dsp:nvSpPr>
        <dsp:cNvPr id="0" name=""/>
        <dsp:cNvSpPr/>
      </dsp:nvSpPr>
      <dsp:spPr>
        <a:xfrm>
          <a:off x="4693458" y="0"/>
          <a:ext cx="1518918" cy="5080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50% женщин могут иметь детей, но большинство мужчин бесплодны</a:t>
          </a:r>
          <a:endParaRPr lang="ru-RU" sz="1400" b="1" kern="1200" dirty="0"/>
        </a:p>
      </dsp:txBody>
      <dsp:txXfrm>
        <a:off x="4693458" y="2032278"/>
        <a:ext cx="1518918" cy="2032278"/>
      </dsp:txXfrm>
    </dsp:sp>
    <dsp:sp modelId="{6A08C611-749B-4792-BF9E-73B223EFD263}">
      <dsp:nvSpPr>
        <dsp:cNvPr id="0" name=""/>
        <dsp:cNvSpPr/>
      </dsp:nvSpPr>
      <dsp:spPr>
        <a:xfrm>
          <a:off x="4739026" y="304841"/>
          <a:ext cx="1427783" cy="1691871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1B9DCB-1DFA-4DD3-A915-881CB1315800}">
      <dsp:nvSpPr>
        <dsp:cNvPr id="0" name=""/>
        <dsp:cNvSpPr/>
      </dsp:nvSpPr>
      <dsp:spPr>
        <a:xfrm>
          <a:off x="6257945" y="0"/>
          <a:ext cx="1518918" cy="5080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Продолжительность жизни взрослых увеличилась и составляет более 50 л</a:t>
          </a:r>
          <a:endParaRPr lang="ru-RU" sz="1400" b="1" kern="1200" dirty="0"/>
        </a:p>
      </dsp:txBody>
      <dsp:txXfrm>
        <a:off x="6257945" y="2032278"/>
        <a:ext cx="1518918" cy="2032278"/>
      </dsp:txXfrm>
    </dsp:sp>
    <dsp:sp modelId="{F40A92A6-71C7-4FF3-BF84-192B00EA359C}">
      <dsp:nvSpPr>
        <dsp:cNvPr id="0" name=""/>
        <dsp:cNvSpPr/>
      </dsp:nvSpPr>
      <dsp:spPr>
        <a:xfrm>
          <a:off x="6303512" y="304841"/>
          <a:ext cx="1427783" cy="1691871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1000" r="-31000"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C4D8CE-473E-4FEF-AFFC-DEDD52FCD2B9}">
      <dsp:nvSpPr>
        <dsp:cNvPr id="0" name=""/>
        <dsp:cNvSpPr/>
      </dsp:nvSpPr>
      <dsp:spPr>
        <a:xfrm>
          <a:off x="311074" y="4064556"/>
          <a:ext cx="7154714" cy="762104"/>
        </a:xfrm>
        <a:prstGeom prst="leftRightArrow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1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b/%D0%BF%D0%BE%D1%81%D1%80%D0%B5-%D0%BD%D0%B8%D1%87%D0%B5%D1%81%D1%82%D0%B2%D0%BE-%D1%81%D0%B2%D0%B5%D0%B6%D0%B5%D1%81%D1%82%D0%B8-96597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723" y="0"/>
            <a:ext cx="9132277" cy="684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2918"/>
            <a:ext cx="3224078" cy="10075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3" name="TextBox 22"/>
          <p:cNvSpPr txBox="1"/>
          <p:nvPr/>
        </p:nvSpPr>
        <p:spPr>
          <a:xfrm>
            <a:off x="807404" y="2278852"/>
            <a:ext cx="6480720" cy="115454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glow" dir="tl">
              <a:rot lat="0" lon="0" rev="5400000"/>
            </a:lightRig>
          </a:scene3d>
          <a:sp3d>
            <a:bevelT w="101600" prst="riblet"/>
          </a:sp3d>
        </p:spPr>
        <p:txBody>
          <a:bodyPr wrap="none" rtlCol="0">
            <a:prstTxWarp prst="textDoubleWave1">
              <a:avLst/>
            </a:prstTxWarp>
            <a:spAutoFit/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Причины возникновения синдрома Дауна.</a:t>
            </a:r>
          </a:p>
          <a:p>
            <a:pPr algn="ctr"/>
            <a:r>
              <a:rPr lang="ru-RU" b="1" dirty="0" smtClean="0">
                <a:ln w="1905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Патогенетический механизм</a:t>
            </a:r>
            <a:endParaRPr lang="ru-RU" b="1" dirty="0">
              <a:ln w="1905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6" y="3645024"/>
            <a:ext cx="3477938" cy="23186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4" name="TextBox 23"/>
          <p:cNvSpPr txBox="1"/>
          <p:nvPr/>
        </p:nvSpPr>
        <p:spPr>
          <a:xfrm>
            <a:off x="5292080" y="4827166"/>
            <a:ext cx="3528392" cy="830997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Подготовила:</a:t>
            </a:r>
          </a:p>
          <a:p>
            <a:r>
              <a:rPr lang="ru-RU" sz="24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тьютор</a:t>
            </a:r>
            <a:r>
              <a:rPr lang="ru-RU" sz="24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Логинова А.И.</a:t>
            </a:r>
            <a:endParaRPr lang="ru-RU" sz="24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65666" y="6196341"/>
            <a:ext cx="1764196" cy="461665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iblet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19.03.2020г</a:t>
            </a:r>
            <a:endParaRPr lang="ru-RU" sz="2400" b="1" i="1" dirty="0">
              <a:ln w="1270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0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государственное бюджетное общеобразовательное учреждение Самарской области «Школа–интернат для обучающихся с ограниченными возможностями здоровья с. Старый Буян»</a:t>
            </a:r>
            <a:endParaRPr lang="ru-RU" sz="1600" dirty="0" smtClean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Рисунок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5294" y="0"/>
            <a:ext cx="938706" cy="9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208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Tw9ZuKatBkE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6" t="4822" r="2396" b="-425"/>
          <a:stretch/>
        </p:blipFill>
        <p:spPr bwMode="auto">
          <a:xfrm>
            <a:off x="26822" y="0"/>
            <a:ext cx="9117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0298" y="642918"/>
            <a:ext cx="3224078" cy="10075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7" name="TextBox 36"/>
          <p:cNvSpPr txBox="1"/>
          <p:nvPr/>
        </p:nvSpPr>
        <p:spPr>
          <a:xfrm>
            <a:off x="2071670" y="142852"/>
            <a:ext cx="399827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развития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848091743"/>
              </p:ext>
            </p:extLst>
          </p:nvPr>
        </p:nvGraphicFramePr>
        <p:xfrm>
          <a:off x="539552" y="1156617"/>
          <a:ext cx="7776864" cy="5080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1024" y="142852"/>
            <a:ext cx="938706" cy="9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325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13376"/>
          </a:xfrm>
          <a:prstGeom prst="rect">
            <a:avLst/>
          </a:prstGeom>
        </p:spPr>
      </p:pic>
      <p:pic>
        <p:nvPicPr>
          <p:cNvPr id="3" name="Рисунок 2" descr="Рисунок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2462" y="0"/>
            <a:ext cx="938706" cy="9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197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ytimg.com/vi/Tw9ZuKatBkE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6" t="4822" r="2396" b="-425"/>
          <a:stretch/>
        </p:blipFill>
        <p:spPr bwMode="auto">
          <a:xfrm>
            <a:off x="26822" y="0"/>
            <a:ext cx="9117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368" y="1052736"/>
            <a:ext cx="699262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i="1" spc="600" dirty="0" smtClean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СПАСИБО</a:t>
            </a:r>
          </a:p>
          <a:p>
            <a:pPr algn="ctr"/>
            <a:r>
              <a:rPr lang="ru-RU" sz="8800" b="1" i="1" spc="600" dirty="0" smtClean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ЗА</a:t>
            </a:r>
          </a:p>
          <a:p>
            <a:pPr algn="ctr"/>
            <a:r>
              <a:rPr lang="ru-RU" sz="8800" b="1" i="1" spc="600" dirty="0" smtClean="0">
                <a:solidFill>
                  <a:srgbClr val="FFFF00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ВНИМАНИЕ!</a:t>
            </a:r>
            <a:endParaRPr lang="ru-RU" sz="8800" b="1" i="1" spc="600" dirty="0">
              <a:solidFill>
                <a:srgbClr val="FFFF00"/>
              </a:soli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052736"/>
            <a:ext cx="699262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i="1" spc="600" dirty="0" smtClean="0">
                <a:solidFill>
                  <a:srgbClr val="C00000"/>
                </a:solidFill>
              </a:rPr>
              <a:t>СПАСИБО</a:t>
            </a:r>
          </a:p>
          <a:p>
            <a:pPr algn="ctr"/>
            <a:r>
              <a:rPr lang="ru-RU" sz="8800" b="1" i="1" spc="600" dirty="0" smtClean="0">
                <a:solidFill>
                  <a:srgbClr val="C00000"/>
                </a:solidFill>
              </a:rPr>
              <a:t>ЗА</a:t>
            </a:r>
          </a:p>
          <a:p>
            <a:pPr algn="ctr"/>
            <a:r>
              <a:rPr lang="ru-RU" sz="8800" b="1" i="1" spc="600" dirty="0" smtClean="0">
                <a:solidFill>
                  <a:srgbClr val="C00000"/>
                </a:solidFill>
              </a:rPr>
              <a:t>ВНИМАНИЕ!</a:t>
            </a:r>
            <a:endParaRPr lang="ru-RU" sz="8800" b="1" i="1" spc="6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24" y="142852"/>
            <a:ext cx="938706" cy="9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02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9093"/>
            <a:ext cx="3224078" cy="10075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50" name="Picture 2" descr="https://i.ytimg.com/vi/Tw9ZuKatBkE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LightScreen/>
                    </a14:imgEffect>
                    <a14:imgEffect>
                      <a14:brightnessContrast contrast="-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6" t="4822" r="2396" b="-425"/>
          <a:stretch/>
        </p:blipFill>
        <p:spPr bwMode="auto">
          <a:xfrm>
            <a:off x="26822" y="0"/>
            <a:ext cx="9117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mg-s3.onedio.com/id-5b32250290b2a20512769cf8/rev-0/raw/s-0a206617b0a0bc01f4c0cf4ec4af8bd4f11577a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0788"/>
            <a:ext cx="257431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x.ilsussidiario.net/wp-content/uploads/2018/07/16/Lejeune_apertura_Corbis_439x302_ok-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3356" y="1526538"/>
            <a:ext cx="4181475" cy="287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77799"/>
            <a:ext cx="5910977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Дауна впервые описан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5445224"/>
            <a:ext cx="18843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/>
              <a:t>Английский врач</a:t>
            </a:r>
          </a:p>
          <a:p>
            <a:pPr algn="ctr"/>
            <a:r>
              <a:rPr lang="ru-RU" b="1" dirty="0" smtClean="0"/>
              <a:t> Джон </a:t>
            </a:r>
            <a:r>
              <a:rPr lang="ru-RU" b="1" u="sng" dirty="0">
                <a:solidFill>
                  <a:srgbClr val="C00000"/>
                </a:solidFill>
              </a:rPr>
              <a:t>Даун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580112" y="4690881"/>
            <a:ext cx="244175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 smtClean="0"/>
              <a:t>Французский  генетик </a:t>
            </a:r>
          </a:p>
          <a:p>
            <a:pPr algn="ctr"/>
            <a:r>
              <a:rPr lang="ru-RU" b="1" dirty="0" err="1" smtClean="0"/>
              <a:t>Жером</a:t>
            </a:r>
            <a:r>
              <a:rPr lang="ru-RU" b="1" dirty="0" smtClean="0"/>
              <a:t>  </a:t>
            </a:r>
            <a:r>
              <a:rPr lang="ru-RU" b="1" dirty="0" err="1" smtClean="0"/>
              <a:t>Лежён</a:t>
            </a:r>
            <a:endParaRPr lang="ru-RU" b="1" u="sng" dirty="0">
              <a:solidFill>
                <a:srgbClr val="C00000"/>
              </a:solidFill>
            </a:endParaRPr>
          </a:p>
        </p:txBody>
      </p:sp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24" y="142852"/>
            <a:ext cx="938706" cy="9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86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9093"/>
            <a:ext cx="3224078" cy="10075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50" name="Picture 2" descr="https://i.ytimg.com/vi/Tw9ZuKatBkE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6" t="4822" r="2396" b="-425"/>
          <a:stretch/>
        </p:blipFill>
        <p:spPr bwMode="auto">
          <a:xfrm>
            <a:off x="26822" y="0"/>
            <a:ext cx="9117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02212" y="185411"/>
            <a:ext cx="309392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Дауна</a:t>
            </a:r>
            <a:endParaRPr lang="ru-RU" sz="32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9274" y="1453426"/>
            <a:ext cx="76290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C00000"/>
                </a:solidFill>
              </a:rPr>
              <a:t>Синдром</a:t>
            </a:r>
            <a:r>
              <a:rPr lang="ru-RU" b="1" dirty="0" smtClean="0"/>
              <a:t> - совокупности признаков, свойственных данному заболеванию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2420888"/>
            <a:ext cx="8048613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Синдром Дауна </a:t>
            </a:r>
            <a:r>
              <a:rPr lang="ru-RU" sz="2000" b="1" dirty="0"/>
              <a:t>- хромосомная  патология, вызывающая нарушение умственного развития и сопровождающаяся характерными изменениями внешности.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257"/>
          <a:stretch/>
        </p:blipFill>
        <p:spPr>
          <a:xfrm>
            <a:off x="1674136" y="3815308"/>
            <a:ext cx="4122000" cy="273648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4797152"/>
            <a:ext cx="3224078" cy="10075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8105" y="3880281"/>
            <a:ext cx="3259984" cy="183374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" name="Рисунок 9" descr="Рисунок2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01024" y="142852"/>
            <a:ext cx="938706" cy="9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486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9093"/>
            <a:ext cx="3224078" cy="100752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50" name="Picture 2" descr="https://i.ytimg.com/vi/Tw9ZuKatBkE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6" t="4822" r="2396" b="-425"/>
          <a:stretch/>
        </p:blipFill>
        <p:spPr bwMode="auto">
          <a:xfrm>
            <a:off x="26822" y="0"/>
            <a:ext cx="9117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2613" y="360467"/>
            <a:ext cx="5723683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 </a:t>
            </a:r>
            <a:r>
              <a:rPr lang="ru-RU" sz="3200" b="1" i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синдромома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Дауна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04"/>
          <a:stretch/>
        </p:blipFill>
        <p:spPr>
          <a:xfrm>
            <a:off x="443989" y="2332502"/>
            <a:ext cx="7632848" cy="423974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886550" y="1156617"/>
            <a:ext cx="6709786" cy="1015663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i="1" u="sng" dirty="0" smtClean="0"/>
              <a:t>Кариотип </a:t>
            </a:r>
            <a:r>
              <a:rPr lang="ru-RU" sz="2000" b="1" dirty="0" smtClean="0"/>
              <a:t>– хромосомный набор.</a:t>
            </a:r>
          </a:p>
          <a:p>
            <a:r>
              <a:rPr lang="ru-RU" sz="2000" b="1" i="1" u="sng" dirty="0" err="1" smtClean="0"/>
              <a:t>Трисомия</a:t>
            </a:r>
            <a:r>
              <a:rPr lang="ru-RU" sz="2000" b="1" dirty="0" smtClean="0"/>
              <a:t> </a:t>
            </a:r>
            <a:r>
              <a:rPr lang="ru-RU" sz="2000" b="1" dirty="0"/>
              <a:t>- наличие трех хромосом  вместо пары в норме</a:t>
            </a:r>
            <a:r>
              <a:rPr lang="ru-RU" sz="2000" b="1" dirty="0" smtClean="0"/>
              <a:t>.</a:t>
            </a:r>
          </a:p>
          <a:p>
            <a:r>
              <a:rPr lang="ru-RU" sz="2000" b="1" i="1" u="sng" dirty="0" err="1" smtClean="0"/>
              <a:t>Мозаицизм</a:t>
            </a:r>
            <a:r>
              <a:rPr lang="ru-RU" sz="2000" b="1" dirty="0" smtClean="0"/>
              <a:t> </a:t>
            </a:r>
            <a:r>
              <a:rPr lang="ru-RU" sz="2000" b="1" dirty="0"/>
              <a:t>- </a:t>
            </a:r>
            <a:r>
              <a:rPr lang="ru-RU" sz="2000" b="1" dirty="0" smtClean="0"/>
              <a:t>мозаичная форма </a:t>
            </a:r>
            <a:r>
              <a:rPr lang="ru-RU" sz="2000" b="1" dirty="0"/>
              <a:t>синдрома </a:t>
            </a:r>
            <a:r>
              <a:rPr lang="ru-RU" sz="2000" b="1" dirty="0" smtClean="0"/>
              <a:t>Дауна.  </a:t>
            </a:r>
            <a:endParaRPr lang="ru-RU" sz="2000" b="1" dirty="0"/>
          </a:p>
        </p:txBody>
      </p:sp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24" y="142852"/>
            <a:ext cx="938706" cy="9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46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Tw9ZuKatBkE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6" t="4822" r="2396" b="-425"/>
          <a:stretch/>
        </p:blipFill>
        <p:spPr bwMode="auto">
          <a:xfrm>
            <a:off x="26822" y="0"/>
            <a:ext cx="9117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14282" y="1285860"/>
            <a:ext cx="8358246" cy="4929222"/>
          </a:xfrm>
          <a:prstGeom prst="roundRect">
            <a:avLst/>
          </a:prstGeom>
          <a:solidFill>
            <a:srgbClr val="11BEFB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218825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Патологическое  </a:t>
            </a:r>
            <a:r>
              <a:rPr lang="ru-RU" b="1" dirty="0" err="1">
                <a:solidFill>
                  <a:srgbClr val="C00000"/>
                </a:solidFill>
              </a:rPr>
              <a:t>зиготное</a:t>
            </a:r>
            <a:r>
              <a:rPr lang="ru-RU" b="1" dirty="0">
                <a:solidFill>
                  <a:srgbClr val="C00000"/>
                </a:solidFill>
              </a:rPr>
              <a:t> деление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4653136"/>
            <a:ext cx="2188257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Наследование от </a:t>
            </a:r>
            <a:r>
              <a:rPr lang="ru-RU" b="1" dirty="0">
                <a:solidFill>
                  <a:srgbClr val="C00000"/>
                </a:solidFill>
              </a:rPr>
              <a:t>родителей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3989" y="4548217"/>
            <a:ext cx="2188257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Хромосомные расхождения </a:t>
            </a:r>
            <a:r>
              <a:rPr lang="ru-RU" b="1" dirty="0">
                <a:solidFill>
                  <a:srgbClr val="C00000"/>
                </a:solidFill>
              </a:rPr>
              <a:t>во время митоза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1816597"/>
            <a:ext cx="24836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Перекомбинирование</a:t>
            </a:r>
            <a:r>
              <a:rPr lang="ru-RU" b="1" dirty="0" smtClean="0">
                <a:solidFill>
                  <a:srgbClr val="C00000"/>
                </a:solidFill>
              </a:rPr>
              <a:t> хромосом</a:t>
            </a:r>
            <a:endParaRPr lang="ru-RU" b="1" dirty="0">
              <a:solidFill>
                <a:srgbClr val="C00000"/>
              </a:solidFill>
            </a:endParaRPr>
          </a:p>
        </p:txBody>
      </p:sp>
      <p:cxnSp>
        <p:nvCxnSpPr>
          <p:cNvPr id="6" name="Прямая со стрелкой 5"/>
          <p:cNvCxnSpPr>
            <a:endCxn id="3" idx="3"/>
          </p:cNvCxnSpPr>
          <p:nvPr/>
        </p:nvCxnSpPr>
        <p:spPr>
          <a:xfrm flipH="1" flipV="1">
            <a:off x="2727809" y="2095982"/>
            <a:ext cx="1124111" cy="684946"/>
          </a:xfrm>
          <a:prstGeom prst="straightConnector1">
            <a:avLst/>
          </a:prstGeom>
          <a:ln w="82550">
            <a:gradFill flip="none" rotWithShape="1">
              <a:gsLst>
                <a:gs pos="0">
                  <a:srgbClr val="C00000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39249" y="2456875"/>
            <a:ext cx="3175724" cy="2381793"/>
          </a:xfrm>
          <a:prstGeom prst="rect">
            <a:avLst/>
          </a:prstGeom>
          <a:effectLst>
            <a:softEdge rad="635000"/>
          </a:effectLst>
        </p:spPr>
      </p:pic>
      <p:cxnSp>
        <p:nvCxnSpPr>
          <p:cNvPr id="27" name="Прямая со стрелкой 26"/>
          <p:cNvCxnSpPr>
            <a:endCxn id="12" idx="1"/>
          </p:cNvCxnSpPr>
          <p:nvPr/>
        </p:nvCxnSpPr>
        <p:spPr>
          <a:xfrm flipV="1">
            <a:off x="4585410" y="2139763"/>
            <a:ext cx="1138718" cy="641165"/>
          </a:xfrm>
          <a:prstGeom prst="straightConnector1">
            <a:avLst/>
          </a:prstGeom>
          <a:ln w="82550">
            <a:gradFill flip="none" rotWithShape="1">
              <a:gsLst>
                <a:gs pos="0">
                  <a:srgbClr val="C00000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10" idx="1"/>
          </p:cNvCxnSpPr>
          <p:nvPr/>
        </p:nvCxnSpPr>
        <p:spPr>
          <a:xfrm>
            <a:off x="5004048" y="4257962"/>
            <a:ext cx="1152128" cy="718340"/>
          </a:xfrm>
          <a:prstGeom prst="straightConnector1">
            <a:avLst/>
          </a:prstGeom>
          <a:ln w="82550">
            <a:gradFill flip="none" rotWithShape="1">
              <a:gsLst>
                <a:gs pos="0">
                  <a:srgbClr val="C00000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1" idx="3"/>
          </p:cNvCxnSpPr>
          <p:nvPr/>
        </p:nvCxnSpPr>
        <p:spPr>
          <a:xfrm flipH="1">
            <a:off x="2632246" y="4257962"/>
            <a:ext cx="1219674" cy="751920"/>
          </a:xfrm>
          <a:prstGeom prst="straightConnector1">
            <a:avLst/>
          </a:prstGeom>
          <a:ln w="82550">
            <a:gradFill flip="none" rotWithShape="1">
              <a:gsLst>
                <a:gs pos="0">
                  <a:srgbClr val="C00000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234779" y="117439"/>
            <a:ext cx="5908989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 факторы,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способствующие развитию болезни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 descr="Рисунок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24" y="142852"/>
            <a:ext cx="938706" cy="9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4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Tw9ZuKatBkE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6" t="4822" r="2396" b="-425"/>
          <a:stretch/>
        </p:blipFill>
        <p:spPr bwMode="auto">
          <a:xfrm>
            <a:off x="26822" y="0"/>
            <a:ext cx="9117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214282" y="1285860"/>
            <a:ext cx="8358246" cy="4929222"/>
          </a:xfrm>
          <a:prstGeom prst="roundRect">
            <a:avLst/>
          </a:prstGeom>
          <a:solidFill>
            <a:srgbClr val="11BEFB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56792"/>
            <a:ext cx="8328248" cy="4793173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9093"/>
            <a:ext cx="3224078" cy="100752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481507" y="1700808"/>
            <a:ext cx="21882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Возраст родителей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27901" y="4581128"/>
            <a:ext cx="21882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Наследственность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3452" y="2551836"/>
            <a:ext cx="218825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Инцест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792277" y="2413337"/>
            <a:ext cx="248366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Алкоголизм, курение, наркомания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9105" y="149093"/>
            <a:ext cx="7876835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СПОСОБСТВУЮЩИЕ РАЗВИТИЮ БОЛЕЗНИ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1" y="4442628"/>
            <a:ext cx="244827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Возраст  </a:t>
            </a:r>
            <a:r>
              <a:rPr lang="ru-RU" b="1" dirty="0">
                <a:solidFill>
                  <a:srgbClr val="C00000"/>
                </a:solidFill>
              </a:rPr>
              <a:t>бабушки, в котором она родила мать</a:t>
            </a:r>
          </a:p>
        </p:txBody>
      </p:sp>
      <p:pic>
        <p:nvPicPr>
          <p:cNvPr id="13" name="Рисунок 12" descr="Рисунок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24" y="142852"/>
            <a:ext cx="938706" cy="9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5876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Tw9ZuKatBkE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6" t="4822" r="2396" b="-425"/>
          <a:stretch/>
        </p:blipFill>
        <p:spPr bwMode="auto">
          <a:xfrm>
            <a:off x="26822" y="0"/>
            <a:ext cx="9117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857488" y="642918"/>
            <a:ext cx="324300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Материнский риск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44" y="904380"/>
            <a:ext cx="4653067" cy="3028676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35732444"/>
              </p:ext>
            </p:extLst>
          </p:nvPr>
        </p:nvGraphicFramePr>
        <p:xfrm>
          <a:off x="1691680" y="2770210"/>
          <a:ext cx="6077585" cy="36111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038475"/>
                <a:gridCol w="303911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Степень риска</a:t>
                      </a:r>
                      <a:endParaRPr lang="ru-RU" sz="3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25-29 лет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1-1400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30-34 лет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1-800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35-37лет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1-300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38-39 лет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1-190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40-45лет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1-110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Старше </a:t>
                      </a:r>
                      <a:r>
                        <a:rPr lang="ru-RU" sz="3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лет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1-30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06" r="8847"/>
          <a:stretch/>
        </p:blipFill>
        <p:spPr>
          <a:xfrm>
            <a:off x="6012160" y="935252"/>
            <a:ext cx="2824689" cy="211674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024" y="142852"/>
            <a:ext cx="938706" cy="9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618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Tw9ZuKatBkE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6" t="4822" r="2396" b="-425"/>
          <a:stretch/>
        </p:blipFill>
        <p:spPr bwMode="auto">
          <a:xfrm>
            <a:off x="26822" y="0"/>
            <a:ext cx="9117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285720" y="214290"/>
            <a:ext cx="4163704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риска современными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средствами диагностики</a:t>
            </a:r>
            <a:endParaRPr lang="ru-RU" sz="24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3864538"/>
              </p:ext>
            </p:extLst>
          </p:nvPr>
        </p:nvGraphicFramePr>
        <p:xfrm>
          <a:off x="395537" y="2197822"/>
          <a:ext cx="8280919" cy="454354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47151"/>
                <a:gridCol w="1849137"/>
                <a:gridCol w="4984631"/>
              </a:tblGrid>
              <a:tr h="5977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беременности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исследования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исследования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4944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11 - 14 недель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Комбинированный тройной тест первого триместра беременности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УЗИ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нарушений развития ребенка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объема  жидкости в воротниковом пространстве укорочение костей носа, укорочение костей голени, изменение структуры мозга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7933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16-18 недель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Тройной тест второго триместра беременности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Биохимическое исследование крови женщины, при котором оценивается следующие показатели: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-кол-во А-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фетопротеина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(альфа –ФП);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-кол-во свободной В-субъединицы хорионического гормона человека 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бетта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–ХГЧ);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-кол-во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эстриола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свободного.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578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18-21неделя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Перинатальная  диагностика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целях исключения поздно манифестирующих врожденных аномалий развития плода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7501" marR="5750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https://extempore.info/images/2012_ZTZ/ZTZ_3/Page51_fot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85728"/>
            <a:ext cx="3515648" cy="178595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3888" y="71414"/>
            <a:ext cx="938706" cy="9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102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ytimg.com/vi/Tw9ZuKatBkE/maxresdefaul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LightScreen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86" t="4822" r="2396" b="-425"/>
          <a:stretch/>
        </p:blipFill>
        <p:spPr bwMode="auto">
          <a:xfrm>
            <a:off x="26822" y="0"/>
            <a:ext cx="911717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1251658" y="175801"/>
            <a:ext cx="5125955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Симптоматика болезни Дауна</a:t>
            </a:r>
            <a:endParaRPr lang="ru-RU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121"/>
          <a:stretch/>
        </p:blipFill>
        <p:spPr>
          <a:xfrm>
            <a:off x="467544" y="1484784"/>
            <a:ext cx="7920880" cy="4824536"/>
          </a:xfrm>
          <a:prstGeom prst="rect">
            <a:avLst/>
          </a:prstGeom>
          <a:ln w="228600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Рисунок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24" y="142852"/>
            <a:ext cx="938706" cy="93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219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326</Words>
  <Application>Microsoft Office PowerPoint</Application>
  <PresentationFormat>Экран (4:3)</PresentationFormat>
  <Paragraphs>78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HP</cp:lastModifiedBy>
  <cp:revision>14</cp:revision>
  <dcterms:created xsi:type="dcterms:W3CDTF">2020-03-17T15:51:55Z</dcterms:created>
  <dcterms:modified xsi:type="dcterms:W3CDTF">2020-03-18T09:54:47Z</dcterms:modified>
</cp:coreProperties>
</file>