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800000"/>
    <a:srgbClr val="C6FBFE"/>
    <a:srgbClr val="FFE5FF"/>
    <a:srgbClr val="0000FF"/>
    <a:srgbClr val="9900CC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20B51-B481-4FE5-8BDF-4582F6D8B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8CC20-FC60-41F9-A07A-72DABD7A5E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47A2E-D239-4DBC-A024-55A11BB3B0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B2808-631C-48CA-869C-E389E24B80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FFC26-371B-4C67-8E5D-BDE04DEA36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184DA-30FC-447C-8AA7-0C8396162D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BB89A-178F-49CF-B952-F6A677F3B9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F5B7C-A2F9-4742-8701-C6F734E54F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44A7E-08EA-4E45-BA82-283928E319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C2DC0-DAB9-4C71-A252-3357F5B16E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2F696-28CF-4546-A926-A28C771340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E0987F-D09B-4BA6-B983-CBF891E4E05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908050"/>
            <a:ext cx="3886200" cy="2692400"/>
          </a:xfrm>
        </p:spPr>
        <p:txBody>
          <a:bodyPr/>
          <a:lstStyle/>
          <a:p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Понятие</a:t>
            </a:r>
            <a:br>
              <a:rPr lang="ru-RU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цилиндра.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013325"/>
            <a:ext cx="4321175" cy="1079500"/>
          </a:xfrm>
        </p:spPr>
        <p:txBody>
          <a:bodyPr/>
          <a:lstStyle/>
          <a:p>
            <a:r>
              <a:rPr lang="ru-RU" sz="2800" b="1">
                <a:solidFill>
                  <a:srgbClr val="CC00FF"/>
                </a:solidFill>
              </a:rPr>
              <a:t>МОУ СОШ №256</a:t>
            </a:r>
          </a:p>
          <a:p>
            <a:r>
              <a:rPr lang="ru-RU" sz="2800" b="1">
                <a:solidFill>
                  <a:srgbClr val="CC00FF"/>
                </a:solidFill>
              </a:rPr>
              <a:t>г.Фокино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r="51250"/>
          <a:stretch>
            <a:fillRect/>
          </a:stretch>
        </p:blipFill>
        <p:spPr bwMode="auto">
          <a:xfrm>
            <a:off x="0" y="0"/>
            <a:ext cx="4457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498600"/>
          </a:xfrm>
        </p:spPr>
        <p:txBody>
          <a:bodyPr/>
          <a:lstStyle/>
          <a:p>
            <a:r>
              <a:rPr lang="ru-RU" sz="3200" b="1" i="1">
                <a:latin typeface="Times New Roman" pitchFamily="18" charset="0"/>
              </a:rPr>
              <a:t>Цилиндр можно рассматривать как тело, полученное при вращении прямоугольника вокруг его стороны как оси</a:t>
            </a:r>
            <a:r>
              <a:rPr lang="ru-RU" sz="4000" i="1"/>
              <a:t>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 l="53845" t="27264" r="21089" b="40305"/>
          <a:stretch>
            <a:fillRect/>
          </a:stretch>
        </p:blipFill>
        <p:spPr bwMode="auto">
          <a:xfrm>
            <a:off x="1692275" y="1819275"/>
            <a:ext cx="5759450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latin typeface="Times New Roman" pitchFamily="18" charset="0"/>
              </a:rPr>
              <a:t>Любое сечение боковой поверхности цилиндра плоскостью, перпендикулярной оси – это </a:t>
            </a:r>
            <a:r>
              <a:rPr lang="ru-RU" sz="3200" b="1" i="1">
                <a:solidFill>
                  <a:srgbClr val="9900CC"/>
                </a:solidFill>
                <a:latin typeface="Times New Roman" pitchFamily="18" charset="0"/>
              </a:rPr>
              <a:t>круг</a:t>
            </a:r>
            <a:r>
              <a:rPr lang="ru-RU" sz="3200" b="1" i="1">
                <a:latin typeface="Times New Roman" pitchFamily="18" charset="0"/>
              </a:rPr>
              <a:t>, равный основанию.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 l="53845" t="28246" r="20802" b="42419"/>
          <a:stretch>
            <a:fillRect/>
          </a:stretch>
        </p:blipFill>
        <p:spPr bwMode="auto">
          <a:xfrm>
            <a:off x="1476375" y="1741488"/>
            <a:ext cx="619125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5FF">
                <a:gamma/>
                <a:tint val="0"/>
                <a:invGamma/>
              </a:srgbClr>
            </a:gs>
            <a:gs pos="100000">
              <a:srgbClr val="FFE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00213"/>
          </a:xfrm>
        </p:spPr>
        <p:txBody>
          <a:bodyPr/>
          <a:lstStyle/>
          <a:p>
            <a:r>
              <a:rPr lang="ru-RU" sz="3200" b="1" i="1">
                <a:latin typeface="Times New Roman" pitchFamily="18" charset="0"/>
              </a:rPr>
              <a:t>Пусть цилиндр пересекли плоскостью, перпендикулярной оси и получили круг площадью 3</a:t>
            </a:r>
            <a:r>
              <a:rPr lang="el-GR" sz="3200" b="1" i="1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. Чему равен </a:t>
            </a:r>
            <a:r>
              <a:rPr lang="ru-RU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радиус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цилиндра?</a:t>
            </a:r>
            <a:endParaRPr lang="el-GR" sz="3200" b="1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 l="52380" t="30304" r="19905" b="39867"/>
          <a:stretch>
            <a:fillRect/>
          </a:stretch>
        </p:blipFill>
        <p:spPr bwMode="auto">
          <a:xfrm>
            <a:off x="1403350" y="1819275"/>
            <a:ext cx="63373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877050" y="1773238"/>
            <a:ext cx="863600" cy="576262"/>
          </a:xfrm>
          <a:prstGeom prst="rect">
            <a:avLst/>
          </a:prstGeom>
          <a:solidFill>
            <a:srgbClr val="C6FBFE"/>
          </a:solidFill>
          <a:ln w="9525">
            <a:solidFill>
              <a:srgbClr val="C6FB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 b="1">
              <a:latin typeface="Times New Roman" pitchFamily="18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6948488" y="1741488"/>
          <a:ext cx="647700" cy="647700"/>
        </p:xfrm>
        <a:graphic>
          <a:graphicData uri="http://schemas.openxmlformats.org/presentationml/2006/ole">
            <p:oleObj spid="_x0000_s13320" name="Формула" r:id="rId4" imgW="253780" imgH="2537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5FF">
                <a:gamma/>
                <a:tint val="0"/>
                <a:invGamma/>
              </a:srgbClr>
            </a:gs>
            <a:gs pos="100000">
              <a:srgbClr val="FFE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3225800"/>
          </a:xfrm>
        </p:spPr>
        <p:txBody>
          <a:bodyPr/>
          <a:lstStyle/>
          <a:p>
            <a:r>
              <a:rPr lang="ru-RU" sz="3200" b="1" i="1">
                <a:latin typeface="Times New Roman" pitchFamily="18" charset="0"/>
              </a:rPr>
              <a:t>Высота цилиндра 7 см, а радиус основания 5 см. В цилиндре расположена трапеция так, что все ее вершины находятся на окружностях оснований цилиндра. Найти площадь трапеции и угол между основанием и плоскостью трапеции, если параллельные стороны трапеции равны 6см и 8 см.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9350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>
                <a:solidFill>
                  <a:srgbClr val="0000FF"/>
                </a:solidFill>
                <a:latin typeface="Times New Roman" pitchFamily="18" charset="0"/>
              </a:rPr>
              <a:t>Задача.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/>
          <a:srcRect l="55177" t="22952" r="21762" b="49504"/>
          <a:stretch>
            <a:fillRect/>
          </a:stretch>
        </p:blipFill>
        <p:spPr bwMode="auto">
          <a:xfrm>
            <a:off x="2555875" y="3978275"/>
            <a:ext cx="37449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5FF">
                <a:gamma/>
                <a:tint val="0"/>
                <a:invGamma/>
              </a:srgbClr>
            </a:gs>
            <a:gs pos="100000">
              <a:srgbClr val="FFE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221163"/>
            <a:ext cx="7993062" cy="2420937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</a:rPr>
              <a:t>Дано: цилиндр;  Н = 7, </a:t>
            </a:r>
            <a:r>
              <a:rPr lang="en-US" sz="2800" b="1" i="1">
                <a:latin typeface="Times New Roman" pitchFamily="18" charset="0"/>
              </a:rPr>
              <a:t>R</a:t>
            </a:r>
            <a:r>
              <a:rPr lang="ru-RU" sz="2800" b="1" i="1">
                <a:latin typeface="Times New Roman" pitchFamily="18" charset="0"/>
              </a:rPr>
              <a:t> = 5                   </a:t>
            </a:r>
          </a:p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</a:rPr>
              <a:t>                             АВС</a:t>
            </a:r>
            <a:r>
              <a:rPr lang="en-US" sz="2800" b="1" i="1">
                <a:latin typeface="Times New Roman" pitchFamily="18" charset="0"/>
              </a:rPr>
              <a:t>D</a:t>
            </a:r>
            <a:r>
              <a:rPr lang="ru-RU" sz="2800" b="1" i="1">
                <a:latin typeface="Times New Roman" pitchFamily="18" charset="0"/>
              </a:rPr>
              <a:t> – трапеция,</a:t>
            </a:r>
          </a:p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</a:rPr>
              <a:t>                             АВ = 6, С</a:t>
            </a:r>
            <a:r>
              <a:rPr lang="en-US" sz="2800" b="1" i="1">
                <a:latin typeface="Times New Roman" pitchFamily="18" charset="0"/>
              </a:rPr>
              <a:t>D</a:t>
            </a:r>
            <a:r>
              <a:rPr lang="ru-RU" sz="2800" b="1" i="1">
                <a:latin typeface="Times New Roman" pitchFamily="18" charset="0"/>
              </a:rPr>
              <a:t> = 8</a:t>
            </a:r>
          </a:p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</a:rPr>
              <a:t>Найти: </a:t>
            </a:r>
            <a:r>
              <a:rPr lang="en-US" sz="2800" b="1" i="1">
                <a:latin typeface="Times New Roman" pitchFamily="18" charset="0"/>
              </a:rPr>
              <a:t>S</a:t>
            </a:r>
            <a:r>
              <a:rPr lang="en-US" sz="2800" b="1" i="1" baseline="-25000">
                <a:latin typeface="Times New Roman" pitchFamily="18" charset="0"/>
              </a:rPr>
              <a:t>ABCD</a:t>
            </a:r>
            <a:r>
              <a:rPr lang="ru-RU" sz="2800" b="1" i="1">
                <a:latin typeface="Times New Roman" pitchFamily="18" charset="0"/>
              </a:rPr>
              <a:t>;  угол между АВС</a:t>
            </a:r>
            <a:r>
              <a:rPr lang="en-US" sz="2800" b="1" i="1">
                <a:latin typeface="Times New Roman" pitchFamily="18" charset="0"/>
              </a:rPr>
              <a:t>D</a:t>
            </a:r>
            <a:r>
              <a:rPr lang="ru-RU" sz="2800" b="1" i="1">
                <a:latin typeface="Times New Roman" pitchFamily="18" charset="0"/>
              </a:rPr>
              <a:t> и основанием.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 l="55177" t="22952" r="21762" b="49504"/>
          <a:stretch>
            <a:fillRect/>
          </a:stretch>
        </p:blipFill>
        <p:spPr bwMode="auto">
          <a:xfrm>
            <a:off x="1692275" y="0"/>
            <a:ext cx="5688013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85113" y="4797425"/>
            <a:ext cx="863600" cy="647700"/>
          </a:xfrm>
          <a:prstGeom prst="actionButtonForwardNex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5FF">
                <a:gamma/>
                <a:tint val="0"/>
                <a:invGamma/>
              </a:srgbClr>
            </a:gs>
            <a:gs pos="100000">
              <a:srgbClr val="FFE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2305050"/>
          </a:xfrm>
        </p:spPr>
        <p:txBody>
          <a:bodyPr/>
          <a:lstStyle/>
          <a:p>
            <a:r>
              <a:rPr lang="ru-RU" sz="3200" b="1" i="1">
                <a:solidFill>
                  <a:srgbClr val="800000"/>
                </a:solidFill>
                <a:latin typeface="Times New Roman" pitchFamily="18" charset="0"/>
              </a:rPr>
              <a:t>Проведем дополнительное построение: построим высоту трапеции, ее проекцию на верхнее основание цилиндра и перенесем параллельным  переносом нижнее основание трапеции на верхнее основание цилиндра.</a:t>
            </a:r>
            <a:r>
              <a:rPr lang="ru-RU" sz="400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2852738"/>
            <a:ext cx="4211637" cy="2592387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</a:rPr>
              <a:t>НК – высота трапеции</a:t>
            </a:r>
          </a:p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</a:rPr>
              <a:t>НН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</a:rPr>
              <a:t> – проекция НК на основание</a:t>
            </a:r>
          </a:p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</a:rPr>
              <a:t>Н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</a:rPr>
              <a:t>К = ОО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</a:rPr>
              <a:t> = 7</a:t>
            </a:r>
          </a:p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</a:rPr>
              <a:t>С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en-US" sz="2800" b="1" i="1">
                <a:latin typeface="Times New Roman" pitchFamily="18" charset="0"/>
              </a:rPr>
              <a:t>D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| |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;  С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= CD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 l="55389" t="23329" r="22517" b="51369"/>
          <a:stretch>
            <a:fillRect/>
          </a:stretch>
        </p:blipFill>
        <p:spPr bwMode="auto">
          <a:xfrm>
            <a:off x="0" y="2546350"/>
            <a:ext cx="493236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792162" cy="649287"/>
          </a:xfrm>
          <a:prstGeom prst="actionButtonForwardNex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1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5FF">
                <a:gamma/>
                <a:tint val="0"/>
                <a:invGamma/>
              </a:srgbClr>
            </a:gs>
            <a:gs pos="100000">
              <a:srgbClr val="FFE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3200" b="1" i="1">
                <a:solidFill>
                  <a:srgbClr val="800000"/>
                </a:solidFill>
                <a:latin typeface="Times New Roman" pitchFamily="18" charset="0"/>
              </a:rPr>
              <a:t>Рассмотрим проекцию высоты трапеции на верхнее основание цилиндра.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6100" y="1125538"/>
            <a:ext cx="4787900" cy="2303462"/>
          </a:xfrm>
        </p:spPr>
        <p:txBody>
          <a:bodyPr/>
          <a:lstStyle/>
          <a:p>
            <a:pPr>
              <a:buFontTx/>
              <a:buNone/>
            </a:pPr>
            <a:r>
              <a:rPr lang="el-GR" sz="2800" b="1" i="1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АОВ и </a:t>
            </a:r>
            <a:r>
              <a:rPr lang="el-GR" sz="2800" b="1" i="1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–          </a:t>
            </a:r>
          </a:p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                равнобедренные.</a:t>
            </a:r>
          </a:p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АН = НВ → НВ = ½ АВ = 3.</a:t>
            </a:r>
          </a:p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=Н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= ½С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=4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l="55197" t="23120" r="22192" b="50606"/>
          <a:stretch>
            <a:fillRect/>
          </a:stretch>
        </p:blipFill>
        <p:spPr bwMode="auto">
          <a:xfrm>
            <a:off x="-323850" y="1484313"/>
            <a:ext cx="47529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356100" y="4005263"/>
            <a:ext cx="47879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Из </a:t>
            </a:r>
            <a:r>
              <a:rPr lang="el-GR" sz="2800" b="1" i="1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ОВН:  ОН = 4.</a:t>
            </a:r>
          </a:p>
          <a:p>
            <a:pPr marL="342900" indent="-342900">
              <a:spcBef>
                <a:spcPct val="20000"/>
              </a:spcBef>
            </a:pPr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356100" y="4724400"/>
            <a:ext cx="47879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Из </a:t>
            </a:r>
            <a:r>
              <a:rPr lang="el-GR" sz="2800" b="1" i="1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:  ОН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835150" y="6021388"/>
            <a:ext cx="6337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НН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= ОН + ОН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</a:pPr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5076825" y="5583238"/>
            <a:ext cx="1511300" cy="1274762"/>
          </a:xfrm>
          <a:prstGeom prst="irregularSeal1">
            <a:avLst/>
          </a:prstGeom>
          <a:solidFill>
            <a:srgbClr val="C6FBFE"/>
          </a:solidFill>
          <a:ln w="9525">
            <a:solidFill>
              <a:srgbClr val="C6FB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Times New Roman" pitchFamily="18" charset="0"/>
              </a:rPr>
              <a:t>7</a:t>
            </a:r>
          </a:p>
        </p:txBody>
      </p:sp>
      <p:sp>
        <p:nvSpPr>
          <p:cNvPr id="1741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5805488"/>
            <a:ext cx="792162" cy="649287"/>
          </a:xfrm>
          <a:prstGeom prst="actionButtonForwardNex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  <p:bldP spid="17413" grpId="1" build="allAtOnce"/>
      <p:bldP spid="17414" grpId="0" build="allAtOnce"/>
      <p:bldP spid="17415" grpId="0" build="allAtOnce"/>
      <p:bldP spid="174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5FF">
                <a:gamma/>
                <a:tint val="0"/>
                <a:invGamma/>
              </a:srgbClr>
            </a:gs>
            <a:gs pos="100000">
              <a:srgbClr val="FFE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solidFill>
                  <a:srgbClr val="800000"/>
                </a:solidFill>
                <a:latin typeface="Times New Roman" pitchFamily="18" charset="0"/>
              </a:rPr>
              <a:t>Найдем высоту трапеции, ее площадь и искомый угол.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363" y="2781300"/>
            <a:ext cx="4211637" cy="2951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  </a:t>
            </a:r>
            <a:r>
              <a:rPr lang="ru-RU" sz="2800" b="1" i="1">
                <a:latin typeface="Times New Roman" pitchFamily="18" charset="0"/>
              </a:rPr>
              <a:t>НН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</a:rPr>
              <a:t> = 7,   Н</a:t>
            </a:r>
            <a:r>
              <a:rPr lang="ru-RU" sz="2800" b="1" i="1" baseline="-25000">
                <a:latin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</a:rPr>
              <a:t>К = 7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latin typeface="Times New Roman" pitchFamily="18" charset="0"/>
              </a:rPr>
              <a:t>   </a:t>
            </a:r>
            <a:r>
              <a:rPr lang="ar-SA" sz="2800" b="1" i="1">
                <a:latin typeface="Times New Roman" pitchFamily="18" charset="0"/>
                <a:cs typeface="Times New Roman" pitchFamily="18" charset="0"/>
              </a:rPr>
              <a:t>ے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НК = </a:t>
            </a:r>
            <a:r>
              <a:rPr lang="ar-SA" sz="2800" b="1" i="1">
                <a:latin typeface="Times New Roman" pitchFamily="18" charset="0"/>
                <a:cs typeface="Times New Roman" pitchFamily="18" charset="0"/>
              </a:rPr>
              <a:t>ے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НКН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= 45</a:t>
            </a:r>
            <a:r>
              <a:rPr lang="ru-RU" sz="2800" b="1" i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НК = 7√2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= ½ (АВ + С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)*НК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en-US" sz="2800" b="1" i="1" baseline="-250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i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= 49√2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 l="55389" t="23329" r="22517" b="51369"/>
          <a:stretch>
            <a:fillRect/>
          </a:stretch>
        </p:blipFill>
        <p:spPr bwMode="auto">
          <a:xfrm>
            <a:off x="0" y="1341438"/>
            <a:ext cx="4932363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5805488"/>
            <a:ext cx="863600" cy="647700"/>
          </a:xfrm>
          <a:prstGeom prst="actionButtonBackPrevious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8101013" y="2924175"/>
            <a:ext cx="827087" cy="287338"/>
          </a:xfrm>
          <a:prstGeom prst="notchedRightArrow">
            <a:avLst>
              <a:gd name="adj1" fmla="val 50000"/>
              <a:gd name="adj2" fmla="val 7196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5435600" y="4221163"/>
            <a:ext cx="12239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5435600" y="5229225"/>
            <a:ext cx="16557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uiExpand="1" build="p"/>
      <p:bldP spid="18439" grpId="0" animBg="1"/>
      <p:bldP spid="18442" grpId="0" animBg="1"/>
      <p:bldP spid="184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>
                <a:gamma/>
                <a:tint val="0"/>
                <a:invGamma/>
              </a:srgbClr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ru-RU" sz="3600" b="1">
                <a:solidFill>
                  <a:srgbClr val="800000"/>
                </a:solidFill>
                <a:latin typeface="Times New Roman" pitchFamily="18" charset="0"/>
              </a:rPr>
              <a:t>Задача для самостоятельного решения.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>
                <a:latin typeface="Times New Roman" pitchFamily="18" charset="0"/>
              </a:rPr>
              <a:t>    Расстояние от центра верхнего основания до плоскости нижнего основания равно 6, а площадь осевого сечения равна 72. Найдите расстояние от этого центра до хорды нижнего основания, стягивающей дугу в 90</a:t>
            </a:r>
            <a:r>
              <a:rPr lang="ru-RU" b="1" i="1" baseline="30000">
                <a:latin typeface="Times New Roman" pitchFamily="18" charset="0"/>
              </a:rPr>
              <a:t>0</a:t>
            </a:r>
            <a:r>
              <a:rPr lang="ru-RU" b="1" i="1">
                <a:latin typeface="Times New Roman" pitchFamily="18" charset="0"/>
              </a:rPr>
              <a:t>.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/>
          <a:srcRect l="56563" t="24297" r="22574" b="47211"/>
          <a:stretch>
            <a:fillRect/>
          </a:stretch>
        </p:blipFill>
        <p:spPr bwMode="auto">
          <a:xfrm>
            <a:off x="4791075" y="1341438"/>
            <a:ext cx="4352925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140200" y="5949950"/>
            <a:ext cx="3313113" cy="720725"/>
          </a:xfrm>
          <a:prstGeom prst="rect">
            <a:avLst/>
          </a:prstGeom>
          <a:solidFill>
            <a:srgbClr val="C6FBFE"/>
          </a:solidFill>
          <a:ln w="9525">
            <a:solidFill>
              <a:srgbClr val="C6FB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latin typeface="Times New Roman" pitchFamily="18" charset="0"/>
              </a:rPr>
              <a:t>О</a:t>
            </a:r>
            <a:r>
              <a:rPr lang="ru-RU" sz="3200" b="1" i="1" baseline="-25000">
                <a:latin typeface="Times New Roman" pitchFamily="18" charset="0"/>
              </a:rPr>
              <a:t>1</a:t>
            </a:r>
            <a:r>
              <a:rPr lang="ru-RU" sz="3200" b="1" i="1">
                <a:latin typeface="Times New Roman" pitchFamily="18" charset="0"/>
              </a:rPr>
              <a:t>Н</a:t>
            </a:r>
            <a:r>
              <a:rPr lang="ru-RU" sz="3200" b="1" i="1" baseline="-25000">
                <a:latin typeface="Times New Roman" pitchFamily="18" charset="0"/>
              </a:rPr>
              <a:t>1</a:t>
            </a:r>
            <a:r>
              <a:rPr lang="ru-RU" sz="3200" b="1" i="1">
                <a:latin typeface="Times New Roman" pitchFamily="18" charset="0"/>
              </a:rPr>
              <a:t> = 3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√2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596188" y="4892675"/>
            <a:ext cx="57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н</a:t>
            </a:r>
            <a:r>
              <a:rPr lang="ru-RU" sz="3200" b="1" baseline="-25000">
                <a:solidFill>
                  <a:srgbClr val="FF0000"/>
                </a:solidFill>
              </a:rPr>
              <a:t>1</a:t>
            </a:r>
            <a:endParaRPr lang="ru-RU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build="p"/>
      <p:bldP spid="204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1125538"/>
            <a:ext cx="3960812" cy="1641475"/>
          </a:xfrm>
        </p:spPr>
        <p:txBody>
          <a:bodyPr/>
          <a:lstStyle/>
          <a:p>
            <a:r>
              <a:rPr lang="ru-RU" sz="3600" b="1">
                <a:solidFill>
                  <a:srgbClr val="800000"/>
                </a:solidFill>
                <a:latin typeface="Times New Roman" pitchFamily="18" charset="0"/>
              </a:rPr>
              <a:t>Домашнее задание: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2565400"/>
            <a:ext cx="4392612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i="1">
                <a:solidFill>
                  <a:srgbClr val="0000FF"/>
                </a:solidFill>
                <a:latin typeface="Times New Roman" pitchFamily="18" charset="0"/>
              </a:rPr>
              <a:t>П. 53, 54</a:t>
            </a:r>
          </a:p>
          <a:p>
            <a:pPr algn="ctr">
              <a:buFontTx/>
              <a:buNone/>
            </a:pPr>
            <a:r>
              <a:rPr lang="ru-RU" b="1" i="1">
                <a:solidFill>
                  <a:srgbClr val="0000FF"/>
                </a:solidFill>
                <a:latin typeface="Times New Roman" pitchFamily="18" charset="0"/>
              </a:rPr>
              <a:t>№№ 523, 525, 529.</a:t>
            </a:r>
          </a:p>
          <a:p>
            <a:pPr algn="ctr">
              <a:buFontTx/>
              <a:buNone/>
            </a:pPr>
            <a:endParaRPr lang="ru-RU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 r="51250"/>
          <a:stretch>
            <a:fillRect/>
          </a:stretch>
        </p:blipFill>
        <p:spPr bwMode="auto">
          <a:xfrm>
            <a:off x="0" y="0"/>
            <a:ext cx="4457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1042988" y="4437063"/>
            <a:ext cx="7058025" cy="138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225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6346825" cy="922338"/>
          </a:xfrm>
        </p:spPr>
        <p:txBody>
          <a:bodyPr/>
          <a:lstStyle/>
          <a:p>
            <a:r>
              <a:rPr lang="ru-RU" sz="4000" b="1">
                <a:solidFill>
                  <a:srgbClr val="9900CC"/>
                </a:solidFill>
              </a:rPr>
              <a:t>Цилиндры вокруг нас.</a:t>
            </a:r>
          </a:p>
        </p:txBody>
      </p:sp>
      <p:pic>
        <p:nvPicPr>
          <p:cNvPr id="3076" name="Picture 4" descr="P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005263"/>
            <a:ext cx="32400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INNERST"/>
          <p:cNvPicPr>
            <a:picLocks noChangeAspect="1" noChangeArrowheads="1"/>
          </p:cNvPicPr>
          <p:nvPr/>
        </p:nvPicPr>
        <p:blipFill>
          <a:blip r:embed="rId3"/>
          <a:srcRect l="7439" t="16046" r="38324" b="5409"/>
          <a:stretch>
            <a:fillRect/>
          </a:stretch>
        </p:blipFill>
        <p:spPr bwMode="auto">
          <a:xfrm>
            <a:off x="5940425" y="1484313"/>
            <a:ext cx="25146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ONTHERAF"/>
          <p:cNvPicPr>
            <a:picLocks noChangeAspect="1" noChangeArrowheads="1"/>
          </p:cNvPicPr>
          <p:nvPr/>
        </p:nvPicPr>
        <p:blipFill>
          <a:blip r:embed="rId4"/>
          <a:srcRect l="2615" t="2440" r="4247" b="34940"/>
          <a:stretch>
            <a:fillRect/>
          </a:stretch>
        </p:blipFill>
        <p:spPr bwMode="auto">
          <a:xfrm>
            <a:off x="323850" y="1268413"/>
            <a:ext cx="43529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9900CC"/>
                </a:solidFill>
                <a:latin typeface="Times New Roman" pitchFamily="18" charset="0"/>
              </a:rPr>
              <a:t>Цилиндрическая поверхность.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1600200"/>
            <a:ext cx="4475162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</a:rPr>
              <a:t>    Если в одной из двух параллельных  плоскостей взять окружность, </a:t>
            </a:r>
          </a:p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</a:rPr>
              <a:t>    и из каждой ее точки восстановить перпендикуляр до пересечения со второй плоскостью, то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51924" t="27959" r="21001" b="33614"/>
          <a:stretch>
            <a:fillRect/>
          </a:stretch>
        </p:blipFill>
        <p:spPr bwMode="auto">
          <a:xfrm>
            <a:off x="250825" y="1989138"/>
            <a:ext cx="383063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 l="53401" t="25531" r="20125" b="36440"/>
          <a:stretch>
            <a:fillRect/>
          </a:stretch>
        </p:blipFill>
        <p:spPr bwMode="auto">
          <a:xfrm>
            <a:off x="250825" y="1844675"/>
            <a:ext cx="38004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b="1" i="1">
                <a:latin typeface="Times New Roman" pitchFamily="18" charset="0"/>
              </a:rPr>
              <a:t>    получится тело, ограниченное двумя кругами и поверхностью, образованной из перпендикуляров.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 l="51926" t="26974" r="19968" b="35378"/>
          <a:stretch>
            <a:fillRect/>
          </a:stretch>
        </p:blipFill>
        <p:spPr bwMode="auto">
          <a:xfrm>
            <a:off x="1547813" y="-242888"/>
            <a:ext cx="6048375" cy="604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b="1" i="1">
                <a:latin typeface="Times New Roman" pitchFamily="18" charset="0"/>
              </a:rPr>
              <a:t>    </a:t>
            </a:r>
            <a:r>
              <a:rPr lang="ru-RU" sz="3200" b="1" i="1">
                <a:latin typeface="Times New Roman" pitchFamily="18" charset="0"/>
              </a:rPr>
              <a:t>Это тело называется  </a:t>
            </a:r>
            <a:r>
              <a:rPr lang="ru-RU" sz="3200" b="1" i="1">
                <a:solidFill>
                  <a:srgbClr val="9900CC"/>
                </a:solidFill>
                <a:latin typeface="Times New Roman" pitchFamily="18" charset="0"/>
              </a:rPr>
              <a:t>цилиндром.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5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85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400"/>
                            </p:stCondLst>
                            <p:childTnLst>
                              <p:par>
                                <p:cTn id="4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00"/>
                            </p:stCondLst>
                            <p:childTnLst>
                              <p:par>
                                <p:cTn id="4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400"/>
                            </p:stCondLst>
                            <p:childTnLst>
                              <p:par>
                                <p:cTn id="6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400"/>
                            </p:stCondLst>
                            <p:childTnLst>
                              <p:par>
                                <p:cTn id="6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5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400"/>
                            </p:stCondLst>
                            <p:childTnLst>
                              <p:par>
                                <p:cTn id="6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  <p:bldP spid="4099" grpId="0" build="p"/>
      <p:bldP spid="410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>
                <a:latin typeface="Times New Roman" pitchFamily="18" charset="0"/>
              </a:rPr>
              <a:t>Точное название определенного выше тела – </a:t>
            </a:r>
            <a:r>
              <a:rPr lang="ru-RU" sz="3200" b="1" i="1">
                <a:solidFill>
                  <a:srgbClr val="9900CC"/>
                </a:solidFill>
                <a:latin typeface="Times New Roman" pitchFamily="18" charset="0"/>
              </a:rPr>
              <a:t>прямой круговой цилиндр.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1600200"/>
            <a:ext cx="5219700" cy="52578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</a:t>
            </a:r>
            <a:r>
              <a:rPr lang="ru-RU" sz="2800" b="1" i="1">
                <a:latin typeface="Times New Roman" pitchFamily="18" charset="0"/>
              </a:rPr>
              <a:t>Вообще, цилиндр возникает при пересечении цилиндрической поверхности, образованной множеством параллельных прямых, проведенных через каждую точку замкнутой кривой линии, и двух параллельных плоскостей.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 l="55879" t="26891" r="23013" b="34488"/>
          <a:stretch>
            <a:fillRect/>
          </a:stretch>
        </p:blipFill>
        <p:spPr bwMode="auto">
          <a:xfrm>
            <a:off x="207963" y="1341438"/>
            <a:ext cx="404495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2001838"/>
          </a:xfrm>
        </p:spPr>
        <p:txBody>
          <a:bodyPr/>
          <a:lstStyle/>
          <a:p>
            <a:r>
              <a:rPr lang="ru-RU" sz="2800" b="1" i="1">
                <a:latin typeface="Times New Roman" pitchFamily="18" charset="0"/>
              </a:rPr>
              <a:t>Цилиндры бывают </a:t>
            </a:r>
            <a:r>
              <a:rPr lang="ru-RU" sz="2800" b="1" i="1">
                <a:solidFill>
                  <a:srgbClr val="9900CC"/>
                </a:solidFill>
                <a:latin typeface="Times New Roman" pitchFamily="18" charset="0"/>
              </a:rPr>
              <a:t>прямыми</a:t>
            </a:r>
            <a:r>
              <a:rPr lang="ru-RU" sz="2800" b="1" i="1">
                <a:latin typeface="Times New Roman" pitchFamily="18" charset="0"/>
              </a:rPr>
              <a:t> и </a:t>
            </a:r>
            <a:r>
              <a:rPr lang="ru-RU" sz="2800" b="1" i="1">
                <a:solidFill>
                  <a:srgbClr val="9900CC"/>
                </a:solidFill>
                <a:latin typeface="Times New Roman" pitchFamily="18" charset="0"/>
              </a:rPr>
              <a:t>наклонными</a:t>
            </a:r>
            <a:r>
              <a:rPr lang="ru-RU" sz="2800" b="1" i="1">
                <a:latin typeface="Times New Roman" pitchFamily="18" charset="0"/>
              </a:rPr>
              <a:t> в зависимости от того перпендикулярны или наклонны плоскости оснований к образующим. </a:t>
            </a:r>
            <a:br>
              <a:rPr lang="ru-RU" sz="2800" b="1" i="1">
                <a:latin typeface="Times New Roman" pitchFamily="18" charset="0"/>
              </a:rPr>
            </a:br>
            <a:r>
              <a:rPr lang="ru-RU" sz="2800" b="1" i="1">
                <a:latin typeface="Times New Roman" pitchFamily="18" charset="0"/>
              </a:rPr>
              <a:t>В основаниях могут лежать различные фигуры.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l="51926" t="24274" r="20387" b="30762"/>
          <a:stretch>
            <a:fillRect/>
          </a:stretch>
        </p:blipFill>
        <p:spPr bwMode="auto">
          <a:xfrm>
            <a:off x="1692275" y="2060575"/>
            <a:ext cx="568801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33413"/>
          </a:xfrm>
        </p:spPr>
        <p:txBody>
          <a:bodyPr/>
          <a:lstStyle/>
          <a:p>
            <a:r>
              <a:rPr lang="ru-RU" sz="3200" b="1">
                <a:solidFill>
                  <a:srgbClr val="9900CC"/>
                </a:solidFill>
                <a:latin typeface="Times New Roman" pitchFamily="18" charset="0"/>
              </a:rPr>
              <a:t>Высота, радиус и ось цилиндра.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1773238"/>
            <a:ext cx="5076825" cy="50847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</a:rPr>
              <a:t>    </a:t>
            </a:r>
            <a:r>
              <a:rPr lang="ru-RU" sz="2800" b="1" i="1">
                <a:solidFill>
                  <a:srgbClr val="0000FF"/>
                </a:solidFill>
                <a:latin typeface="Times New Roman" pitchFamily="18" charset="0"/>
              </a:rPr>
              <a:t>Радиусом</a:t>
            </a:r>
            <a:r>
              <a:rPr lang="ru-RU" sz="2800" b="1" i="1">
                <a:latin typeface="Times New Roman" pitchFamily="18" charset="0"/>
              </a:rPr>
              <a:t> цилиндра наз. радиус его основания.</a:t>
            </a:r>
          </a:p>
          <a:p>
            <a:pPr>
              <a:buFontTx/>
              <a:buNone/>
            </a:pPr>
            <a:endParaRPr lang="ru-RU" sz="2800" b="1" i="1"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ru-RU" sz="2800" b="1" i="1">
                <a:latin typeface="Times New Roman" pitchFamily="18" charset="0"/>
              </a:rPr>
              <a:t>   </a:t>
            </a:r>
            <a:r>
              <a:rPr lang="ru-RU" sz="2800" b="1" i="1">
                <a:solidFill>
                  <a:srgbClr val="0000FF"/>
                </a:solidFill>
                <a:latin typeface="Times New Roman" pitchFamily="18" charset="0"/>
              </a:rPr>
              <a:t>Высотой</a:t>
            </a:r>
            <a:r>
              <a:rPr lang="ru-RU" sz="2800" b="1" i="1">
                <a:latin typeface="Times New Roman" pitchFamily="18" charset="0"/>
              </a:rPr>
              <a:t> цилиндра называется расстояние между плоскостями оснований. Высота всегда равна образующей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l="51926" t="24104" r="20970" b="31238"/>
          <a:stretch>
            <a:fillRect/>
          </a:stretch>
        </p:blipFill>
        <p:spPr bwMode="auto">
          <a:xfrm>
            <a:off x="0" y="1341438"/>
            <a:ext cx="40894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5FF">
                <a:gamma/>
                <a:tint val="0"/>
                <a:invGamma/>
              </a:srgbClr>
            </a:gs>
            <a:gs pos="100000">
              <a:srgbClr val="FFE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73238"/>
          </a:xfrm>
        </p:spPr>
        <p:txBody>
          <a:bodyPr/>
          <a:lstStyle/>
          <a:p>
            <a:r>
              <a:rPr lang="ru-RU" sz="3200" b="1" i="1">
                <a:latin typeface="Times New Roman" pitchFamily="18" charset="0"/>
              </a:rPr>
              <a:t>Вспомните формулу нахождения площади круга и найдите </a:t>
            </a:r>
            <a:r>
              <a:rPr lang="ru-RU" sz="3200" b="1" i="1">
                <a:solidFill>
                  <a:srgbClr val="0000FF"/>
                </a:solidFill>
                <a:latin typeface="Times New Roman" pitchFamily="18" charset="0"/>
              </a:rPr>
              <a:t>площадь основания цилиндра</a:t>
            </a:r>
            <a:r>
              <a:rPr lang="ru-RU" sz="3200" b="1" i="1">
                <a:latin typeface="Times New Roman" pitchFamily="18" charset="0"/>
              </a:rPr>
              <a:t>, радиус которого равен 2.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 l="53905" t="28024" r="21375" b="36378"/>
          <a:stretch>
            <a:fillRect/>
          </a:stretch>
        </p:blipFill>
        <p:spPr bwMode="auto">
          <a:xfrm>
            <a:off x="1692275" y="1773238"/>
            <a:ext cx="568801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067175" y="6092825"/>
            <a:ext cx="503238" cy="576263"/>
          </a:xfrm>
          <a:prstGeom prst="rect">
            <a:avLst/>
          </a:prstGeom>
          <a:solidFill>
            <a:srgbClr val="C6FBFE"/>
          </a:solidFill>
          <a:ln w="9525">
            <a:solidFill>
              <a:srgbClr val="C6FB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ru-RU" sz="3200" b="1" i="1">
                <a:latin typeface="Times New Roman" pitchFamily="18" charset="0"/>
              </a:rPr>
              <a:t>Прямая, соединяющая центры оснований цилиндра, называется </a:t>
            </a:r>
            <a:r>
              <a:rPr lang="ru-RU" sz="3200" b="1" i="1">
                <a:solidFill>
                  <a:srgbClr val="9900CC"/>
                </a:solidFill>
                <a:latin typeface="Times New Roman" pitchFamily="18" charset="0"/>
              </a:rPr>
              <a:t>осью цилиндра.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 l="51924" t="29033" r="21861" b="33542"/>
          <a:stretch>
            <a:fillRect/>
          </a:stretch>
        </p:blipFill>
        <p:spPr bwMode="auto">
          <a:xfrm>
            <a:off x="1835150" y="2157413"/>
            <a:ext cx="561657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68313" y="1268413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3200" b="1" i="1">
                <a:solidFill>
                  <a:schemeClr val="tx2"/>
                </a:solidFill>
                <a:latin typeface="Times New Roman" pitchFamily="18" charset="0"/>
              </a:rPr>
              <a:t>Сечение цилиндра, проходящее через ось, называется </a:t>
            </a:r>
            <a:r>
              <a:rPr lang="ru-RU" sz="3200" b="1" i="1">
                <a:solidFill>
                  <a:srgbClr val="9900CC"/>
                </a:solidFill>
                <a:latin typeface="Times New Roman" pitchFamily="18" charset="0"/>
              </a:rPr>
              <a:t>осевым сечением.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1"/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5FF">
                <a:gamma/>
                <a:tint val="0"/>
                <a:invGamma/>
              </a:srgbClr>
            </a:gs>
            <a:gs pos="100000">
              <a:srgbClr val="FFE5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r>
              <a:rPr lang="ru-RU" sz="3200" b="1" i="1">
                <a:latin typeface="Times New Roman" pitchFamily="18" charset="0"/>
              </a:rPr>
              <a:t>Найдите </a:t>
            </a:r>
            <a:r>
              <a:rPr lang="ru-RU" sz="3200" b="1" i="1">
                <a:solidFill>
                  <a:srgbClr val="0000FF"/>
                </a:solidFill>
                <a:latin typeface="Times New Roman" pitchFamily="18" charset="0"/>
              </a:rPr>
              <a:t>площадь осевого сечения</a:t>
            </a:r>
            <a:r>
              <a:rPr lang="ru-RU" sz="3200" b="1" i="1">
                <a:latin typeface="Times New Roman" pitchFamily="18" charset="0"/>
              </a:rPr>
              <a:t> цилиндра, если известны радиус его основания и высота.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 l="53780" t="28030" r="21376" b="35919"/>
          <a:stretch>
            <a:fillRect/>
          </a:stretch>
        </p:blipFill>
        <p:spPr bwMode="auto">
          <a:xfrm>
            <a:off x="1692275" y="1773238"/>
            <a:ext cx="57594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932363" y="6281738"/>
            <a:ext cx="863600" cy="576262"/>
          </a:xfrm>
          <a:prstGeom prst="rect">
            <a:avLst/>
          </a:prstGeom>
          <a:solidFill>
            <a:srgbClr val="C6FBFE"/>
          </a:solidFill>
          <a:ln w="9525">
            <a:solidFill>
              <a:srgbClr val="C6FBF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latin typeface="Times New Roman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576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Оформление по умолчанию</vt:lpstr>
      <vt:lpstr>Microsoft Equation 3.0</vt:lpstr>
      <vt:lpstr>Понятие цилиндра.</vt:lpstr>
      <vt:lpstr>Цилиндры вокруг нас.</vt:lpstr>
      <vt:lpstr>Цилиндрическая поверхность.</vt:lpstr>
      <vt:lpstr>Точное название определенного выше тела – прямой круговой цилиндр.</vt:lpstr>
      <vt:lpstr>Цилиндры бывают прямыми и наклонными в зависимости от того перпендикулярны или наклонны плоскости оснований к образующим.  В основаниях могут лежать различные фигуры.</vt:lpstr>
      <vt:lpstr>Высота, радиус и ось цилиндра.</vt:lpstr>
      <vt:lpstr>Вспомните формулу нахождения площади круга и найдите площадь основания цилиндра, радиус которого равен 2.</vt:lpstr>
      <vt:lpstr>Прямая, соединяющая центры оснований цилиндра, называется осью цилиндра.</vt:lpstr>
      <vt:lpstr>Найдите площадь осевого сечения цилиндра, если известны радиус его основания и высота.</vt:lpstr>
      <vt:lpstr>Цилиндр можно рассматривать как тело, полученное при вращении прямоугольника вокруг его стороны как оси.</vt:lpstr>
      <vt:lpstr>Любое сечение боковой поверхности цилиндра плоскостью, перпендикулярной оси – это круг, равный основанию.</vt:lpstr>
      <vt:lpstr>Пусть цилиндр пересекли плоскостью, перпендикулярной оси и получили круг площадью 3π. Чему равен радиус цилиндра?</vt:lpstr>
      <vt:lpstr>Высота цилиндра 7 см, а радиус основания 5 см. В цилиндре расположена трапеция так, что все ее вершины находятся на окружностях оснований цилиндра. Найти площадь трапеции и угол между основанием и плоскостью трапеции, если параллельные стороны трапеции равны 6см и 8 см.</vt:lpstr>
      <vt:lpstr>Slide 14</vt:lpstr>
      <vt:lpstr>Проведем дополнительное построение: построим высоту трапеции, ее проекцию на верхнее основание цилиндра и перенесем параллельным  переносом нижнее основание трапеции на верхнее основание цилиндра. </vt:lpstr>
      <vt:lpstr>Рассмотрим проекцию высоты трапеции на верхнее основание цилиндра.</vt:lpstr>
      <vt:lpstr>Найдем высоту трапеции, ее площадь и искомый угол.</vt:lpstr>
      <vt:lpstr>Задача для самостоятельного решения.</vt:lpstr>
      <vt:lpstr>Домашнее задание: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цилиндра.</dc:title>
  <dc:creator>Каратанова</dc:creator>
  <cp:lastModifiedBy>Windows User</cp:lastModifiedBy>
  <cp:revision>3</cp:revision>
  <dcterms:created xsi:type="dcterms:W3CDTF">2008-07-21T03:25:04Z</dcterms:created>
  <dcterms:modified xsi:type="dcterms:W3CDTF">2016-05-20T12:34:20Z</dcterms:modified>
</cp:coreProperties>
</file>