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60" r:id="rId2"/>
    <p:sldId id="271" r:id="rId3"/>
    <p:sldId id="290" r:id="rId4"/>
    <p:sldId id="289" r:id="rId5"/>
    <p:sldId id="310" r:id="rId6"/>
    <p:sldId id="292" r:id="rId7"/>
    <p:sldId id="291" r:id="rId8"/>
    <p:sldId id="295" r:id="rId9"/>
    <p:sldId id="293" r:id="rId10"/>
    <p:sldId id="296" r:id="rId11"/>
    <p:sldId id="297" r:id="rId12"/>
    <p:sldId id="299" r:id="rId13"/>
    <p:sldId id="300" r:id="rId14"/>
    <p:sldId id="315" r:id="rId15"/>
    <p:sldId id="316" r:id="rId16"/>
    <p:sldId id="317" r:id="rId17"/>
    <p:sldId id="321" r:id="rId18"/>
    <p:sldId id="322" r:id="rId19"/>
    <p:sldId id="301" r:id="rId20"/>
    <p:sldId id="298" r:id="rId21"/>
    <p:sldId id="280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6A143D5D-E749-4B87-83C0-D0389CCF5039}">
          <p14:sldIdLst>
            <p14:sldId id="260"/>
            <p14:sldId id="271"/>
            <p14:sldId id="290"/>
            <p14:sldId id="289"/>
            <p14:sldId id="310"/>
            <p14:sldId id="292"/>
            <p14:sldId id="291"/>
            <p14:sldId id="295"/>
            <p14:sldId id="293"/>
            <p14:sldId id="296"/>
            <p14:sldId id="297"/>
            <p14:sldId id="299"/>
            <p14:sldId id="300"/>
            <p14:sldId id="315"/>
            <p14:sldId id="316"/>
            <p14:sldId id="317"/>
            <p14:sldId id="321"/>
            <p14:sldId id="322"/>
            <p14:sldId id="301"/>
            <p14:sldId id="298"/>
            <p14:sldId id="280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56" autoAdjust="0"/>
    <p:restoredTop sz="94590" autoAdjust="0"/>
  </p:normalViewPr>
  <p:slideViewPr>
    <p:cSldViewPr>
      <p:cViewPr varScale="1">
        <p:scale>
          <a:sx n="70" d="100"/>
          <a:sy n="70" d="100"/>
        </p:scale>
        <p:origin x="-1362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36AF6F0-5104-4B5C-AEFE-A8822D5B379F}" type="doc">
      <dgm:prSet loTypeId="urn:microsoft.com/office/officeart/2008/layout/RadialCluster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31ED41F-A9D5-4BB5-9709-1CFF884B2F25}" type="pres">
      <dgm:prSet presAssocID="{136AF6F0-5104-4B5C-AEFE-A8822D5B379F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</dgm:ptLst>
  <dgm:cxnLst>
    <dgm:cxn modelId="{690D5008-7F1E-41A7-B758-4F686D83B110}" type="presOf" srcId="{136AF6F0-5104-4B5C-AEFE-A8822D5B379F}" destId="{C31ED41F-A9D5-4BB5-9709-1CFF884B2F25}" srcOrd="0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8C5DE0-6CCC-4B0D-BB8D-48BCD0243AEE}" type="datetimeFigureOut">
              <a:rPr lang="ru-RU" smtClean="0"/>
              <a:pPr/>
              <a:t>19.06.2021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893B22-357C-4ABD-8678-115974A808F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578056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93B22-357C-4ABD-8678-115974A808F6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14753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19.06.2021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19.06.2021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19.06.2021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19.06.2021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19.06.2021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19.06.2021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19.06.2021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19.06.2021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19.06.2021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19.06.2021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19.06.2021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19.06.2021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Света\Pictures\БИБЛИОТЕКА сценка эй ты\202693647_b7f85126b21c3ec619fb2f61acb92d78_8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8640"/>
            <a:ext cx="8496944" cy="6372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2051720" y="4797151"/>
            <a:ext cx="6552728" cy="1137513"/>
          </a:xfrm>
        </p:spPr>
        <p:txBody>
          <a:bodyPr>
            <a:noAutofit/>
          </a:bodyPr>
          <a:lstStyle/>
          <a:p>
            <a:pPr algn="r"/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Заместитель заведующего по учебно-воспитательной работе МБДОУ детского сада № 75 Дроздова С.Ю.</a:t>
            </a:r>
          </a:p>
          <a:p>
            <a:pPr algn="r"/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–логопед высшей квалификационной категории </a:t>
            </a:r>
          </a:p>
          <a:p>
            <a:pPr algn="r"/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МБДОУ детского сада №75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Кожаева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Г.Н.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827584" y="836712"/>
            <a:ext cx="7165348" cy="2880319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32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32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рименения </a:t>
            </a:r>
            <a:r>
              <a:rPr lang="ru-RU" sz="32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 мозжечковой стимуляции с использованием балансировочного комплекса</a:t>
            </a:r>
            <a:endParaRPr lang="ru-RU" sz="32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6570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Света\Pictures\БИБЛИОТЕКА сценка эй ты\202693647_b7f85126b21c3ec619fb2f61acb92d78_8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42646"/>
            <a:ext cx="8496944" cy="6372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95536" y="476672"/>
            <a:ext cx="8424936" cy="39251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Принципы </a:t>
            </a: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работы по программе:</a:t>
            </a:r>
            <a:endParaRPr lang="ru-RU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-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принцип разностороннего развития личности</a:t>
            </a:r>
            <a:endParaRPr lang="ru-RU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-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принцип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гуманизации</a:t>
            </a:r>
            <a:endParaRPr lang="ru-RU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-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принцип индивидуальности</a:t>
            </a:r>
            <a:endParaRPr lang="ru-RU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-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принцип цикличности и систематичности</a:t>
            </a:r>
            <a:endParaRPr lang="ru-RU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-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принцип оздоровительный</a:t>
            </a:r>
            <a:endParaRPr lang="ru-RU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-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принцип взаимосвязи с семьей</a:t>
            </a:r>
            <a:endParaRPr lang="ru-RU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-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принцип доступности медико-социальной помощи</a:t>
            </a:r>
            <a:endParaRPr lang="ru-RU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- принцип ответственности сотрудников ДОУ</a:t>
            </a:r>
            <a:endParaRPr lang="ru-RU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- принцип соблюдения прав человека и гражданина</a:t>
            </a:r>
            <a:endParaRPr lang="ru-RU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- принцип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обеспечения равных возможностей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при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реализации проекта оздоровления детей</a:t>
            </a:r>
            <a:endParaRPr lang="ru-RU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- принцип активности детей</a:t>
            </a:r>
            <a:endParaRPr lang="ru-RU" dirty="0">
              <a:effectLst/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  <p:pic>
        <p:nvPicPr>
          <p:cNvPr id="13314" name="Picture 2" descr="https://im0-tub-ru.yandex.net/i?id=c42363f506deedc5641f9125c9b888c4-l&amp;n=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811054"/>
            <a:ext cx="3168352" cy="4433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261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612845"/>
            <a:ext cx="8496944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Механизм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воздействия - комплексный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Во-первых, манипулирование мячами и мешочками, выполняемое на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неустойчивой поверхности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требует одновременной точно согласованной работы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вестибулярной, зрительной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даже аудиальной систем, а также моторной ловкости и координации.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Регулярное повторение тренировок постепенно возрастающей сложности приводит к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тому, что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мозгу информация от различных сенсорных систем связывается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воедино (“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интегрируется”), формируя так называемую “схему тела”—внутреннюю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ментальную карту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того, где находятся те или иные части тела, и чем они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заняты.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Во-вторых, тысячекратно повторяющееся во время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каждой тренировки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пересечение средней линии тела приводит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 улучшению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межполушарного взаимодействия. Две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половинки нашего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мозга начинают работать не порознь, а вместе, как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одно целое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8" name="Рисунок 13" descr="Центр &quot;Логос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816347"/>
            <a:ext cx="5194966" cy="2806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8247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Света\Pictures\БИБЛИОТЕКА сценка эй ты\202693647_b7f85126b21c3ec619fb2f61acb92d78_8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540" y="121114"/>
            <a:ext cx="8496944" cy="6372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8208911" cy="5688632"/>
          </a:xfrm>
          <a:effectLst/>
        </p:spPr>
        <p:txBody>
          <a:bodyPr/>
          <a:lstStyle/>
          <a:p>
            <a:pPr marL="0" indent="0" algn="l">
              <a:buNone/>
            </a:pP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блоки программы.</a:t>
            </a:r>
            <a:b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 блок  Освоение балансира.</a:t>
            </a:r>
            <a:br>
              <a:rPr lang="ru-RU" sz="1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 блок  Комплекс упражнений с мешочками с крупой.</a:t>
            </a:r>
            <a:br>
              <a:rPr lang="ru-RU" sz="1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 блок</a:t>
            </a:r>
            <a:r>
              <a:rPr lang="ru-RU" sz="1800" dirty="0">
                <a:effectLst/>
              </a:rPr>
              <a:t> </a:t>
            </a:r>
            <a:r>
              <a:rPr lang="ru-RU" sz="1800" dirty="0" smtClean="0">
                <a:effectLst/>
              </a:rPr>
              <a:t> </a:t>
            </a:r>
            <a:r>
              <a:rPr lang="ru-RU" sz="1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 </a:t>
            </a:r>
            <a:r>
              <a:rPr lang="ru-RU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упражнений с </a:t>
            </a:r>
            <a:r>
              <a:rPr lang="ru-RU" sz="1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мячом – маятником.</a:t>
            </a:r>
            <a:br>
              <a:rPr lang="ru-RU" sz="1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 блок  Комплекс </a:t>
            </a:r>
            <a:r>
              <a:rPr lang="ru-RU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упражнений с </a:t>
            </a:r>
            <a:r>
              <a:rPr lang="ru-RU" sz="1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цветной рейкой.</a:t>
            </a:r>
            <a:br>
              <a:rPr lang="ru-RU" sz="1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5 блок</a:t>
            </a:r>
            <a:r>
              <a:rPr lang="ru-RU" sz="1800" dirty="0">
                <a:effectLst/>
              </a:rPr>
              <a:t> </a:t>
            </a:r>
            <a:r>
              <a:rPr lang="ru-RU" sz="1800" dirty="0" smtClean="0">
                <a:effectLst/>
              </a:rPr>
              <a:t> </a:t>
            </a:r>
            <a:r>
              <a:rPr lang="ru-RU" sz="1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 </a:t>
            </a:r>
            <a:r>
              <a:rPr lang="ru-RU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упражнений с набором </a:t>
            </a:r>
            <a:r>
              <a:rPr lang="ru-RU" sz="1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мячей.</a:t>
            </a:r>
            <a:br>
              <a:rPr lang="ru-RU" sz="1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6 блок</a:t>
            </a:r>
            <a:r>
              <a:rPr lang="ru-RU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Комплекс </a:t>
            </a:r>
            <a:r>
              <a:rPr lang="ru-RU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упражнений с </a:t>
            </a:r>
            <a:r>
              <a:rPr lang="ru-RU" sz="1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мишенью обратной связи.</a:t>
            </a:r>
            <a:br>
              <a:rPr lang="ru-RU" sz="1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7 блок  Комплекс упражнений с телескопической стойкой и мишенями</a:t>
            </a: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dirty="0"/>
              <a:t/>
            </a:r>
            <a:br>
              <a:rPr lang="ru-RU" sz="2000" dirty="0"/>
            </a:b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1" name="Рисунок 12" descr="Балансировочная доска Бильгоу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307468"/>
            <a:ext cx="5688632" cy="3330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5480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Света\Pictures\БИБЛИОТЕКА сценка эй ты\202693647_b7f85126b21c3ec619fb2f61acb92d78_8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419" y="188640"/>
            <a:ext cx="8496944" cy="6372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220072" y="620688"/>
            <a:ext cx="3612050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Занятия на современных комплексах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можно начинать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лет,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должны быть регулярными (2 раза в неделю) и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построены по схеме: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простого к сложному.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среднем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курс длится 20 занятий, в зависимости от нарушений, по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30 минут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8194" name="Рисунок 15" descr="https://mederia.ru/wp-content/uploads/2018/02/2020-03-19_16-35-16_640440-mederia.ru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053734"/>
            <a:ext cx="4680520" cy="4175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4333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Света\Pictures\БИБЛИОТЕКА сценка эй ты\202693647_b7f85126b21c3ec619fb2f61acb92d78_8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42646"/>
            <a:ext cx="8496944" cy="6372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3528" y="197346"/>
            <a:ext cx="849694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большинства детей с речевыми проблемами диагностируются нарушения в работе мозжечка. Преодоление дисфункции мозжечка значительно ускоряют процесс коррекции речевых нарушений.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Применение метода мозжечковой стимуляции в коррекционной работе логопеда увеличивают эффективность логопедических занятий</a:t>
            </a:r>
          </a:p>
        </p:txBody>
      </p:sp>
      <p:pic>
        <p:nvPicPr>
          <p:cNvPr id="1026" name="Picture 2" descr="http://vyshe-radugi.ru/images/vidget/mozgsti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844824"/>
            <a:ext cx="7344815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6891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Света\Pictures\БИБЛИОТЕКА сценка эй ты\202693647_b7f85126b21c3ec619fb2f61acb92d78_8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42646"/>
            <a:ext cx="8496944" cy="6372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3528" y="197346"/>
            <a:ext cx="849694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Метод используется при проведении артикуляционной гимнастики и формировании фонематического восприятия и слоговой структуры. Артикуляционные уклады получаются стойкими и не распадаются впоследствии. Слоговая структуры формируется значительно эффективней.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Упражнения могут выполнятся с применением: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балансира;</a:t>
            </a:r>
          </a:p>
          <a:p>
            <a:pPr marL="285750" indent="-285750">
              <a:buFontTx/>
              <a:buChar char="-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мешочками и мячиками;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-с мишенью обратной связи и вкладышами.</a:t>
            </a:r>
          </a:p>
        </p:txBody>
      </p:sp>
      <p:pic>
        <p:nvPicPr>
          <p:cNvPr id="3074" name="Picture 2" descr="https://images.ru.prom.st/614922441_w640_h640_trenazher-balametriks-mozzhechkovay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924944"/>
            <a:ext cx="4968552" cy="3497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3782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Света\Pictures\БИБЛИОТЕКА сценка эй ты\202693647_b7f85126b21c3ec619fb2f61acb92d78_8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42646"/>
            <a:ext cx="8496944" cy="6372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3528" y="197346"/>
            <a:ext cx="84969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На этапе автоматизации и дифференциации звуков используем мишень обратной связи и вкладыши.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Предлагаем ребёнку попасть и назвать слово, где звук стоит в начале, середине или в конце слова.</a:t>
            </a:r>
          </a:p>
        </p:txBody>
      </p:sp>
      <p:pic>
        <p:nvPicPr>
          <p:cNvPr id="4098" name="Picture 2" descr="https://vseodetyah.com/editorfiles/doska-bilgou-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556792"/>
            <a:ext cx="7128792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2109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Света\Pictures\БИБЛИОТЕКА сценка эй ты\202693647_b7f85126b21c3ec619fb2f61acb92d78_8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42646"/>
            <a:ext cx="8496944" cy="6372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3528" y="197346"/>
            <a:ext cx="849694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Хорошие результаты отмечаются в процессе формирования лексико-грамматических средств языка и развития связной речи с использованием игр и упражнений с мишенью обратной связи и вкладышами.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занятии выполняются 1-2 задания которые постепенно усложняются.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Можно использовать следующие игры: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«Чего не стало»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«Что купила мама»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«Жадина»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«Один-много»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«Опиши предмет» и другие.</a:t>
            </a:r>
          </a:p>
          <a:p>
            <a:pPr marL="285750" indent="-285750">
              <a:buFontTx/>
              <a:buChar char="-"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https://ruzaregion.ru/fotosnews/2254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767006"/>
            <a:ext cx="5256584" cy="4620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9263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Света\Pictures\БИБЛИОТЕКА сценка эй ты\202693647_b7f85126b21c3ec619fb2f61acb92d78_8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42646"/>
            <a:ext cx="8496944" cy="6372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3528" y="197346"/>
            <a:ext cx="849694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Применение метода мозжечковой стимуляции позволяет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добиться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достаточно короткое время положительной динамики в коррекции проблем развития детей;</a:t>
            </a: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установить партнерские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случаи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коррекцию индивидуального плана работы с ребенком.</a:t>
            </a: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разработать программно-методическое сопровождение детей с нарушениями по направлению -   в коррекции эмоционального состояния дошкольника, мозжечковая стимуляция с сенсомоторным развитием, коррекционно-развивающая технология на основе игр ФБУ;</a:t>
            </a: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разработать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оказания помощи родителям детей с нарушениями развития.</a:t>
            </a: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 и родители ВМЕСТЕ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шаг за шагом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учатся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преодолевать сложности и искать решение проблем.</a:t>
            </a:r>
          </a:p>
        </p:txBody>
      </p:sp>
      <p:pic>
        <p:nvPicPr>
          <p:cNvPr id="6146" name="Picture 2" descr="https://im0-tub-ru.yandex.net/i?id=a2608c636bf254a1a868a175e7e09d8f-l&amp;n=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103340"/>
            <a:ext cx="3672408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963680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Света\Pictures\БИБЛИОТЕКА сценка эй ты\202693647_b7f85126b21c3ec619fb2f61acb92d78_8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42646"/>
            <a:ext cx="8496944" cy="6372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9" y="332656"/>
            <a:ext cx="6264695" cy="6192688"/>
          </a:xfrm>
        </p:spPr>
        <p:txBody>
          <a:bodyPr/>
          <a:lstStyle/>
          <a:p>
            <a:pPr marL="0" indent="0" algn="l">
              <a:buNone/>
            </a:pPr>
            <a:r>
              <a:rPr lang="ru-RU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Какие результаты можно получить, </a:t>
            </a:r>
            <a:r>
              <a:rPr lang="ru-RU" sz="1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занимаясь по </a:t>
            </a:r>
            <a:r>
              <a:rPr lang="ru-RU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программе </a:t>
            </a:r>
            <a:r>
              <a:rPr lang="ru-RU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Балансотерапии</a:t>
            </a:r>
            <a:r>
              <a:rPr lang="ru-RU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br>
              <a:rPr lang="ru-RU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Восполнение </a:t>
            </a:r>
            <a:r>
              <a:rPr lang="ru-RU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недостатков функциональности</a:t>
            </a:r>
            <a:br>
              <a:rPr lang="ru-RU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базовых структур головного мозга</a:t>
            </a:r>
            <a:br>
              <a:rPr lang="ru-RU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Повышение </a:t>
            </a:r>
            <a:r>
              <a:rPr lang="ru-RU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пластичности мозга</a:t>
            </a:r>
            <a:br>
              <a:rPr lang="ru-RU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-Улучшение </a:t>
            </a:r>
            <a:r>
              <a:rPr lang="ru-RU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способности к моторному</a:t>
            </a:r>
            <a:br>
              <a:rPr lang="ru-RU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планированию;</a:t>
            </a:r>
            <a:br>
              <a:rPr lang="ru-RU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-Улучшение </a:t>
            </a:r>
            <a:r>
              <a:rPr lang="ru-RU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работы эмоционально-волевой</a:t>
            </a:r>
            <a:br>
              <a:rPr lang="ru-RU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сферы.</a:t>
            </a:r>
            <a:br>
              <a:rPr lang="ru-RU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-Улучшение </a:t>
            </a:r>
            <a:r>
              <a:rPr lang="ru-RU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всех видов памяти;</a:t>
            </a:r>
            <a:br>
              <a:rPr lang="ru-RU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800" dirty="0">
                <a:effectLst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Улучшение у ребенка концентрации</a:t>
            </a:r>
            <a:br>
              <a:rPr lang="ru-RU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внимания, поведения.</a:t>
            </a:r>
            <a:br>
              <a:rPr lang="ru-RU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Улучшение </a:t>
            </a:r>
            <a:r>
              <a:rPr lang="ru-RU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зрительно-моторной координации.</a:t>
            </a:r>
            <a:br>
              <a:rPr lang="ru-RU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Улучшение </a:t>
            </a:r>
            <a:r>
              <a:rPr lang="ru-RU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графо-моторных функций.</a:t>
            </a:r>
            <a:br>
              <a:rPr lang="ru-RU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Двигательные </a:t>
            </a:r>
            <a:r>
              <a:rPr lang="ru-RU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 интеллектуальные</a:t>
            </a:r>
            <a:br>
              <a:rPr lang="ru-RU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способности ребенка синхронизируются;</a:t>
            </a:r>
            <a:br>
              <a:rPr lang="ru-RU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</a:t>
            </a:r>
            <a:r>
              <a:rPr lang="ru-RU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эффективности других</a:t>
            </a:r>
            <a:br>
              <a:rPr lang="ru-RU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коррекционных занятий</a:t>
            </a:r>
            <a:br>
              <a:rPr lang="ru-RU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(с психологом, </a:t>
            </a:r>
            <a:r>
              <a:rPr lang="ru-RU" sz="1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логопедом)</a:t>
            </a:r>
            <a:r>
              <a:rPr lang="ru-RU" sz="18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2" name="Рисунок 29" descr="https://ds05.infourok.ru/uploads/ex/0f56/000727bd-e8167dd4/img9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79" t="20761" r="3527"/>
          <a:stretch/>
        </p:blipFill>
        <p:spPr bwMode="auto">
          <a:xfrm>
            <a:off x="5292080" y="1102588"/>
            <a:ext cx="3456384" cy="4558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049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Света\Pictures\БИБЛИОТЕКА сценка эй ты\202693647_b7f85126b21c3ec619fb2f61acb92d78_8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42646"/>
            <a:ext cx="8496944" cy="6372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548680"/>
            <a:ext cx="8280920" cy="5616624"/>
          </a:xfrm>
        </p:spPr>
        <p:txBody>
          <a:bodyPr/>
          <a:lstStyle/>
          <a:p>
            <a:pPr marL="0" indent="0" algn="just">
              <a:buNone/>
            </a:pPr>
            <a:r>
              <a:rPr lang="ru-RU" sz="20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ru-RU" sz="2000" b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Дошкольный </a:t>
            </a:r>
            <a:r>
              <a:rPr lang="ru-RU" sz="20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 является решающим в формировании фундамента физического и психического здоровья. Специалисты отмечают, что за последние десятилетия в России и, в </a:t>
            </a:r>
            <a:r>
              <a:rPr lang="ru-RU" sz="2000" b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частности в Ульяновской </a:t>
            </a:r>
            <a:r>
              <a:rPr lang="ru-RU" sz="20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области,   резко возросло число детей, нуждающихся в комплексной реабилитации физического и  психического здоровья. </a:t>
            </a:r>
            <a:r>
              <a:rPr lang="ru-RU" sz="2000" b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Самой частой патологией на сегодняшний день являются различные нарушения эмоционально-волевой сферы — </a:t>
            </a:r>
            <a:r>
              <a:rPr lang="ru-RU" sz="2000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гиперактивность</a:t>
            </a:r>
            <a:r>
              <a:rPr lang="ru-RU" sz="20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дефицит внимания, а также так называемые расстройства аутичного спектра. Эти нарушения влекут за собой, прежде всего социальные, а в последствии и учебные проблемы детей: сложность, а зачастую и невозможность адаптироваться в детском коллективе, трудности в усвоении учебного материала</a:t>
            </a:r>
            <a:r>
              <a:rPr lang="ru-RU" sz="1800" dirty="0">
                <a:effectLst/>
              </a:rPr>
              <a:t>.     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467973470"/>
              </p:ext>
            </p:extLst>
          </p:nvPr>
        </p:nvGraphicFramePr>
        <p:xfrm>
          <a:off x="1115616" y="2420888"/>
          <a:ext cx="6912768" cy="4176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2290" name="Picture 2" descr="https://sun9-15.userapi.com/c855224/v855224768/232b68/YBgVMMf1-ks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4437112"/>
            <a:ext cx="6048671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637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Света\Pictures\БИБЛИОТЕКА сценка эй ты\202693647_b7f85126b21c3ec619fb2f61acb92d78_8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42646"/>
            <a:ext cx="8496944" cy="6372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323528" y="454580"/>
            <a:ext cx="8424936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Предложения по распространению и внедрению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результатов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инновационной деятельности в массовую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практику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в сети Интернет на сайте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ДООУ.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2.Работа с родителями.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3.Мастер-классы.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4.Выступления на МО.</a:t>
            </a:r>
          </a:p>
          <a:p>
            <a:pPr algn="ctr"/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5425" y="2276872"/>
            <a:ext cx="6153150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3488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Света\Pictures\БИБЛИОТЕКА сценка эй ты\202693647_b7f85126b21c3ec619fb2f61acb92d78_800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611" y="296652"/>
            <a:ext cx="8414853" cy="6311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56176" y="6741368"/>
            <a:ext cx="216024" cy="45719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83568" y="1628800"/>
            <a:ext cx="73773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Спасибо за внимание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98936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Света\Pictures\БИБЛИОТЕКА сценка эй ты\202693647_b7f85126b21c3ec619fb2f61acb92d78_8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42646"/>
            <a:ext cx="8496944" cy="6372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476672"/>
            <a:ext cx="7992888" cy="4176464"/>
          </a:xfrm>
        </p:spPr>
        <p:txBody>
          <a:bodyPr/>
          <a:lstStyle/>
          <a:p>
            <a:pPr marL="0" indent="0" algn="just">
              <a:buNone/>
            </a:pPr>
            <a:r>
              <a:rPr lang="ru-RU" sz="1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    Что </a:t>
            </a:r>
            <a:r>
              <a:rPr lang="ru-RU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такое мозжечок и зачем его стимулировать</a:t>
            </a:r>
            <a:br>
              <a:rPr lang="ru-RU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Мозжечок человека содержит больше нервных клеток, чем все остальные отделы головного мозга! Очень долго ученые были убеждены, что мозжечок отвечает за равновесие, координацию движений и движение глаз. Однако, в последние десятилетия они пришли к выводу, что мозжечок – ключ практически ко всему! В том числе и к интеллектуальному, речевому и даже к эмоциональному </a:t>
            </a:r>
            <a:r>
              <a:rPr lang="ru-RU" sz="1800" b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развитию ребенка. Мозжечок </a:t>
            </a:r>
            <a:r>
              <a:rPr lang="ru-RU" sz="18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– это самый быстродействующий механизм в мозге. Он быстро перерабатывает любую информацию, поступающую из других частей мозга и определяет скорость работы всего </a:t>
            </a:r>
            <a:r>
              <a:rPr lang="ru-RU" sz="1800" b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головного мозга </a:t>
            </a:r>
            <a:r>
              <a:rPr lang="ru-RU" sz="18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целом.</a:t>
            </a:r>
            <a:br>
              <a:rPr lang="ru-RU" sz="18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1" name="Рисунок 10" descr="Что такое мозжечок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331058"/>
            <a:ext cx="4950685" cy="3105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3403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Света\Pictures\БИБЛИОТЕКА сценка эй ты\202693647_b7f85126b21c3ec619fb2f61acb92d78_8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42646"/>
            <a:ext cx="8496944" cy="6372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3" y="548680"/>
            <a:ext cx="7766248" cy="2232248"/>
          </a:xfrm>
        </p:spPr>
        <p:txBody>
          <a:bodyPr/>
          <a:lstStyle/>
          <a:p>
            <a:pPr marL="0" indent="0" algn="just">
              <a:buNone/>
            </a:pPr>
            <a:r>
              <a:rPr lang="ru-RU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Мозжечковая стимуляци</a:t>
            </a:r>
            <a:r>
              <a:rPr lang="ru-RU" sz="18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 – </a:t>
            </a:r>
            <a:r>
              <a:rPr lang="ru-RU" sz="1800" b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специальный комплекс </a:t>
            </a:r>
            <a:r>
              <a:rPr lang="ru-RU" sz="18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упражнений, который позволяет развивать головной мозг, в том числе его участки, отвечающие за формирование высших психических функций.</a:t>
            </a:r>
          </a:p>
        </p:txBody>
      </p:sp>
      <p:pic>
        <p:nvPicPr>
          <p:cNvPr id="1026" name="Рисунок 9" descr="Мозжечковая стимуляци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954" y="1772816"/>
            <a:ext cx="7062028" cy="4651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5882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Света\Pictures\БИБЛИОТЕКА сценка эй ты\202693647_b7f85126b21c3ec619fb2f61acb92d78_8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42646"/>
            <a:ext cx="8496944" cy="6372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078" y="553205"/>
            <a:ext cx="7749353" cy="582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5054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Света\Pictures\БИБЛИОТЕКА сценка эй ты\202693647_b7f85126b21c3ec619fb2f61acb92d78_8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42646"/>
            <a:ext cx="8496944" cy="6372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8208912" cy="2376264"/>
          </a:xfrm>
        </p:spPr>
        <p:txBody>
          <a:bodyPr/>
          <a:lstStyle/>
          <a:p>
            <a:pPr marL="0" indent="0" algn="just">
              <a:buNone/>
            </a:pPr>
            <a:r>
              <a:rPr lang="ru-RU" sz="1800" b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60-е </a:t>
            </a:r>
            <a:r>
              <a:rPr lang="ru-RU" sz="18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годы прошлого столетия </a:t>
            </a:r>
            <a:r>
              <a:rPr lang="ru-RU" sz="1800" b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американец Фрэнк </a:t>
            </a:r>
            <a:r>
              <a:rPr lang="ru-RU" sz="1800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Бильгау</a:t>
            </a:r>
            <a:r>
              <a:rPr lang="ru-RU" sz="18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работая с детьми, которые </a:t>
            </a:r>
            <a:r>
              <a:rPr lang="ru-RU" sz="1800" b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плохо умели </a:t>
            </a:r>
            <a:r>
              <a:rPr lang="ru-RU" sz="18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читать, заметил взаимосвязь между их</a:t>
            </a:r>
            <a:br>
              <a:rPr lang="ru-RU" sz="18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двигательной активностью и изменениями </a:t>
            </a:r>
            <a:r>
              <a:rPr lang="ru-RU" sz="1800" b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навыках </a:t>
            </a:r>
            <a:r>
              <a:rPr lang="ru-RU" sz="18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чтения. Это и послужило </a:t>
            </a:r>
            <a:r>
              <a:rPr lang="ru-RU" sz="1800" b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началом развития </a:t>
            </a:r>
            <a:r>
              <a:rPr lang="ru-RU" sz="18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методики мозжечковой стимуляции,</a:t>
            </a:r>
            <a:br>
              <a:rPr lang="ru-RU" sz="18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концепции по работе с детьми, </a:t>
            </a:r>
            <a:r>
              <a:rPr lang="ru-RU" sz="1800" b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имеющими нарушения </a:t>
            </a:r>
            <a:r>
              <a:rPr lang="ru-RU" sz="18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сенсорной интеграции.</a:t>
            </a:r>
            <a:br>
              <a:rPr lang="ru-RU" sz="18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3074" name="Рисунок 11" descr="Learning Breakthrough (Balametrics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591" y="3059687"/>
            <a:ext cx="8196818" cy="3555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8955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Света\Pictures\БИБЛИОТЕКА сценка эй ты\202693647_b7f85126b21c3ec619fb2f61acb92d78_8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42646"/>
            <a:ext cx="8496944" cy="6372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7992888" cy="4536504"/>
          </a:xfrm>
        </p:spPr>
        <p:txBody>
          <a:bodyPr/>
          <a:lstStyle/>
          <a:p>
            <a:pPr marL="0" indent="0" algn="l">
              <a:buNone/>
            </a:pPr>
            <a:r>
              <a:rPr lang="ru-RU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Цель </a:t>
            </a:r>
            <a:r>
              <a:rPr lang="ru-RU" sz="18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таких упражнений – научить мозг правильно обрабатывать информацию, полученную от органов чувств, улучшить навыки речи, письма рукой, развить навыки чтения, концентрацию внимания, математические навыки, стимулировать развитие памяти и </a:t>
            </a:r>
            <a:r>
              <a:rPr lang="ru-RU" sz="1800" b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понимание.</a:t>
            </a:r>
            <a:br>
              <a:rPr lang="ru-RU" sz="1800" b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Следовательно стимулируя работу мозга мы можем восстановить функции тех отделов мозга, которые у ребенка</a:t>
            </a:r>
            <a:br>
              <a:rPr lang="ru-RU" sz="1800" b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«притормаживали», вследствие чего у него наблюдались те или иные отставания в развитии.</a:t>
            </a:r>
            <a:br>
              <a:rPr lang="ru-RU" sz="1800" b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b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Рисунок 14" descr="https://im0-tub-ru.yandex.net/i?id=c53e5b3dc43b7b77363594eb510e7ea9-l&amp;n=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780928"/>
            <a:ext cx="6480720" cy="3804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1504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Света\Pictures\БИБЛИОТЕКА сценка эй ты\202693647_b7f85126b21c3ec619fb2f61acb92d78_8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42646"/>
            <a:ext cx="8496944" cy="6372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23528" y="474345"/>
            <a:ext cx="849694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1.Изучить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внедрить в коррекционную работу с детьми  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технологии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мозжечковой стимуляции.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2.Разработать и внедрить  новые инновационные направления коррекционной помощи детям   в ДОУ.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3.Формировать у детей потребность в здоровом образе жизни, стремление к  сохранению и укреплению своего здоровья средствами физической культуры.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4.Объединить усилия родителей (законных представителей) и педагогов в решении вопроса оздоровления детей.  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5.Повышать квалификацию специалистов ДОУ в области коррекции пограничных состояний дошкольников.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6.Психолого-педагогическая поддержка семей, имеющих детей с особыми потребностями. </a:t>
            </a:r>
          </a:p>
        </p:txBody>
      </p:sp>
      <p:pic>
        <p:nvPicPr>
          <p:cNvPr id="11266" name="Picture 2" descr="http://tbdoc.ru/wp-content/uploads/6/2/5/6250b1580799f92f27a2d7afdf1a1ef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1" y="3933056"/>
            <a:ext cx="4594313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2704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Света\Pictures\БИБЛИОТЕКА сценка эй ты\202693647_b7f85126b21c3ec619fb2f61acb92d78_8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42646"/>
            <a:ext cx="8496944" cy="6372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5" y="404664"/>
            <a:ext cx="7838256" cy="5110504"/>
          </a:xfrm>
        </p:spPr>
        <p:txBody>
          <a:bodyPr/>
          <a:lstStyle/>
          <a:p>
            <a:pPr marL="0" indent="0" algn="l">
              <a:buNone/>
            </a:pPr>
            <a:r>
              <a:rPr lang="ru-RU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Когда полезна программа </a:t>
            </a:r>
            <a:r>
              <a:rPr lang="ru-RU" sz="1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мозжечковой   стимуляции?</a:t>
            </a:r>
            <a:r>
              <a:rPr lang="ru-RU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- </a:t>
            </a:r>
            <a:r>
              <a:rPr lang="ru-RU" sz="1800" b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синдром </a:t>
            </a:r>
            <a:r>
              <a:rPr lang="ru-RU" sz="18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дефицита </a:t>
            </a:r>
            <a:r>
              <a:rPr lang="ru-RU" sz="1800" b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внимания и </a:t>
            </a:r>
            <a:r>
              <a:rPr lang="ru-RU" sz="1800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гиперактивности</a:t>
            </a:r>
            <a:r>
              <a:rPr lang="ru-RU" sz="18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- </a:t>
            </a:r>
            <a:r>
              <a:rPr lang="ru-RU" sz="1800" b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минимальная </a:t>
            </a:r>
            <a:r>
              <a:rPr lang="ru-RU" sz="18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мозговая дисфункция</a:t>
            </a:r>
            <a:br>
              <a:rPr lang="ru-RU" sz="18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- </a:t>
            </a:r>
            <a:r>
              <a:rPr lang="ru-RU" sz="1800" b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задержка </a:t>
            </a:r>
            <a:r>
              <a:rPr lang="ru-RU" sz="18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речевого развития разной степени</a:t>
            </a:r>
            <a:br>
              <a:rPr lang="ru-RU" sz="18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тяжести;</a:t>
            </a:r>
            <a:br>
              <a:rPr lang="ru-RU" sz="18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- </a:t>
            </a:r>
            <a:r>
              <a:rPr lang="ru-RU" sz="1800" b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задержка </a:t>
            </a:r>
            <a:r>
              <a:rPr lang="ru-RU" sz="18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психического развития</a:t>
            </a:r>
            <a:br>
              <a:rPr lang="ru-RU" sz="18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- </a:t>
            </a:r>
            <a:r>
              <a:rPr lang="ru-RU" sz="1800" b="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дислексия</a:t>
            </a:r>
            <a:r>
              <a:rPr lang="ru-RU" sz="1800" b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800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дисграфия</a:t>
            </a:r>
            <a:r>
              <a:rPr lang="ru-RU" sz="18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br>
              <a:rPr lang="ru-RU" sz="18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- </a:t>
            </a:r>
            <a:r>
              <a:rPr lang="ru-RU" sz="1800" b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аутизм </a:t>
            </a:r>
            <a:r>
              <a:rPr lang="ru-RU" sz="18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800" b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расстройства аутистического </a:t>
            </a:r>
            <a:r>
              <a:rPr lang="ru-RU" sz="18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спектра;</a:t>
            </a:r>
            <a:br>
              <a:rPr lang="ru-RU" sz="18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- </a:t>
            </a:r>
            <a:r>
              <a:rPr lang="ru-RU" sz="1800" b="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логоневроз</a:t>
            </a:r>
            <a:r>
              <a:rPr lang="ru-RU" sz="1800" b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(заикание).</a:t>
            </a:r>
            <a:r>
              <a:rPr lang="ru-RU" sz="20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ru-RU" sz="20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6146" name="Рисунок 6" descr="http://tbdoc.ru/wp-content/uploads/8/a/7/8a79735308ca45226ff9c5014a9e12d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004374"/>
            <a:ext cx="6179384" cy="3571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2446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Другая 1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971</TotalTime>
  <Words>636</Words>
  <Application>Microsoft Office PowerPoint</Application>
  <PresentationFormat>Экран (4:3)</PresentationFormat>
  <Paragraphs>80</Paragraphs>
  <Slides>21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Воздушный поток</vt:lpstr>
      <vt:lpstr>Применения программы мозжечковой стимуляции с использованием балансировочного комплекса</vt:lpstr>
      <vt:lpstr>           Дошкольный возраст является решающим в формировании фундамента физического и психического здоровья. Специалисты отмечают, что за последние десятилетия в России и, в частности в Ульяновской области,   резко возросло число детей, нуждающихся в комплексной реабилитации физического и  психического здоровья.  Самой частой патологией на сегодняшний день являются различные нарушения эмоционально-волевой сферы — гиперактивность, дефицит внимания, а также так называемые расстройства аутичного спектра. Эти нарушения влекут за собой, прежде всего социальные, а в последствии и учебные проблемы детей: сложность, а зачастую и невозможность адаптироваться в детском коллективе, трудности в усвоении учебного материала.     </vt:lpstr>
      <vt:lpstr>           Что такое мозжечок и зачем его стимулировать Мозжечок человека содержит больше нервных клеток, чем все остальные отделы головного мозга! Очень долго ученые были убеждены, что мозжечок отвечает за равновесие, координацию движений и движение глаз. Однако, в последние десятилетия они пришли к выводу, что мозжечок – ключ практически ко всему! В том числе и к интеллектуальному, речевому и даже к эмоциональному развитию ребенка. Мозжечок – это самый быстродействующий механизм в мозге. Он быстро перерабатывает любую информацию, поступающую из других частей мозга и определяет скорость работы всего головного мозга в целом. </vt:lpstr>
      <vt:lpstr>Мозжечковая стимуляция – специальный комплекс упражнений, который позволяет развивать головной мозг, в том числе его участки, отвечающие за формирование высших психических функций.</vt:lpstr>
      <vt:lpstr>Презентация PowerPoint</vt:lpstr>
      <vt:lpstr>В 60-е годы прошлого столетия американец Фрэнк Бильгау, работая с детьми, которые плохо умели читать, заметил взаимосвязь между их двигательной активностью и изменениями в навыках чтения. Это и послужило началом развития методики мозжечковой стимуляции, концепции по работе с детьми, имеющими нарушения в сенсорной интеграции.  </vt:lpstr>
      <vt:lpstr>Цель таких упражнений – научить мозг правильно обрабатывать информацию, полученную от органов чувств, улучшить навыки речи, письма рукой, развить навыки чтения, концентрацию внимания, математические навыки, стимулировать развитие памяти и понимание. Следовательно стимулируя работу мозга мы можем восстановить функции тех отделов мозга, которые у ребенка «притормаживали», вследствие чего у него наблюдались те или иные отставания в развитии. </vt:lpstr>
      <vt:lpstr>Презентация PowerPoint</vt:lpstr>
      <vt:lpstr>Когда полезна программа мозжечковой   стимуляции? - синдром дефицита внимания и гиперактивности - минимальная мозговая дисфункция - задержка речевого развития разной степени тяжести; - задержка психического развития - дислексия и дисграфия; - аутизм и расстройства аутистического спектра; - логоневроз (заикание).    </vt:lpstr>
      <vt:lpstr>Презентация PowerPoint</vt:lpstr>
      <vt:lpstr>Презентация PowerPoint</vt:lpstr>
      <vt:lpstr>Основные блоки программы.  1 блок  Освоение балансира. 2 блок  Комплекс упражнений с мешочками с крупой. 3 блок  Комплекс упражнений с мячом – маятником. 4 блок  Комплекс упражнений с цветной рейкой. 5 блок  Комплекс упражнений с набором мячей. 6 блок  Комплекс упражнений с мишенью обратной связи. 7 блок  Комплекс упражнений с телескопической стойкой и мишенями.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Какие результаты можно получить, занимаясь по программе Балансотерапии? - Восполнение недостатков функциональности базовых структур головного мозга - Повышение пластичности мозга -Улучшение способности к моторному планированию; -Улучшение работы эмоционально-волевой сферы. -Улучшение всех видов памяти;   Улучшение у ребенка концентрации внимания, поведения. - Улучшение зрительно-моторной координации. - Улучшение графо-моторных функций. - Двигательные и интеллектуальные способности ребенка синхронизируются; -Повышение эффективности других коррекционных занятий (с психологом, логопедом)  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Методика развития связной речи заикающихся дошкольников посредством текстов цепной реакции, разработана на основе «Программы логопедической работы с заикающимися детьми», исследований ведущих специалистов Леонтьева А,А ,Воробьевой В.К, Гриншпун  Б.М. и других, а также многолетнего практического опыта.</dc:title>
  <dc:creator>группа 4</dc:creator>
  <cp:lastModifiedBy>User</cp:lastModifiedBy>
  <cp:revision>111</cp:revision>
  <dcterms:created xsi:type="dcterms:W3CDTF">2013-01-30T12:24:02Z</dcterms:created>
  <dcterms:modified xsi:type="dcterms:W3CDTF">2021-06-19T08:44:47Z</dcterms:modified>
</cp:coreProperties>
</file>