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3" r:id="rId5"/>
    <p:sldId id="259" r:id="rId6"/>
    <p:sldId id="29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94" r:id="rId26"/>
    <p:sldId id="280" r:id="rId27"/>
    <p:sldId id="281" r:id="rId28"/>
    <p:sldId id="282" r:id="rId29"/>
    <p:sldId id="283" r:id="rId30"/>
    <p:sldId id="284" r:id="rId31"/>
    <p:sldId id="286" r:id="rId32"/>
    <p:sldId id="285" r:id="rId33"/>
    <p:sldId id="297" r:id="rId34"/>
    <p:sldId id="287" r:id="rId35"/>
    <p:sldId id="288" r:id="rId36"/>
    <p:sldId id="295" r:id="rId37"/>
    <p:sldId id="29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3;&#1080;&#1084;&#1085;&#1072;&#1079;&#1080;&#1103;\&#1088;&#1091;&#1089;&#1089;&#1082;&#1080;&#1081;%20&#1103;&#1079;&#1099;&#1082;\&#1054;&#1090;&#1082;&#1088;&#1099;&#1090;&#1099;&#1081;%20&#1091;&#1088;&#1086;&#1082;\&#1050;&#1072;&#1087;&#1080;&#1090;&#1072;&#1085;%20&#1050;&#1088;&#1072;&#1073;_%20_&#1044;&#1077;&#1083;&#1072;&#1081;%20&#1090;&#1072;&#1082;!_%20(&#1060;&#1080;&#1079;&#1084;&#1080;&#1085;&#1091;&#1090;&#1082;&#1072;%20&#1076;&#1083;&#1103;%20&#1076;&#1077;&#1090;&#1077;&#1081;).mp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на\Desktop\школа конспекты\учитель года\73718481_prim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32656"/>
            <a:ext cx="6732240" cy="4248472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Урок- путешествие </a:t>
            </a:r>
            <a:br>
              <a:rPr lang="ru-RU" sz="6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 стране Союзов»</a:t>
            </a:r>
            <a:endParaRPr lang="ru-RU" sz="6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445224"/>
            <a:ext cx="3384376" cy="1412776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rgbClr val="7030A0"/>
                </a:solidFill>
              </a:rPr>
              <a:t>Подготовила Нуреева Ирина Ириковна, учитель русского языка и литературы</a:t>
            </a:r>
            <a:endParaRPr lang="ru-RU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620688"/>
            <a:ext cx="3456384" cy="3528392"/>
            <a:chOff x="323528" y="260648"/>
            <a:chExt cx="2880320" cy="2880000"/>
          </a:xfrm>
        </p:grpSpPr>
        <p:grpSp>
          <p:nvGrpSpPr>
            <p:cNvPr id="5" name="Группа 8"/>
            <p:cNvGrpSpPr/>
            <p:nvPr/>
          </p:nvGrpSpPr>
          <p:grpSpPr>
            <a:xfrm>
              <a:off x="323528" y="260648"/>
              <a:ext cx="2880320" cy="2880000"/>
              <a:chOff x="3131840" y="1989000"/>
              <a:chExt cx="2880320" cy="2880000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3131840" y="1989000"/>
                <a:ext cx="2880320" cy="288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 descr="овен.bmp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290498" y="2145208"/>
                <a:ext cx="2507130" cy="25200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</p:pic>
        </p:grpSp>
        <p:sp>
          <p:nvSpPr>
            <p:cNvPr id="6" name="Овал 5"/>
            <p:cNvSpPr/>
            <p:nvPr/>
          </p:nvSpPr>
          <p:spPr>
            <a:xfrm>
              <a:off x="539552" y="476672"/>
              <a:ext cx="2448272" cy="244827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508" name="Picture 4" descr="https://go2.imgsmail.ru/imgpreview?key=118494f1469e47bb&amp;mb=imgdb_preview_1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636912"/>
            <a:ext cx="5192069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404664"/>
            <a:ext cx="3672408" cy="4032448"/>
            <a:chOff x="323528" y="260648"/>
            <a:chExt cx="2880320" cy="295232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3528" y="260648"/>
              <a:ext cx="2880320" cy="29523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телец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8565" y="476672"/>
              <a:ext cx="2509993" cy="250999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sp>
          <p:nvSpPr>
            <p:cNvPr id="7" name="Овал 6"/>
            <p:cNvSpPr/>
            <p:nvPr/>
          </p:nvSpPr>
          <p:spPr>
            <a:xfrm>
              <a:off x="488136" y="476672"/>
              <a:ext cx="2509993" cy="248839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532" name="Picture 4" descr="http://cartman.tv/img_173299_65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36912"/>
            <a:ext cx="4265852" cy="3806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188640"/>
            <a:ext cx="3672408" cy="4248472"/>
            <a:chOff x="323528" y="332656"/>
            <a:chExt cx="2880320" cy="295232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3528" y="332656"/>
              <a:ext cx="2880320" cy="29523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близнецы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7823" y="548227"/>
              <a:ext cx="2524454" cy="2488391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sp>
          <p:nvSpPr>
            <p:cNvPr id="7" name="Овал 6"/>
            <p:cNvSpPr/>
            <p:nvPr/>
          </p:nvSpPr>
          <p:spPr>
            <a:xfrm>
              <a:off x="467544" y="548680"/>
              <a:ext cx="2509993" cy="2488391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3556" name="Picture 4" descr="http://st03.kakprosto.ru/tumb/680/images/article/2012/1/19/1_52553b493b13452553b493b1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96952"/>
            <a:ext cx="4762500" cy="3514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3347864" cy="3501008"/>
            <a:chOff x="323528" y="260648"/>
            <a:chExt cx="2880320" cy="295232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3528" y="260648"/>
              <a:ext cx="2880320" cy="29523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рак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476672"/>
              <a:ext cx="2454118" cy="245411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sp>
          <p:nvSpPr>
            <p:cNvPr id="7" name="Овал 6"/>
            <p:cNvSpPr/>
            <p:nvPr/>
          </p:nvSpPr>
          <p:spPr>
            <a:xfrm>
              <a:off x="539552" y="476672"/>
              <a:ext cx="2448272" cy="244827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0" y="3185592"/>
            <a:ext cx="3491880" cy="3672408"/>
            <a:chOff x="323528" y="260648"/>
            <a:chExt cx="2880320" cy="295232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23528" y="260648"/>
              <a:ext cx="2880320" cy="29523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лев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8135" y="476672"/>
              <a:ext cx="2468846" cy="246884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sp>
          <p:nvSpPr>
            <p:cNvPr id="11" name="Овал 10"/>
            <p:cNvSpPr/>
            <p:nvPr/>
          </p:nvSpPr>
          <p:spPr>
            <a:xfrm>
              <a:off x="488136" y="476672"/>
              <a:ext cx="2468846" cy="244827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579" name="Picture 3" descr="C:\Users\Анна\Desktop\школа конспекты\учитель года\f.2011.04.03.13.59.25..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6972" y="1556792"/>
            <a:ext cx="5897028" cy="4133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332656"/>
            <a:ext cx="4211960" cy="4536504"/>
            <a:chOff x="323528" y="260648"/>
            <a:chExt cx="2880320" cy="295232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3528" y="260648"/>
              <a:ext cx="2880320" cy="29523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дева.bmp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8136" y="476672"/>
              <a:ext cx="2484001" cy="2484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sp>
          <p:nvSpPr>
            <p:cNvPr id="7" name="Овал 6"/>
            <p:cNvSpPr/>
            <p:nvPr/>
          </p:nvSpPr>
          <p:spPr>
            <a:xfrm>
              <a:off x="488136" y="476672"/>
              <a:ext cx="2448272" cy="244827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604" name="Picture 4" descr="http://stihi.ru/pics/2015/07/22/5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80928"/>
            <a:ext cx="3923928" cy="3847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есы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8640"/>
            <a:ext cx="3707904" cy="370790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23528" y="3573016"/>
            <a:ext cx="3384376" cy="3284984"/>
            <a:chOff x="323528" y="260648"/>
            <a:chExt cx="2880320" cy="295232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3528" y="260648"/>
              <a:ext cx="2880320" cy="29523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скорпион.bmp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9552" y="495272"/>
              <a:ext cx="2448000" cy="24480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  <p:sp>
          <p:nvSpPr>
            <p:cNvPr id="8" name="Овал 7"/>
            <p:cNvSpPr/>
            <p:nvPr/>
          </p:nvSpPr>
          <p:spPr>
            <a:xfrm>
              <a:off x="539552" y="511947"/>
              <a:ext cx="2448272" cy="244827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628" name="Picture 4" descr="http://cdn01.ru/files/users/images/27/72/2772afa6abec61c9f49ba656a75d106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492896"/>
            <a:ext cx="5508104" cy="29170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8"/>
          <p:cNvGrpSpPr/>
          <p:nvPr/>
        </p:nvGrpSpPr>
        <p:grpSpPr>
          <a:xfrm>
            <a:off x="0" y="260648"/>
            <a:ext cx="3888432" cy="4248192"/>
            <a:chOff x="323528" y="260648"/>
            <a:chExt cx="2880320" cy="295232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3528" y="260648"/>
              <a:ext cx="2880320" cy="29523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7"/>
            <p:cNvGrpSpPr/>
            <p:nvPr/>
          </p:nvGrpSpPr>
          <p:grpSpPr>
            <a:xfrm>
              <a:off x="539552" y="476672"/>
              <a:ext cx="2448272" cy="2448272"/>
              <a:chOff x="539552" y="476672"/>
              <a:chExt cx="2448272" cy="2448272"/>
            </a:xfrm>
          </p:grpSpPr>
          <p:pic>
            <p:nvPicPr>
              <p:cNvPr id="7" name="Рисунок 6" descr="стрелец.bmp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9552" y="476672"/>
                <a:ext cx="2448000" cy="2448000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</p:pic>
          <p:sp>
            <p:nvSpPr>
              <p:cNvPr id="8" name="Овал 7"/>
              <p:cNvSpPr/>
              <p:nvPr/>
            </p:nvSpPr>
            <p:spPr>
              <a:xfrm>
                <a:off x="539552" y="476672"/>
                <a:ext cx="2448272" cy="2448272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7652" name="Picture 4" descr="http://ktonanovenkogo.ru/image/proverka-orfografii-onl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340768"/>
            <a:ext cx="4464496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714202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bg1"/>
                </a:solidFill>
              </a:rPr>
              <a:t>Полетели!</a:t>
            </a:r>
            <a:endParaRPr lang="ru-RU" sz="5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868144" cy="2362274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solidFill>
                  <a:schemeClr val="bg1"/>
                </a:solidFill>
              </a:rPr>
              <a:t>Город Теория</a:t>
            </a:r>
            <a:endParaRPr lang="ru-RU" sz="7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0648"/>
            <a:ext cx="7308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Июнь выдался жарким, и окна в домах по ночам открывались настежь.</a:t>
            </a:r>
          </a:p>
          <a:p>
            <a:pPr marL="742950" indent="-742950">
              <a:buAutoNum type="arabicPeriod"/>
            </a:pPr>
            <a:endParaRPr lang="ru-RU" sz="4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indent="-742950"/>
            <a:r>
              <a:rPr lang="ru-RU" sz="4800" i="1" dirty="0" smtClean="0">
                <a:solidFill>
                  <a:schemeClr val="accent2">
                    <a:lumMod val="50000"/>
                  </a:schemeClr>
                </a:solidFill>
              </a:rPr>
              <a:t>2. В октябре пустуют леса и поля.</a:t>
            </a:r>
            <a:endParaRPr lang="ru-RU" sz="4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chemeClr val="accent2">
                    <a:lumMod val="75000"/>
                  </a:schemeClr>
                </a:solidFill>
              </a:rPr>
              <a:t>Приглашение </a:t>
            </a:r>
            <a:endParaRPr lang="ru-RU" sz="66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328592" cy="2362274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Деревня </a:t>
            </a:r>
            <a:b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</a:rPr>
              <a:t>Сортировочная</a:t>
            </a:r>
            <a:endParaRPr lang="ru-RU" sz="5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912768" cy="666936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Задание: Выпишите в 1 колонку номера предложений с сочинительными союзами, а во 2 колонку — с подчинительными.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Грачи радостно и громко провозглашают о приходе весны.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Хотя еще нет яркого солнца, сквозь свинцово-белые облака уже голубеет край неба.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Кажется, что весну ждали не только грачи, но и церквушка, виднеющаяся за деревьями, забор, освещенный весенним солнцем.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Робкие лучи солнца проложили по снегу голубые тени, он стал рыхлым, пористым, будто вата.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Солнца нет, однако в воздухе пахнет весной.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2074242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solidFill>
                  <a:schemeClr val="bg1"/>
                </a:solidFill>
              </a:rPr>
              <a:t>Город Весенний</a:t>
            </a:r>
            <a:endParaRPr lang="ru-RU" sz="7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68580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Картина Алексея Кондратьевича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</a:rPr>
              <a:t>Саврасова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 «Грачи прилетели»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D:\Гимназия\русский язык\Открытый урок\grachi-prileteli-a.-savras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148064" cy="68299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63272" cy="6525344"/>
          </a:xfrm>
        </p:spPr>
        <p:txBody>
          <a:bodyPr>
            <a:normAutofit fontScale="90000"/>
          </a:bodyPr>
          <a:lstStyle/>
          <a:p>
            <a:pPr algn="r"/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Задание: восстановить в данном тексте союзы.</a:t>
            </a: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А.К.Саврасов — один из основоположников русской пейзажной живописи. Своей картиной «Грачи прилетели» художник передает состояние природы, которое она испытывает ранней весной. Чуть пригрело солнышко, ....  в воздухе запахло весной. Высокое весеннее небо еще не стало чистым, ....  голубизна уже проглядывает сквозь облака.</a:t>
            </a:r>
            <a:b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  <a:t>Грачи, прилетевшие с юга,  счастливы вновь оказаться в родных местах. Кажется, .... их радостный гомон, крики, шум от взмахов крыльев разносятся по всей округе.</a:t>
            </a:r>
            <a:br>
              <a:rPr lang="ru-RU" sz="33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300" b="1" i="1" dirty="0" smtClean="0">
                <a:solidFill>
                  <a:schemeClr val="accent2">
                    <a:lumMod val="50000"/>
                  </a:schemeClr>
                </a:solidFill>
              </a:rPr>
              <a:t>Для справок: и, но, что.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питан Краб_ _Делай так!_ (Физминутка для детей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144016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</a:rPr>
              <a:t>Остров Творчества</a:t>
            </a:r>
            <a:endParaRPr lang="ru-RU" sz="6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666936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Задание:</a:t>
            </a: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 исправить грамматические ошибки, заменив деепричастные обороты синонимичными конструкциями (сложными предложениями или предложениями с однородными членами).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1. Рассматривая картину, чувствуется отношение художника к родному краю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2. А.К.Саврасов, заметив удивительное в окружающем мире, и рассказал об этом людям.</a:t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0"/>
            <a:ext cx="4860032" cy="6858000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Задание: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составить предложения о весне, используя словосочетания с союзами.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Как(будто) тянутся к солнцу; пасмурный, за(то) по-весеннему радостный; то(же) согрета солнцем; здесь то(же); то(же) обласкан теплым солнцем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D:\Гимназия\русский язык\Открытый урок\grachi-prileteli-a.-savras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8396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7067128" cy="2376264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accent1">
                    <a:lumMod val="50000"/>
                  </a:schemeClr>
                </a:solidFill>
              </a:rPr>
              <a:t>Город Пунктуация</a:t>
            </a:r>
            <a:endParaRPr lang="ru-RU" sz="6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764704"/>
            <a:ext cx="8640960" cy="58326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В Тридевятое царство, Небывалое государство.</a:t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Если в вас горит огонь сказочного путешественника-исследователя и живёт желание узнать, понять и разгадать тайны страны Союзов, приглашаю вас принять участие в Путешествии, которое состоится в ГБОУ РК «Крымская гимназия-интернат для одаренных детей»  9 апреля 2021 года в 9 часов 25 минут в кабинете литературы.</a:t>
            </a:r>
          </a:p>
          <a:p>
            <a:pPr algn="ctr">
              <a:buNone/>
            </a:pPr>
            <a:endParaRPr lang="ru-RU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Её  Величество Грамматика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67544" y="466460"/>
            <a:ext cx="867645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в предложениях пунктуационные ошибки. Исправьте их. Вставьте пропущенные буквы, объясните, определите разряд союзов.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1.Зимой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сс,с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проб_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вается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сквозь ночную мглу медленно, и трудно.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2.(Чуть)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заголубел восток но небо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ещ_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затянуто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ч_рной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пеленой.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3.Когда устанавливается ясная погода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гор_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зонт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раздв_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гается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открывая неоглядные дали.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Город </a:t>
            </a:r>
            <a:r>
              <a:rPr lang="ru-RU" sz="5400" b="1" i="1" dirty="0" err="1" smtClean="0">
                <a:solidFill>
                  <a:schemeClr val="accent2">
                    <a:lumMod val="50000"/>
                  </a:schemeClr>
                </a:solidFill>
              </a:rPr>
              <a:t>Сложноподчинёнск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23728" y="205779"/>
            <a:ext cx="702027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 </a:t>
            </a:r>
            <a:r>
              <a:rPr kumimoji="0" lang="ru-RU" sz="3200" b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закончите начатые предложения так, чтобы получились сложноподчиненные предложения. Определите разряд союзов.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очень люблю весну, .....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подошла к окну и увидела, ......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......................, началась первая весенняя гроза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Гимназия\русский язык\Открытый урок\grachi-prileteli-a.-savras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12694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Рефлексия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Синквейн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1-я строка – одно ключевое существительное, определяющее содержание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синквейна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2-я строка – два прилагательных, характеризующих данное понятие;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3-я строка – три глагола, обозначающих действие в рамках заданной темы;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4-я строка – короткое предложение, раскрывающее суть темы или отношение к ней;</a:t>
            </a:r>
          </a:p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5-я строка – синоним ключевого слова (существительное).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472514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Дорогие семиклассники!</a:t>
            </a:r>
            <a:b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Поздравляю вас с успешным выполнением всех заданий сказочной страны Союзов. Вы хорошо потрудились.</a:t>
            </a:r>
            <a:b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Вам в руки попал самый большой клад, каким только может овладеть человек. Этот клад - русский язык. Он приведет вас к новым открытиям безбрежных знаний, он поможет вам в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безвыходных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ситуациях, он ваш друг, советчик, наставник. Учите русский язык, любите его - и он ответил вам тем же!   </a:t>
            </a:r>
            <a:b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Её  Величество Грамматика</a:t>
            </a: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b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Домашнее задание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700808"/>
            <a:ext cx="6059016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i="1" dirty="0" err="1" smtClean="0">
                <a:solidFill>
                  <a:schemeClr val="accent2">
                    <a:lumMod val="50000"/>
                  </a:schemeClr>
                </a:solidFill>
              </a:rPr>
              <a:t>Прорешать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 вариант ВПР, прикрепленный в </a:t>
            </a:r>
            <a:r>
              <a:rPr lang="ru-RU" sz="4000" i="1" dirty="0" err="1" smtClean="0">
                <a:solidFill>
                  <a:schemeClr val="accent2">
                    <a:lumMod val="50000"/>
                  </a:schemeClr>
                </a:solidFill>
              </a:rPr>
              <a:t>Элжур</a:t>
            </a:r>
            <a:endParaRPr lang="ru-RU" sz="4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8000" i="1" dirty="0" smtClean="0">
                <a:solidFill>
                  <a:schemeClr val="accent2">
                    <a:lumMod val="50000"/>
                  </a:schemeClr>
                </a:solidFill>
              </a:rPr>
              <a:t>Страна Союзов</a:t>
            </a:r>
            <a:endParaRPr lang="ru-RU" sz="8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992888" cy="4896544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  <a:t>Цель урока: </a:t>
            </a:r>
            <a:b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400" i="1" dirty="0" smtClean="0">
                <a:solidFill>
                  <a:schemeClr val="accent2">
                    <a:lumMod val="50000"/>
                  </a:schemeClr>
                </a:solidFill>
              </a:rPr>
              <a:t>вспомнить и закрепить знания о союзах.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6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580112" cy="5242594"/>
          </a:xfrm>
        </p:spPr>
        <p:txBody>
          <a:bodyPr>
            <a:noAutofit/>
          </a:bodyPr>
          <a:lstStyle/>
          <a:p>
            <a:r>
              <a:rPr lang="ru-RU" sz="8800" i="1" dirty="0" smtClean="0">
                <a:solidFill>
                  <a:schemeClr val="bg1"/>
                </a:solidFill>
              </a:rPr>
              <a:t>Шуточный гороскоп</a:t>
            </a:r>
            <a:endParaRPr lang="ru-RU" sz="8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buyblog.org/wp-content/uploads/2012/02/punctuation-mar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6935" y="3383656"/>
            <a:ext cx="4477065" cy="3474344"/>
          </a:xfrm>
          <a:prstGeom prst="rect">
            <a:avLst/>
          </a:prstGeom>
          <a:noFill/>
        </p:spPr>
      </p:pic>
      <p:pic>
        <p:nvPicPr>
          <p:cNvPr id="1027" name="Picture 3" descr="D:\Гимназия\русский язык\Открытый урок\козерог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4125182" cy="40213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60" name="Picture 4" descr="http://festival.1september.ru/articles/632677/img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16832"/>
            <a:ext cx="5715000" cy="3775696"/>
          </a:xfrm>
          <a:prstGeom prst="rect">
            <a:avLst/>
          </a:prstGeom>
          <a:noFill/>
        </p:spPr>
      </p:pic>
      <p:pic>
        <p:nvPicPr>
          <p:cNvPr id="2050" name="Picture 2" descr="D:\Гимназия\русский язык\Открытый урок\kaB4GY1LiT.jpg"/>
          <p:cNvPicPr>
            <a:picLocks noChangeAspect="1" noChangeArrowheads="1"/>
          </p:cNvPicPr>
          <p:nvPr/>
        </p:nvPicPr>
        <p:blipFill>
          <a:blip r:embed="rId4" cstate="print"/>
          <a:srcRect l="18605" t="1538" r="18605"/>
          <a:stretch>
            <a:fillRect/>
          </a:stretch>
        </p:blipFill>
        <p:spPr bwMode="auto">
          <a:xfrm>
            <a:off x="0" y="332656"/>
            <a:ext cx="3995936" cy="47371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395536" y="332656"/>
            <a:ext cx="3168352" cy="3600400"/>
            <a:chOff x="323528" y="260648"/>
            <a:chExt cx="2880320" cy="295232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23528" y="260648"/>
              <a:ext cx="2880320" cy="29523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7"/>
            <p:cNvGrpSpPr/>
            <p:nvPr/>
          </p:nvGrpSpPr>
          <p:grpSpPr>
            <a:xfrm>
              <a:off x="488136" y="429371"/>
              <a:ext cx="2530567" cy="2530567"/>
              <a:chOff x="488136" y="501379"/>
              <a:chExt cx="2530567" cy="2530567"/>
            </a:xfrm>
          </p:grpSpPr>
          <p:pic>
            <p:nvPicPr>
              <p:cNvPr id="7" name="Рисунок 6" descr="рыба.bmp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8136" y="501379"/>
                <a:ext cx="2530567" cy="2530567"/>
              </a:xfrm>
              <a:prstGeom prst="round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</p:pic>
          <p:sp>
            <p:nvSpPr>
              <p:cNvPr id="8" name="Овал 7"/>
              <p:cNvSpPr/>
              <p:nvPr/>
            </p:nvSpPr>
            <p:spPr>
              <a:xfrm>
                <a:off x="488136" y="543836"/>
                <a:ext cx="2509993" cy="2446215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074" name="Picture 2" descr="D:\Гимназия\русский язык\Открытый урок\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836712"/>
            <a:ext cx="4239090" cy="5652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285</Words>
  <Application>Microsoft Office PowerPoint</Application>
  <PresentationFormat>Экран (4:3)</PresentationFormat>
  <Paragraphs>44</Paragraphs>
  <Slides>37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Урок- путешествие  «В стране Союзов»</vt:lpstr>
      <vt:lpstr>Приглашение </vt:lpstr>
      <vt:lpstr>Слайд 3</vt:lpstr>
      <vt:lpstr>Страна Союзов</vt:lpstr>
      <vt:lpstr>Цель урока:  вспомнить и закрепить знания о союзах. </vt:lpstr>
      <vt:lpstr>Шуточный гороскоп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Полетели!</vt:lpstr>
      <vt:lpstr>Город Теория</vt:lpstr>
      <vt:lpstr>Слайд 19</vt:lpstr>
      <vt:lpstr>Деревня  Сортировочная</vt:lpstr>
      <vt:lpstr>Задание: Выпишите в 1 колонку номера предложений с сочинительными союзами, а во 2 колонку — с подчинительными.  1. Грачи радостно и громко провозглашают о приходе весны.  2. Хотя еще нет яркого солнца, сквозь свинцово-белые облака уже голубеет край неба.  3. Кажется, что весну ждали не только грачи, но и церквушка, виднеющаяся за деревьями, забор, освещенный весенним солнцем.  4. Робкие лучи солнца проложили по снегу голубые тени, он стал рыхлым, пористым, будто вата.  5. Солнца нет, однако в воздухе пахнет весной. </vt:lpstr>
      <vt:lpstr>Город Весенний</vt:lpstr>
      <vt:lpstr>Картина Алексея Кондратьевича Саврасова «Грачи прилетели»</vt:lpstr>
      <vt:lpstr>Задание: восстановить в данном тексте союзы. А.К.Саврасов — один из основоположников русской пейзажной живописи. Своей картиной «Грачи прилетели» художник передает состояние природы, которое она испытывает ранней весной. Чуть пригрело солнышко, ....  в воздухе запахло весной. Высокое весеннее небо еще не стало чистым, ....  голубизна уже проглядывает сквозь облака. Грачи, прилетевшие с юга,  счастливы вновь оказаться в родных местах. Кажется, .... их радостный гомон, крики, шум от взмахов крыльев разносятся по всей округе. Для справок: и, но, что.  </vt:lpstr>
      <vt:lpstr>Слайд 25</vt:lpstr>
      <vt:lpstr>Остров Творчества</vt:lpstr>
      <vt:lpstr>Задание: исправить грамматические ошибки, заменив деепричастные обороты синонимичными конструкциями (сложными предложениями или предложениями с однородными членами).   1. Рассматривая картину, чувствуется отношение художника к родному краю. 2. А.К.Саврасов, заметив удивительное в окружающем мире, и рассказал об этом людям. </vt:lpstr>
      <vt:lpstr>Задание: составить предложения о весне, используя словосочетания с союзами.  Как(будто) тянутся к солнцу; пасмурный, за(то) по-весеннему радостный; то(же) согрета солнцем; здесь то(же); то(же) обласкан теплым солнцем.</vt:lpstr>
      <vt:lpstr>Город Пунктуация</vt:lpstr>
      <vt:lpstr>Слайд 30</vt:lpstr>
      <vt:lpstr>Город Сложноподчинёнск</vt:lpstr>
      <vt:lpstr>Слайд 32</vt:lpstr>
      <vt:lpstr>Слайд 33</vt:lpstr>
      <vt:lpstr>Слайд 34</vt:lpstr>
      <vt:lpstr>Дорогие семиклассники! Поздравляю вас с успешным выполнением всех заданий сказочной страны Союзов. Вы хорошо потрудились. Вам в руки попал самый большой клад, каким только может овладеть человек. Этот клад - русский язык. Он приведет вас к новым открытиям безбрежных знаний, он поможет вам в безвыходных ситуациях, он ваш друг, советчик, наставник. Учите русский язык, любите его - и он ответил вам тем же!    Её  Величество Грамматика                    </vt:lpstr>
      <vt:lpstr>Домашнее задание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 путешествие по стране Союзов</dc:title>
  <dc:creator>Ирина Ириковна</dc:creator>
  <cp:lastModifiedBy>Ирина</cp:lastModifiedBy>
  <cp:revision>41</cp:revision>
  <dcterms:created xsi:type="dcterms:W3CDTF">2017-03-19T05:14:10Z</dcterms:created>
  <dcterms:modified xsi:type="dcterms:W3CDTF">2021-04-11T15:14:44Z</dcterms:modified>
</cp:coreProperties>
</file>