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B9D-FBC7-4AC7-A86B-85026CA20F9A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661DBD1-6316-4AE2-B56D-B0B27ACB1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93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B9D-FBC7-4AC7-A86B-85026CA20F9A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661DBD1-6316-4AE2-B56D-B0B27ACB1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B9D-FBC7-4AC7-A86B-85026CA20F9A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661DBD1-6316-4AE2-B56D-B0B27ACB1E0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6998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B9D-FBC7-4AC7-A86B-85026CA20F9A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661DBD1-6316-4AE2-B56D-B0B27ACB1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209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B9D-FBC7-4AC7-A86B-85026CA20F9A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661DBD1-6316-4AE2-B56D-B0B27ACB1E0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3635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B9D-FBC7-4AC7-A86B-85026CA20F9A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661DBD1-6316-4AE2-B56D-B0B27ACB1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723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B9D-FBC7-4AC7-A86B-85026CA20F9A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DBD1-6316-4AE2-B56D-B0B27ACB1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211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B9D-FBC7-4AC7-A86B-85026CA20F9A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DBD1-6316-4AE2-B56D-B0B27ACB1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1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B9D-FBC7-4AC7-A86B-85026CA20F9A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DBD1-6316-4AE2-B56D-B0B27ACB1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70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B9D-FBC7-4AC7-A86B-85026CA20F9A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661DBD1-6316-4AE2-B56D-B0B27ACB1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89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B9D-FBC7-4AC7-A86B-85026CA20F9A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661DBD1-6316-4AE2-B56D-B0B27ACB1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2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B9D-FBC7-4AC7-A86B-85026CA20F9A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661DBD1-6316-4AE2-B56D-B0B27ACB1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22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B9D-FBC7-4AC7-A86B-85026CA20F9A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DBD1-6316-4AE2-B56D-B0B27ACB1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05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B9D-FBC7-4AC7-A86B-85026CA20F9A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DBD1-6316-4AE2-B56D-B0B27ACB1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4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B9D-FBC7-4AC7-A86B-85026CA20F9A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DBD1-6316-4AE2-B56D-B0B27ACB1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58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B9D-FBC7-4AC7-A86B-85026CA20F9A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661DBD1-6316-4AE2-B56D-B0B27ACB1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87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70B9D-FBC7-4AC7-A86B-85026CA20F9A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661DBD1-6316-4AE2-B56D-B0B27ACB1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46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30.xml"/><Relationship Id="rId3" Type="http://schemas.openxmlformats.org/officeDocument/2006/relationships/slide" Target="slide20.xml"/><Relationship Id="rId7" Type="http://schemas.openxmlformats.org/officeDocument/2006/relationships/slide" Target="slide24.xml"/><Relationship Id="rId12" Type="http://schemas.openxmlformats.org/officeDocument/2006/relationships/slide" Target="slide29.xml"/><Relationship Id="rId17" Type="http://schemas.openxmlformats.org/officeDocument/2006/relationships/slide" Target="slide34.xml"/><Relationship Id="rId2" Type="http://schemas.openxmlformats.org/officeDocument/2006/relationships/slide" Target="slide19.xml"/><Relationship Id="rId16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8.xml"/><Relationship Id="rId5" Type="http://schemas.openxmlformats.org/officeDocument/2006/relationships/slide" Target="slide22.xml"/><Relationship Id="rId15" Type="http://schemas.openxmlformats.org/officeDocument/2006/relationships/slide" Target="slide32.xml"/><Relationship Id="rId10" Type="http://schemas.openxmlformats.org/officeDocument/2006/relationships/slide" Target="slide27.xml"/><Relationship Id="rId4" Type="http://schemas.openxmlformats.org/officeDocument/2006/relationships/slide" Target="slide21.xml"/><Relationship Id="rId9" Type="http://schemas.openxmlformats.org/officeDocument/2006/relationships/slide" Target="slide26.xml"/><Relationship Id="rId14" Type="http://schemas.openxmlformats.org/officeDocument/2006/relationships/slide" Target="slide3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3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13" Type="http://schemas.openxmlformats.org/officeDocument/2006/relationships/slide" Target="slide46.xml"/><Relationship Id="rId3" Type="http://schemas.openxmlformats.org/officeDocument/2006/relationships/slide" Target="slide36.xml"/><Relationship Id="rId7" Type="http://schemas.openxmlformats.org/officeDocument/2006/relationships/slide" Target="slide40.xml"/><Relationship Id="rId12" Type="http://schemas.openxmlformats.org/officeDocument/2006/relationships/slide" Target="slide45.xml"/><Relationship Id="rId2" Type="http://schemas.openxmlformats.org/officeDocument/2006/relationships/slide" Target="slide35.xml"/><Relationship Id="rId16" Type="http://schemas.openxmlformats.org/officeDocument/2006/relationships/slide" Target="slide4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9.xml"/><Relationship Id="rId11" Type="http://schemas.openxmlformats.org/officeDocument/2006/relationships/slide" Target="slide44.xml"/><Relationship Id="rId5" Type="http://schemas.openxmlformats.org/officeDocument/2006/relationships/slide" Target="slide38.xml"/><Relationship Id="rId15" Type="http://schemas.openxmlformats.org/officeDocument/2006/relationships/slide" Target="slide48.xml"/><Relationship Id="rId10" Type="http://schemas.openxmlformats.org/officeDocument/2006/relationships/slide" Target="slide43.xml"/><Relationship Id="rId4" Type="http://schemas.openxmlformats.org/officeDocument/2006/relationships/slide" Target="slide37.xml"/><Relationship Id="rId9" Type="http://schemas.openxmlformats.org/officeDocument/2006/relationships/slide" Target="slide42.xml"/><Relationship Id="rId14" Type="http://schemas.openxmlformats.org/officeDocument/2006/relationships/slide" Target="slide4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/>
              <a:t>Своя игра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Математика и музыка за 300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689145"/>
            <a:ext cx="8229600" cy="1540768"/>
          </a:xfrm>
        </p:spPr>
        <p:txBody>
          <a:bodyPr>
            <a:noAutofit/>
          </a:bodyPr>
          <a:lstStyle/>
          <a:p>
            <a:pPr marL="36195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Какие ноты при соединении обозначают только часть чего-либо</a:t>
            </a:r>
            <a:r>
              <a:rPr lang="ru-RU" sz="3600" dirty="0" smtClean="0">
                <a:solidFill>
                  <a:schemeClr val="tx1"/>
                </a:solidFill>
              </a:rPr>
              <a:t>?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55576" y="5344617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err="1"/>
              <a:t>до,ля</a:t>
            </a:r>
            <a:r>
              <a:rPr lang="ru-RU" sz="3200" dirty="0" smtClean="0"/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Математика и музыка за 500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5556" y="2487181"/>
            <a:ext cx="8229600" cy="1540768"/>
          </a:xfrm>
        </p:spPr>
        <p:txBody>
          <a:bodyPr>
            <a:noAutofit/>
          </a:bodyPr>
          <a:lstStyle/>
          <a:p>
            <a:pPr marL="36195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Что означает, в переводе с греческого, слово «пропорция</a:t>
            </a:r>
            <a:r>
              <a:rPr lang="ru-RU" sz="3600" dirty="0" smtClean="0">
                <a:solidFill>
                  <a:schemeClr val="tx1"/>
                </a:solidFill>
              </a:rPr>
              <a:t>»?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55576" y="5661248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музыка.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47910"/>
            <a:ext cx="6589199" cy="1280890"/>
          </a:xfrm>
        </p:spPr>
        <p:txBody>
          <a:bodyPr>
            <a:normAutofit/>
          </a:bodyPr>
          <a:lstStyle/>
          <a:p>
            <a:r>
              <a:rPr lang="ru-RU" b="1" dirty="0" smtClean="0"/>
              <a:t>Братья наши меньшие</a:t>
            </a:r>
            <a:br>
              <a:rPr lang="ru-RU" b="1" dirty="0" smtClean="0"/>
            </a:br>
            <a:r>
              <a:rPr lang="ru-RU" b="1" dirty="0" smtClean="0"/>
              <a:t>за 100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5633" y="1628800"/>
            <a:ext cx="8229600" cy="2548880"/>
          </a:xfrm>
        </p:spPr>
        <p:txBody>
          <a:bodyPr>
            <a:noAutofit/>
          </a:bodyPr>
          <a:lstStyle/>
          <a:p>
            <a:pPr marL="36195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Скажите, сколько в комнате кошек, если в каждом из четырех углов сидит по кошке, против каждой кошки сидит по </a:t>
            </a:r>
            <a:r>
              <a:rPr lang="ru-RU" sz="3600" dirty="0" smtClean="0">
                <a:solidFill>
                  <a:schemeClr val="tx1"/>
                </a:solidFill>
              </a:rPr>
              <a:t>три </a:t>
            </a:r>
            <a:r>
              <a:rPr lang="ru-RU" sz="3600" dirty="0">
                <a:solidFill>
                  <a:schemeClr val="tx1"/>
                </a:solidFill>
              </a:rPr>
              <a:t>кошки и на хвосте у </a:t>
            </a:r>
            <a:r>
              <a:rPr lang="ru-RU" sz="3600" dirty="0" smtClean="0">
                <a:solidFill>
                  <a:schemeClr val="tx1"/>
                </a:solidFill>
              </a:rPr>
              <a:t>каждой кошки </a:t>
            </a:r>
            <a:r>
              <a:rPr lang="ru-RU" sz="3600" dirty="0">
                <a:solidFill>
                  <a:schemeClr val="tx1"/>
                </a:solidFill>
              </a:rPr>
              <a:t>– еще по кошке</a:t>
            </a:r>
            <a:r>
              <a:rPr lang="ru-RU" sz="3600" dirty="0" smtClean="0">
                <a:solidFill>
                  <a:schemeClr val="tx1"/>
                </a:solidFill>
              </a:rPr>
              <a:t>?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827584" y="6138487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4 кошки.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Братья наши меньшие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за 300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5512" y="2045710"/>
            <a:ext cx="8229600" cy="4349080"/>
          </a:xfrm>
        </p:spPr>
        <p:txBody>
          <a:bodyPr>
            <a:noAutofit/>
          </a:bodyPr>
          <a:lstStyle/>
          <a:p>
            <a:pPr marL="36195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КОТ В </a:t>
            </a:r>
            <a:r>
              <a:rPr lang="ru-RU" sz="3600" dirty="0" smtClean="0">
                <a:solidFill>
                  <a:schemeClr val="tx1"/>
                </a:solidFill>
              </a:rPr>
              <a:t>МЕШКЕ</a:t>
            </a:r>
          </a:p>
          <a:p>
            <a:pPr marL="36195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Между </a:t>
            </a:r>
            <a:r>
              <a:rPr lang="ru-RU" sz="3600" dirty="0">
                <a:solidFill>
                  <a:schemeClr val="tx1"/>
                </a:solidFill>
              </a:rPr>
              <a:t>какими двумя одинаковыми буквами можно поставить маленькую лошадь и получить название страны?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5580239"/>
            <a:ext cx="273023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Ответ</a:t>
            </a:r>
            <a:r>
              <a:rPr lang="ru-RU" sz="2800" dirty="0"/>
              <a:t>: </a:t>
            </a:r>
            <a:r>
              <a:rPr lang="ru-RU" sz="2800" dirty="0" smtClean="0"/>
              <a:t>Япония.</a:t>
            </a:r>
            <a:endParaRPr lang="ru-RU" sz="2800" dirty="0"/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Братья наши меньшие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за 500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5556" y="2752582"/>
            <a:ext cx="8229600" cy="2116832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Над рекой летели птицы: голубь, щука, две синицы, два стрижа и пять угрей. Сколько птиц?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971600" y="6006988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5.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Давным</a:t>
            </a:r>
            <a:r>
              <a:rPr lang="ru-RU" b="1" dirty="0" smtClean="0"/>
              <a:t> давно за 100</a:t>
            </a:r>
            <a:endParaRPr lang="ru-RU" b="1" dirty="0"/>
          </a:p>
        </p:txBody>
      </p:sp>
      <p:pic>
        <p:nvPicPr>
          <p:cNvPr id="4" name="Содержимое 3" descr="C:\Users\User\Desktop\b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37249"/>
            <a:ext cx="6131024" cy="3436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71600" y="1340768"/>
            <a:ext cx="2549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Что </a:t>
            </a:r>
            <a:r>
              <a:rPr lang="ru-RU" sz="2400" dirty="0"/>
              <a:t>за </a:t>
            </a:r>
            <a:r>
              <a:rPr lang="ru-RU" sz="2400" dirty="0" smtClean="0"/>
              <a:t>монета?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51520" y="5661248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одна копейка.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Давным</a:t>
            </a:r>
            <a:r>
              <a:rPr lang="ru-RU" b="1" dirty="0" smtClean="0"/>
              <a:t> давно за 300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>
            <a:normAutofit lnSpcReduction="10000"/>
          </a:bodyPr>
          <a:lstStyle/>
          <a:p>
            <a:pPr marL="361950" indent="0">
              <a:buNone/>
            </a:pPr>
            <a:r>
              <a:rPr lang="ru-RU" sz="3600" dirty="0" smtClean="0"/>
              <a:t>Какое слово </a:t>
            </a:r>
            <a:r>
              <a:rPr lang="ru-RU" sz="3600" dirty="0"/>
              <a:t>должно быть на месте пропуска: Мал …, да дорог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4077072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Ответ: </a:t>
            </a:r>
            <a:r>
              <a:rPr lang="ru-RU" sz="3600" dirty="0"/>
              <a:t>золотник</a:t>
            </a:r>
            <a:r>
              <a:rPr lang="ru-RU" sz="3600" dirty="0" smtClean="0"/>
              <a:t>.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Давным</a:t>
            </a:r>
            <a:r>
              <a:rPr lang="ru-RU" b="1" dirty="0" smtClean="0"/>
              <a:t> давно за 500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1"/>
            <a:ext cx="8229600" cy="2016224"/>
          </a:xfrm>
        </p:spPr>
        <p:txBody>
          <a:bodyPr>
            <a:noAutofit/>
          </a:bodyPr>
          <a:lstStyle/>
          <a:p>
            <a:pPr marL="361950" indent="0">
              <a:buNone/>
            </a:pPr>
            <a:r>
              <a:rPr lang="ru-RU" sz="3600" dirty="0"/>
              <a:t>Как в старину называлось расстояние между концами расставленных большого и указательного пальцев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95981" y="5093705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пядь.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Полуфинал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1023586"/>
              </p:ext>
            </p:extLst>
          </p:nvPr>
        </p:nvGraphicFramePr>
        <p:xfrm>
          <a:off x="1259632" y="1503825"/>
          <a:ext cx="7560840" cy="4445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1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2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6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588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Категория</a:t>
                      </a:r>
                      <a:endParaRPr lang="ru-RU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Баллы</a:t>
                      </a:r>
                      <a:r>
                        <a:rPr lang="ru-RU" b="1" baseline="0" dirty="0" smtClean="0"/>
                        <a:t> за вопрос</a:t>
                      </a:r>
                      <a:endParaRPr lang="ru-RU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88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Физика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2" action="ppaction://hlinksldjump"/>
                        </a:rPr>
                        <a:t>300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3" action="ppaction://hlinksldjump"/>
                        </a:rPr>
                        <a:t>500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4" action="ppaction://hlinksldjump"/>
                        </a:rPr>
                        <a:t>1000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Дроби</a:t>
                      </a:r>
                      <a:r>
                        <a:rPr lang="ru-RU" sz="2000" baseline="0" dirty="0" smtClean="0"/>
                        <a:t> и не только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5" action="ppaction://hlinksldjump"/>
                        </a:rPr>
                        <a:t>300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6" action="ppaction://hlinksldjump"/>
                        </a:rPr>
                        <a:t>500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7" action="ppaction://hlinksldjump"/>
                        </a:rPr>
                        <a:t>1000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Эврика!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8" action="ppaction://hlinksldjump"/>
                        </a:rPr>
                        <a:t>300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9" action="ppaction://hlinksldjump"/>
                        </a:rPr>
                        <a:t>500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10" action="ppaction://hlinksldjump"/>
                        </a:rPr>
                        <a:t>1000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8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Информатика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11" action="ppaction://hlinksldjump"/>
                        </a:rPr>
                        <a:t>300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12" action="ppaction://hlinksldjump"/>
                        </a:rPr>
                        <a:t>500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13" action="ppaction://hlinksldjump"/>
                        </a:rPr>
                        <a:t>1000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4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Деление без остатка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14" action="ppaction://hlinksldjump"/>
                        </a:rPr>
                        <a:t>300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15" action="ppaction://hlinksldjump"/>
                        </a:rPr>
                        <a:t>500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16" action="ppaction://hlinksldjump"/>
                        </a:rPr>
                        <a:t>1000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372200" y="6093296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hlinkClick r:id="rId17" action="ppaction://hlinksldjump"/>
              </a:rPr>
              <a:t>Финал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Физика за 300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8229600" cy="1468760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600" dirty="0" smtClean="0"/>
              <a:t>     Что </a:t>
            </a:r>
            <a:r>
              <a:rPr lang="ru-RU" sz="3600" dirty="0"/>
              <a:t>упало Ньютону на голову? 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20243" y="4829844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яблоко.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54801" y="260648"/>
            <a:ext cx="6589199" cy="128089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Основной тур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874299"/>
              </p:ext>
            </p:extLst>
          </p:nvPr>
        </p:nvGraphicFramePr>
        <p:xfrm>
          <a:off x="611560" y="1525349"/>
          <a:ext cx="8280919" cy="43519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7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6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936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Категория</a:t>
                      </a:r>
                      <a:endParaRPr lang="ru-RU" sz="20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Баллы</a:t>
                      </a:r>
                      <a:r>
                        <a:rPr lang="ru-RU" sz="2000" b="1" baseline="0" dirty="0" smtClean="0"/>
                        <a:t> за вопрос</a:t>
                      </a:r>
                      <a:endParaRPr lang="ru-RU" sz="20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93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3+2</a:t>
                      </a:r>
                      <a:endParaRPr lang="ru-RU" sz="18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2" action="ppaction://hlinksldjump"/>
                        </a:rPr>
                        <a:t>100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3" action="ppaction://hlinksldjump"/>
                        </a:rPr>
                        <a:t>300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4" action="ppaction://hlinksldjump"/>
                        </a:rPr>
                        <a:t>500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0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Вместе весело шагать</a:t>
                      </a:r>
                      <a:endParaRPr lang="ru-RU" sz="18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5" action="ppaction://hlinksldjump"/>
                        </a:rPr>
                        <a:t>100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6" action="ppaction://hlinksldjump"/>
                        </a:rPr>
                        <a:t>300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7" action="ppaction://hlinksldjump"/>
                        </a:rPr>
                        <a:t>500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Математика и музыка</a:t>
                      </a:r>
                      <a:endParaRPr lang="ru-RU" sz="18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8" action="ppaction://hlinksldjump"/>
                        </a:rPr>
                        <a:t>100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9" action="ppaction://hlinksldjump"/>
                        </a:rPr>
                        <a:t>300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10" action="ppaction://hlinksldjump"/>
                        </a:rPr>
                        <a:t>500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Братья наши меньшие</a:t>
                      </a:r>
                      <a:endParaRPr lang="ru-RU" sz="18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11" action="ppaction://hlinksldjump"/>
                        </a:rPr>
                        <a:t>100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12" action="ppaction://hlinksldjump"/>
                        </a:rPr>
                        <a:t>300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13" action="ppaction://hlinksldjump"/>
                        </a:rPr>
                        <a:t>500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1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/>
                        <a:t>Давным</a:t>
                      </a:r>
                      <a:r>
                        <a:rPr lang="ru-RU" sz="1800" b="1" dirty="0" smtClean="0"/>
                        <a:t> давно</a:t>
                      </a:r>
                      <a:endParaRPr lang="ru-RU" sz="18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14" action="ppaction://hlinksldjump"/>
                        </a:rPr>
                        <a:t>100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15" action="ppaction://hlinksldjump"/>
                        </a:rPr>
                        <a:t>300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hlinkClick r:id="rId16" action="ppaction://hlinksldjump"/>
                        </a:rPr>
                        <a:t>500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71600" y="6093296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hlinkClick r:id="rId17" action="ppaction://hlinksldjump"/>
              </a:rPr>
              <a:t>Полуфинал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6093296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hlinkClick r:id="rId18" action="ppaction://hlinksldjump"/>
              </a:rPr>
              <a:t>Финал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Физика за 500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0046" y="1566995"/>
            <a:ext cx="6591985" cy="37776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Что </a:t>
            </a:r>
            <a:r>
              <a:rPr lang="ru-RU" sz="3600" dirty="0" smtClean="0"/>
              <a:t>измеряют </a:t>
            </a:r>
            <a:r>
              <a:rPr lang="ru-RU" sz="3600" dirty="0"/>
              <a:t>в данном </a:t>
            </a:r>
            <a:r>
              <a:rPr lang="ru-RU" sz="3600" dirty="0" smtClean="0"/>
              <a:t>         опыте</a:t>
            </a:r>
            <a:r>
              <a:rPr lang="ru-RU" sz="3600" dirty="0"/>
              <a:t>? </a:t>
            </a:r>
          </a:p>
        </p:txBody>
      </p:sp>
      <p:pic>
        <p:nvPicPr>
          <p:cNvPr id="4" name="Рисунок 3" descr="https://ds02.infourok.ru/uploads/ex/08cc/000279cb-57e8ab25/img19.jpg"/>
          <p:cNvPicPr/>
          <p:nvPr/>
        </p:nvPicPr>
        <p:blipFill>
          <a:blip r:embed="rId2" cstate="print"/>
          <a:srcRect l="39444" t="58761" r="27846" b="4060"/>
          <a:stretch>
            <a:fillRect/>
          </a:stretch>
        </p:blipFill>
        <p:spPr bwMode="auto">
          <a:xfrm>
            <a:off x="3345378" y="2564904"/>
            <a:ext cx="2905980" cy="252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683568" y="5502932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массу.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Физика за 1000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5556" y="2117132"/>
            <a:ext cx="8229600" cy="1584176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600" dirty="0" smtClean="0"/>
              <a:t>Почему</a:t>
            </a:r>
            <a:r>
              <a:rPr lang="ru-RU" sz="3600" dirty="0"/>
              <a:t>  дрожат  замерзающие  люди  и  животные?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5332712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таким </a:t>
            </a:r>
            <a:r>
              <a:rPr lang="ru-RU" sz="3200" dirty="0"/>
              <a:t>образом они греются</a:t>
            </a:r>
            <a:r>
              <a:rPr lang="ru-RU" sz="3200" dirty="0" smtClean="0"/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Дроби и не только за 300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9994" y="2348880"/>
            <a:ext cx="8229600" cy="1396752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600" dirty="0" smtClean="0"/>
              <a:t>Сколько градусов в окружности?</a:t>
            </a:r>
            <a:endParaRPr lang="ru-RU" sz="3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914400" y="5323920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360.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Дроби и не только за 500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5556" y="2220652"/>
            <a:ext cx="8229600" cy="2116832"/>
          </a:xfrm>
        </p:spPr>
        <p:txBody>
          <a:bodyPr>
            <a:normAutofit fontScale="92500" lnSpcReduction="20000"/>
          </a:bodyPr>
          <a:lstStyle/>
          <a:p>
            <a:pPr marL="361950" indent="0">
              <a:buNone/>
            </a:pPr>
            <a:r>
              <a:rPr lang="ru-RU" sz="3600" dirty="0"/>
              <a:t>КОТ В </a:t>
            </a:r>
            <a:r>
              <a:rPr lang="ru-RU" sz="3600" dirty="0" smtClean="0"/>
              <a:t>МЕШКЕ</a:t>
            </a:r>
          </a:p>
          <a:p>
            <a:pPr>
              <a:buNone/>
            </a:pPr>
            <a:endParaRPr lang="ru-RU" sz="3600" dirty="0" smtClean="0"/>
          </a:p>
          <a:p>
            <a:pPr marL="361950" indent="0">
              <a:buNone/>
            </a:pPr>
            <a:r>
              <a:rPr lang="ru-RU" sz="3600" dirty="0"/>
              <a:t>Вопрос: Разделите число 100 на половину. Каков результат?</a:t>
            </a:r>
            <a:r>
              <a:rPr lang="ru-RU" dirty="0"/>
              <a:t> 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55576" y="5115854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/>
              <a:t>100/ на одну вторую =200 или </a:t>
            </a:r>
            <a:r>
              <a:rPr lang="ru-RU" sz="3200" dirty="0" smtClean="0"/>
              <a:t>100/0,5=200.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Дроби и не только за 1000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600" dirty="0"/>
              <a:t>Кто говорил всегда: «Что и требовалось доказать»? 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4653136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Евклид.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Эврика! за 300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600" dirty="0"/>
              <a:t>Кто из великих древнегреческих математиков вычислил отношение длины окружности к ее диаметру (число </a:t>
            </a:r>
            <a:r>
              <a:rPr lang="ru-RU" sz="3600" dirty="0" err="1"/>
              <a:t>π</a:t>
            </a:r>
            <a:r>
              <a:rPr lang="ru-RU" sz="3600" dirty="0" smtClean="0"/>
              <a:t>)?</a:t>
            </a:r>
            <a:endParaRPr lang="ru-RU" sz="3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39552" y="4725144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Архимед.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Эврика! за 500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600" dirty="0"/>
              <a:t>КОТ В МЕШКЕ</a:t>
            </a:r>
          </a:p>
          <a:p>
            <a:pPr marL="361950" indent="0">
              <a:buNone/>
            </a:pPr>
            <a:r>
              <a:rPr lang="ru-RU" sz="3600" dirty="0"/>
              <a:t>Вопрос: Чем заканчивается день и ночь?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39552" y="4725144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мягкий знак (</a:t>
            </a:r>
            <a:r>
              <a:rPr lang="ru-RU" sz="3200" dirty="0" err="1" smtClean="0"/>
              <a:t>ь</a:t>
            </a:r>
            <a:r>
              <a:rPr lang="ru-RU" sz="3200" dirty="0" smtClean="0"/>
              <a:t>).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Эврика! за 1000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>
            <a:noAutofit/>
          </a:bodyPr>
          <a:lstStyle/>
          <a:p>
            <a:pPr marL="361950" indent="0">
              <a:buNone/>
            </a:pPr>
            <a:r>
              <a:rPr lang="ru-RU" sz="3600" dirty="0"/>
              <a:t>Это слово имеет латинское происхождение , означающее « лен, льняная нить , шнур, веревка ». Назовите это слово в том значении , в котором мы употребляем его в математике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83568" y="5558191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линия.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Информатика за 300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570277"/>
            <a:ext cx="6591985" cy="37776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Что </a:t>
            </a:r>
            <a:r>
              <a:rPr lang="ru-RU" sz="3600" dirty="0"/>
              <a:t>изображено на рисунке? </a:t>
            </a:r>
          </a:p>
        </p:txBody>
      </p:sp>
      <p:pic>
        <p:nvPicPr>
          <p:cNvPr id="4" name="Рисунок 3" descr="https://www.esseshop.it/images/EsseShop.it-THRUSTMASTER-2960694_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9800" y="2621658"/>
            <a:ext cx="340730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575556" y="5347899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джойстик.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Информатика за 500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600" dirty="0" smtClean="0"/>
              <a:t>Среди </a:t>
            </a:r>
            <a:r>
              <a:rPr lang="ru-RU" sz="3600" dirty="0"/>
              <a:t>перечисленных устройств выберите то, которое не относится к устройству ввода:</a:t>
            </a:r>
          </a:p>
          <a:p>
            <a:pPr marL="361950" indent="0">
              <a:buNone/>
              <a:tabLst>
                <a:tab pos="0" algn="l"/>
              </a:tabLst>
            </a:pPr>
            <a:r>
              <a:rPr lang="ru-RU" sz="3600" dirty="0"/>
              <a:t>микрофон, мышь, акустические колонки,  клавиатура, сканер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5013176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акустические колонки.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3+2</a:t>
            </a:r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за 100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3"/>
          </a:xfrm>
        </p:spPr>
        <p:txBody>
          <a:bodyPr>
            <a:noAutofit/>
          </a:bodyPr>
          <a:lstStyle/>
          <a:p>
            <a:pPr marL="361950" indent="0">
              <a:buNone/>
              <a:tabLst>
                <a:tab pos="271463" algn="l"/>
              </a:tabLst>
            </a:pPr>
            <a:r>
              <a:rPr lang="ru-RU" sz="3600" dirty="0" smtClean="0">
                <a:solidFill>
                  <a:schemeClr val="tx1"/>
                </a:solidFill>
              </a:rPr>
              <a:t>Петух</a:t>
            </a:r>
            <a:r>
              <a:rPr lang="ru-RU" sz="3600" dirty="0">
                <a:solidFill>
                  <a:schemeClr val="tx1"/>
                </a:solidFill>
              </a:rPr>
              <a:t>, стоя на одной ноге, весит 3 кг. </a:t>
            </a:r>
            <a:r>
              <a:rPr lang="ru-RU" sz="3600" dirty="0" smtClean="0">
                <a:solidFill>
                  <a:schemeClr val="tx1"/>
                </a:solidFill>
              </a:rPr>
              <a:t>Сколько он </a:t>
            </a:r>
            <a:r>
              <a:rPr lang="ru-RU" sz="3600" dirty="0">
                <a:solidFill>
                  <a:schemeClr val="tx1"/>
                </a:solidFill>
              </a:rPr>
              <a:t>весит, стоя на двух ногах? 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4725144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3 кг. </a:t>
            </a: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Информатика за 1000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600" dirty="0" smtClean="0"/>
              <a:t>Совокупность </a:t>
            </a:r>
            <a:r>
              <a:rPr lang="ru-RU" sz="3600" dirty="0"/>
              <a:t>всех программ, предназначенных для выполнения на компьютере, называют: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5013176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программное обеспечение.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Деление без остатка</a:t>
            </a:r>
            <a:br>
              <a:rPr lang="ru-RU" b="1" dirty="0" smtClean="0"/>
            </a:br>
            <a:r>
              <a:rPr lang="ru-RU" b="1" dirty="0" smtClean="0"/>
              <a:t>за 300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1756792"/>
          </a:xfrm>
        </p:spPr>
        <p:txBody>
          <a:bodyPr/>
          <a:lstStyle/>
          <a:p>
            <a:pPr marL="361950" indent="0">
              <a:buNone/>
            </a:pPr>
            <a:r>
              <a:rPr lang="ru-RU" sz="3600" dirty="0"/>
              <a:t>К</a:t>
            </a:r>
            <a:r>
              <a:rPr lang="ru-RU" sz="3600" dirty="0" smtClean="0"/>
              <a:t>акое </a:t>
            </a:r>
            <a:r>
              <a:rPr lang="ru-RU" sz="3600" dirty="0"/>
              <a:t>число получится в результате деления числа 575 на </a:t>
            </a:r>
            <a:r>
              <a:rPr lang="ru-RU" sz="3600" dirty="0" smtClean="0"/>
              <a:t>25?</a:t>
            </a:r>
            <a:endParaRPr lang="ru-RU" sz="3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95536" y="4581128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23.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Деление без остатка</a:t>
            </a:r>
            <a:br>
              <a:rPr lang="ru-RU" b="1" dirty="0" smtClean="0"/>
            </a:br>
            <a:r>
              <a:rPr lang="ru-RU" b="1" dirty="0" smtClean="0"/>
              <a:t>за 500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5556" y="2924944"/>
            <a:ext cx="8229600" cy="1152128"/>
          </a:xfrm>
        </p:spPr>
        <p:txBody>
          <a:bodyPr>
            <a:noAutofit/>
          </a:bodyPr>
          <a:lstStyle/>
          <a:p>
            <a:pPr marL="361950" indent="0">
              <a:buNone/>
              <a:tabLst>
                <a:tab pos="361950" algn="l"/>
              </a:tabLst>
            </a:pPr>
            <a:r>
              <a:rPr lang="ru-RU" sz="3600" dirty="0"/>
              <a:t>Число 66 </a:t>
            </a:r>
            <a:r>
              <a:rPr lang="ru-RU" sz="3600" dirty="0" smtClean="0"/>
              <a:t>увеличьте </a:t>
            </a:r>
            <a:r>
              <a:rPr lang="ru-RU" sz="3600" dirty="0"/>
              <a:t>на половину этого числа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971600" y="5331043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99.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Деление без остатка</a:t>
            </a:r>
            <a:br>
              <a:rPr lang="ru-RU" b="1" dirty="0" smtClean="0"/>
            </a:br>
            <a:r>
              <a:rPr lang="ru-RU" b="1" dirty="0" smtClean="0"/>
              <a:t>за 1000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32857"/>
            <a:ext cx="8229600" cy="2088232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600" dirty="0"/>
              <a:t>Кто из математиков был чемпионом олимпийских игр по кулачному бою?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908502" y="5331043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Пифагор.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188640"/>
            <a:ext cx="6589199" cy="1280890"/>
          </a:xfrm>
        </p:spPr>
        <p:txBody>
          <a:bodyPr>
            <a:normAutofit/>
          </a:bodyPr>
          <a:lstStyle/>
          <a:p>
            <a:r>
              <a:rPr lang="ru-RU" b="1" dirty="0" smtClean="0"/>
              <a:t>Финал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1341648"/>
              </p:ext>
            </p:extLst>
          </p:nvPr>
        </p:nvGraphicFramePr>
        <p:xfrm>
          <a:off x="1475656" y="1340768"/>
          <a:ext cx="6912768" cy="47229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4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0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7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936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Категория</a:t>
                      </a:r>
                      <a:endParaRPr lang="ru-RU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b="1" dirty="0" smtClean="0"/>
                        <a:t>Баллы</a:t>
                      </a:r>
                      <a:r>
                        <a:rPr lang="ru-RU" b="1" baseline="0" dirty="0" smtClean="0"/>
                        <a:t> за вопрос</a:t>
                      </a:r>
                      <a:endParaRPr lang="ru-RU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64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Знаете ли вы…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2" action="ppaction://hlinksldjump"/>
                        </a:rPr>
                        <a:t>300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3" action="ppaction://hlinksldjump"/>
                        </a:rPr>
                        <a:t>500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4" action="ppaction://hlinksldjump"/>
                        </a:rPr>
                        <a:t>1000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Считалочка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5" action="ppaction://hlinksldjump"/>
                        </a:rPr>
                        <a:t>300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6" action="ppaction://hlinksldjump"/>
                        </a:rPr>
                        <a:t>500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7" action="ppaction://hlinksldjump"/>
                        </a:rPr>
                        <a:t>1000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Гений знаний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8" action="ppaction://hlinksldjump"/>
                        </a:rPr>
                        <a:t>300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9" action="ppaction://hlinksldjump"/>
                        </a:rPr>
                        <a:t>500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10" action="ppaction://hlinksldjump"/>
                        </a:rPr>
                        <a:t>1000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6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Устройство</a:t>
                      </a:r>
                      <a:r>
                        <a:rPr lang="ru-RU" sz="2000" baseline="0" dirty="0" smtClean="0"/>
                        <a:t> компьютера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11" action="ppaction://hlinksldjump"/>
                        </a:rPr>
                        <a:t>300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12" action="ppaction://hlinksldjump"/>
                        </a:rPr>
                        <a:t>500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13" action="ppaction://hlinksldjump"/>
                        </a:rPr>
                        <a:t>1000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6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В путь дорогу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14" action="ppaction://hlinksldjump"/>
                        </a:rPr>
                        <a:t>300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15" action="ppaction://hlinksldjump"/>
                        </a:rPr>
                        <a:t>500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16" action="ppaction://hlinksldjump"/>
                        </a:rPr>
                        <a:t>1000</a:t>
                      </a:r>
                      <a:endParaRPr lang="ru-RU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Знаете ли вы за 300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600" dirty="0" smtClean="0"/>
              <a:t>Знаете </a:t>
            </a:r>
            <a:r>
              <a:rPr lang="ru-RU" sz="3600" dirty="0"/>
              <a:t>ли  вы сколько кг </a:t>
            </a:r>
            <a:r>
              <a:rPr lang="ru-RU" sz="3600" dirty="0" smtClean="0"/>
              <a:t>   содержится </a:t>
            </a:r>
            <a:r>
              <a:rPr lang="ru-RU" sz="3600" dirty="0"/>
              <a:t>в одной тонне?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95536" y="4581128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/>
              <a:t>1т-1000кг</a:t>
            </a:r>
            <a:r>
              <a:rPr lang="ru-RU" sz="3200" dirty="0" smtClean="0"/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Знаете ли вы за 500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1"/>
            <a:ext cx="8229600" cy="1728192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600" dirty="0" smtClean="0"/>
              <a:t>Чему </a:t>
            </a:r>
            <a:r>
              <a:rPr lang="ru-RU" sz="3600" dirty="0"/>
              <a:t>равен 1 байт в битах?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95536" y="4581128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8 бит.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Знаете ли вы за 1000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Autofit/>
          </a:bodyPr>
          <a:lstStyle/>
          <a:p>
            <a:pPr marL="361950" indent="0">
              <a:buNone/>
            </a:pPr>
            <a:r>
              <a:rPr lang="ru-RU" sz="3600" dirty="0"/>
              <a:t>Какой знак нужно поставить между 2 и 3, чтобы получить число большее 2, но меньшее 3?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95536" y="4581128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/>
              <a:t>нужно поставить запятую</a:t>
            </a:r>
            <a:r>
              <a:rPr lang="ru-RU" sz="3200" dirty="0" smtClean="0"/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Считалочка  за 300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540189"/>
            <a:ext cx="6591985" cy="37776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Сколько треугольников изображено на рисунке? </a:t>
            </a:r>
            <a:endParaRPr lang="ru-RU" sz="3600" dirty="0"/>
          </a:p>
        </p:txBody>
      </p:sp>
      <p:pic>
        <p:nvPicPr>
          <p:cNvPr id="4" name="Рисунок 3" descr="https://present5.com/presentforday2/20161115/39._pribavity_i_vychesty_2_.ppt_images/39._pribavity_i_vychesty_2_.ppt_7.jpg"/>
          <p:cNvPicPr/>
          <p:nvPr/>
        </p:nvPicPr>
        <p:blipFill>
          <a:blip r:embed="rId2" cstate="print"/>
          <a:srcRect l="10903" t="33547" r="16141" b="22436"/>
          <a:stretch>
            <a:fillRect/>
          </a:stretch>
        </p:blipFill>
        <p:spPr bwMode="auto">
          <a:xfrm>
            <a:off x="1547664" y="3429000"/>
            <a:ext cx="468052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987960" y="5937826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3.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Считалочка  за 500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>
            <a:noAutofit/>
          </a:bodyPr>
          <a:lstStyle/>
          <a:p>
            <a:pPr marL="361950" indent="0">
              <a:buNone/>
            </a:pPr>
            <a:r>
              <a:rPr lang="ru-RU" sz="3600" dirty="0"/>
              <a:t>Ч</a:t>
            </a:r>
            <a:r>
              <a:rPr lang="ru-RU" sz="3600" dirty="0" smtClean="0"/>
              <a:t>ему </a:t>
            </a:r>
            <a:r>
              <a:rPr lang="ru-RU" sz="3600" dirty="0"/>
              <a:t>равна сторона  СВ, если АВ=5, АС=3 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043608" y="5754960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noProof="0" dirty="0"/>
              <a:t>4</a:t>
            </a:r>
            <a:r>
              <a:rPr lang="ru-RU" sz="3200" dirty="0" smtClean="0"/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http://cdn01.ru/files/users/images/ff/bb/ffbbee0e843bcbaa07271323a3c7178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8740" y="2917678"/>
            <a:ext cx="4032448" cy="271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620688"/>
            <a:ext cx="6589199" cy="128089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3+2 за 300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Autofit/>
          </a:bodyPr>
          <a:lstStyle/>
          <a:p>
            <a:pPr marL="361950" indent="0">
              <a:buNone/>
              <a:tabLst>
                <a:tab pos="3860800" algn="l"/>
              </a:tabLst>
            </a:pPr>
            <a:r>
              <a:rPr lang="ru-RU" sz="3600" dirty="0">
                <a:solidFill>
                  <a:schemeClr val="tx1"/>
                </a:solidFill>
              </a:rPr>
              <a:t>Летели утки: одна впереди и две позади, одна позади и две впереди, одна между двумя и три в ряд. Сколько летело уток</a:t>
            </a:r>
            <a:r>
              <a:rPr lang="ru-RU" sz="3600" dirty="0" smtClean="0">
                <a:solidFill>
                  <a:schemeClr val="tx1"/>
                </a:solidFill>
              </a:rPr>
              <a:t>?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882281" y="5323610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61950" lvl="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Ответ: </a:t>
            </a:r>
            <a:r>
              <a:rPr lang="ru-RU" sz="3200" dirty="0"/>
              <a:t>Летели одна за другой три </a:t>
            </a:r>
            <a:r>
              <a:rPr lang="ru-RU" sz="3200" dirty="0" smtClean="0"/>
              <a:t>утки.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Считалочка  за 1000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600" dirty="0"/>
              <a:t>Определите вес одного символа 16 символьного </a:t>
            </a:r>
            <a:r>
              <a:rPr lang="ru-RU" sz="3600" dirty="0" smtClean="0"/>
              <a:t>алфавита.</a:t>
            </a:r>
            <a:endParaRPr lang="ru-RU" sz="3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55576" y="5502932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noProof="0" dirty="0" smtClean="0"/>
              <a:t>4 бита</a:t>
            </a:r>
            <a:r>
              <a:rPr lang="ru-RU" sz="3200" dirty="0" smtClean="0"/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Гений знаний за 300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>
            <a:noAutofit/>
          </a:bodyPr>
          <a:lstStyle/>
          <a:p>
            <a:pPr marL="361950" indent="0">
              <a:buNone/>
            </a:pPr>
            <a:r>
              <a:rPr lang="ru-RU" sz="3600" dirty="0"/>
              <a:t>КОТ В МЕШКЕ</a:t>
            </a:r>
          </a:p>
          <a:p>
            <a:pPr marL="361950" indent="0">
              <a:buNone/>
            </a:pPr>
            <a:r>
              <a:rPr lang="ru-RU" sz="3600" dirty="0" smtClean="0"/>
              <a:t>Этой </a:t>
            </a:r>
            <a:r>
              <a:rPr lang="ru-RU" sz="3600" dirty="0"/>
              <a:t>букве, незаслуженно, обиженной в  2005 году был построен памятник. Что это за буква?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55576" y="5840770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noProof="0" dirty="0" smtClean="0"/>
              <a:t>буква Ё</a:t>
            </a:r>
            <a:r>
              <a:rPr lang="ru-RU" sz="3200" dirty="0" smtClean="0"/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C:\Users\User\Desktop\img15.jpg"/>
          <p:cNvPicPr/>
          <p:nvPr/>
        </p:nvPicPr>
        <p:blipFill>
          <a:blip r:embed="rId2" cstate="print"/>
          <a:srcRect l="4839" t="19828" r="4516" b="19396"/>
          <a:stretch>
            <a:fillRect/>
          </a:stretch>
        </p:blipFill>
        <p:spPr bwMode="auto">
          <a:xfrm>
            <a:off x="3995936" y="4005065"/>
            <a:ext cx="424847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Гений знаний за 500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  Вставьте </a:t>
            </a:r>
            <a:r>
              <a:rPr lang="ru-RU" sz="3600" dirty="0" smtClean="0"/>
              <a:t>число вместо знака вопроса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426172"/>
              </p:ext>
            </p:extLst>
          </p:nvPr>
        </p:nvGraphicFramePr>
        <p:xfrm>
          <a:off x="1691680" y="3717032"/>
          <a:ext cx="609600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48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?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755576" y="5533257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/>
              <a:t>16, </a:t>
            </a:r>
            <a:r>
              <a:rPr lang="ru-RU" sz="3200" dirty="0" smtClean="0"/>
              <a:t>т.к. деление верхнего числа на нижнее дает результат 3.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Гений знаний за 1000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600" dirty="0" smtClean="0"/>
              <a:t>Отгадайте </a:t>
            </a:r>
            <a:r>
              <a:rPr lang="ru-RU" sz="3600" dirty="0"/>
              <a:t>зашифрованное слово, цифры которого соответствуют номерам букв в алфавите </a:t>
            </a:r>
            <a:r>
              <a:rPr lang="ru-RU" sz="3600" dirty="0" smtClean="0"/>
              <a:t>12,1,18,20,1.</a:t>
            </a:r>
            <a:endParaRPr lang="ru-RU" sz="3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4581128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noProof="0" dirty="0" smtClean="0"/>
              <a:t>карта</a:t>
            </a:r>
            <a:r>
              <a:rPr lang="ru-RU" sz="3200" dirty="0" smtClean="0"/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Устройства компьютера за 300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76636"/>
            <a:ext cx="8229600" cy="2332856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600" dirty="0"/>
              <a:t>КОТ В МЕШКЕ</a:t>
            </a:r>
            <a:br>
              <a:rPr lang="ru-RU" sz="3600" dirty="0"/>
            </a:br>
            <a:r>
              <a:rPr lang="ru-RU" sz="3600" dirty="0"/>
              <a:t>Наименьший элемент внутренней памяти компьютера – это …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043608" y="5371330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noProof="0" dirty="0" smtClean="0"/>
              <a:t>бит</a:t>
            </a:r>
            <a:r>
              <a:rPr lang="ru-RU" sz="3200" dirty="0" smtClean="0"/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Устройства компьютера за 500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52759"/>
            <a:ext cx="8229600" cy="1540768"/>
          </a:xfrm>
        </p:spPr>
        <p:txBody>
          <a:bodyPr>
            <a:noAutofit/>
          </a:bodyPr>
          <a:lstStyle/>
          <a:p>
            <a:pPr marL="361950" indent="0">
              <a:buNone/>
            </a:pPr>
            <a:r>
              <a:rPr lang="ru-RU" sz="3600" dirty="0"/>
              <a:t>Какое устройство компьютера моделирует мышление человека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55576" y="5344617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/>
              <a:t>процессор</a:t>
            </a:r>
            <a:r>
              <a:rPr lang="ru-RU" sz="3200" dirty="0" smtClean="0"/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Устройства компьютера за 1000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4701" y="2420888"/>
            <a:ext cx="8229600" cy="2260848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600" dirty="0"/>
              <a:t>Компакт-диск, предназначенный для однократной записи новой информации, называется …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971600" y="5754960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/>
              <a:t>С</a:t>
            </a:r>
            <a:r>
              <a:rPr lang="en-US" sz="3200" dirty="0"/>
              <a:t>D</a:t>
            </a:r>
            <a:r>
              <a:rPr lang="ru-RU" sz="3200" dirty="0"/>
              <a:t>-</a:t>
            </a:r>
            <a:r>
              <a:rPr lang="en-US" sz="3200" dirty="0"/>
              <a:t>R</a:t>
            </a:r>
            <a:r>
              <a:rPr lang="ru-RU" sz="3200" dirty="0" smtClean="0"/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 путь дорогу за 300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600" dirty="0" smtClean="0"/>
              <a:t>С </a:t>
            </a:r>
            <a:r>
              <a:rPr lang="ru-RU" sz="3600" dirty="0"/>
              <a:t>какой скоростью прошел Петя от дома до магазина за 0,5 часа если расстояние равно 2,5 </a:t>
            </a:r>
            <a:r>
              <a:rPr lang="ru-RU" sz="3600" dirty="0" smtClean="0"/>
              <a:t>км</a:t>
            </a:r>
            <a:r>
              <a:rPr lang="ru-RU" sz="3600" dirty="0"/>
              <a:t>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83568" y="5092589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/>
              <a:t>5км/ч</a:t>
            </a:r>
            <a:r>
              <a:rPr lang="ru-RU" sz="3200" dirty="0" smtClean="0"/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 путь дорогу за 500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600" dirty="0"/>
              <a:t>Что такое </a:t>
            </a:r>
            <a:r>
              <a:rPr lang="ru-RU" sz="3600" dirty="0" smtClean="0"/>
              <a:t>путь?</a:t>
            </a:r>
            <a:endParaRPr lang="ru-RU" sz="3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4581128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длина траектории.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 путь дорогу за 1000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3531" y="1625091"/>
            <a:ext cx="6591985" cy="37776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Определите </a:t>
            </a:r>
            <a:r>
              <a:rPr lang="ru-RU" sz="3600" dirty="0"/>
              <a:t>цену деления секундомера </a:t>
            </a:r>
          </a:p>
        </p:txBody>
      </p:sp>
      <p:pic>
        <p:nvPicPr>
          <p:cNvPr id="4" name="Рисунок 3" descr="http://cdn01.ru/files/users/images/1f/ae/1faeadcde29922e7d53505204639b001.jpg"/>
          <p:cNvPicPr/>
          <p:nvPr/>
        </p:nvPicPr>
        <p:blipFill>
          <a:blip r:embed="rId2" cstate="print"/>
          <a:srcRect r="65687"/>
          <a:stretch>
            <a:fillRect/>
          </a:stretch>
        </p:blipFill>
        <p:spPr bwMode="auto">
          <a:xfrm>
            <a:off x="577779" y="1484387"/>
            <a:ext cx="2847975" cy="4059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783830" y="5911222"/>
            <a:ext cx="4248472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smtClean="0"/>
              <a:t>1 секунда.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3+2 за 500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Autofit/>
          </a:bodyPr>
          <a:lstStyle/>
          <a:p>
            <a:pPr marL="36195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Все </a:t>
            </a:r>
            <a:r>
              <a:rPr lang="ru-RU" sz="3600" dirty="0">
                <a:solidFill>
                  <a:schemeClr val="tx1"/>
                </a:solidFill>
              </a:rPr>
              <a:t>знают, что два в квадрате – четыре, три в квадрате – девять. А чему равен угол в квадрате?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5107527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/>
              <a:t>90 </a:t>
            </a:r>
            <a:r>
              <a:rPr lang="ru-RU" sz="3200" dirty="0" smtClean="0"/>
              <a:t>градусов.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96365"/>
            <a:ext cx="6589199" cy="128089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Вместе весело шагать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за 100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86052"/>
            <a:ext cx="8229600" cy="2404864"/>
          </a:xfrm>
        </p:spPr>
        <p:txBody>
          <a:bodyPr>
            <a:noAutofit/>
          </a:bodyPr>
          <a:lstStyle/>
          <a:p>
            <a:pPr marL="36195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Шла старуха в Москву, навстречу ей три старика, да еще с каждым стариком по два внука. Сколько всего человек шло в Москву?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5229200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/>
              <a:t>одна старуха</a:t>
            </a:r>
            <a:r>
              <a:rPr lang="ru-RU" sz="3200" dirty="0" smtClean="0"/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Вместе весело шагать</a:t>
            </a:r>
            <a:br>
              <a:rPr lang="ru-RU" b="1" dirty="0" smtClean="0"/>
            </a:br>
            <a:r>
              <a:rPr lang="ru-RU" b="1" dirty="0" smtClean="0"/>
              <a:t>за 300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284" y="2348880"/>
            <a:ext cx="8229600" cy="1900808"/>
          </a:xfrm>
        </p:spPr>
        <p:txBody>
          <a:bodyPr>
            <a:noAutofit/>
          </a:bodyPr>
          <a:lstStyle/>
          <a:p>
            <a:pPr marL="36195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Бежала тройка лошадей. Каждая лошадь пробежала 5 км. Сколько км пробежала тройка</a:t>
            </a:r>
            <a:r>
              <a:rPr lang="ru-RU" sz="4000" dirty="0" smtClean="0">
                <a:solidFill>
                  <a:schemeClr val="tx1"/>
                </a:solidFill>
              </a:rPr>
              <a:t>?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5502932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/>
              <a:t>5км</a:t>
            </a:r>
            <a:r>
              <a:rPr lang="ru-RU" sz="3200" dirty="0" smtClean="0"/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53976"/>
            <a:ext cx="6589199" cy="128089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Вместе весело шагать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за 500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Autofit/>
          </a:bodyPr>
          <a:lstStyle/>
          <a:p>
            <a:pPr marL="36195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Шли две </a:t>
            </a:r>
            <a:r>
              <a:rPr lang="ru-RU" sz="3600" dirty="0">
                <a:solidFill>
                  <a:schemeClr val="tx1"/>
                </a:solidFill>
              </a:rPr>
              <a:t>матери с дочерьми, да бабушка с внучкой, нашли полтора пирога. Сколько пирогов досталось каждой?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55576" y="5344617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/>
              <a:t>(бабушка(мама) </a:t>
            </a:r>
            <a:r>
              <a:rPr lang="ru-RU" sz="3200" dirty="0" err="1"/>
              <a:t>мама</a:t>
            </a:r>
            <a:r>
              <a:rPr lang="ru-RU" sz="3200" dirty="0"/>
              <a:t> (дочка) </a:t>
            </a:r>
            <a:r>
              <a:rPr lang="ru-RU" sz="3200" dirty="0" err="1"/>
              <a:t>дочка</a:t>
            </a:r>
            <a:r>
              <a:rPr lang="ru-RU" sz="3200" dirty="0"/>
              <a:t> (внучка)  - им достанется по </a:t>
            </a:r>
            <a:r>
              <a:rPr lang="ru-RU" sz="3200" dirty="0" err="1"/>
              <a:t>по</a:t>
            </a:r>
            <a:r>
              <a:rPr lang="ru-RU" sz="3200" dirty="0"/>
              <a:t> половине пирога</a:t>
            </a:r>
            <a:r>
              <a:rPr lang="ru-RU" sz="3200" dirty="0" smtClean="0"/>
              <a:t>).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Математика и музыка за 100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37047"/>
            <a:ext cx="8229600" cy="1468760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Какими двумя нотами измеряется морской </a:t>
            </a:r>
            <a:r>
              <a:rPr lang="ru-RU" sz="3600" dirty="0" smtClean="0">
                <a:solidFill>
                  <a:schemeClr val="tx1"/>
                </a:solidFill>
              </a:rPr>
              <a:t>путь?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55576" y="5533257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Ответ: </a:t>
            </a:r>
            <a:r>
              <a:rPr lang="ru-RU" sz="3200" dirty="0" err="1"/>
              <a:t>ля,ми</a:t>
            </a:r>
            <a:r>
              <a:rPr lang="ru-RU" sz="3200" dirty="0" smtClean="0"/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179512" y="6165304"/>
            <a:ext cx="792088" cy="50405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</TotalTime>
  <Words>1145</Words>
  <Application>Microsoft Office PowerPoint</Application>
  <PresentationFormat>Экран (4:3)</PresentationFormat>
  <Paragraphs>221</Paragraphs>
  <Slides>49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3" baseType="lpstr">
      <vt:lpstr>Arial</vt:lpstr>
      <vt:lpstr>Century Gothic</vt:lpstr>
      <vt:lpstr>Wingdings 3</vt:lpstr>
      <vt:lpstr>Легкий дым</vt:lpstr>
      <vt:lpstr>Своя игра</vt:lpstr>
      <vt:lpstr>Основной тур</vt:lpstr>
      <vt:lpstr>3+2 за 100</vt:lpstr>
      <vt:lpstr>3+2 за 300</vt:lpstr>
      <vt:lpstr>3+2 за 500</vt:lpstr>
      <vt:lpstr>Вместе весело шагать за 100</vt:lpstr>
      <vt:lpstr>Вместе весело шагать за 300</vt:lpstr>
      <vt:lpstr>Вместе весело шагать за 500</vt:lpstr>
      <vt:lpstr>Математика и музыка за 100</vt:lpstr>
      <vt:lpstr>Математика и музыка за 300</vt:lpstr>
      <vt:lpstr>Математика и музыка за 500</vt:lpstr>
      <vt:lpstr>Братья наши меньшие за 100</vt:lpstr>
      <vt:lpstr>Братья наши меньшие за 300</vt:lpstr>
      <vt:lpstr>Братья наши меньшие за 500</vt:lpstr>
      <vt:lpstr>Давным давно за 100</vt:lpstr>
      <vt:lpstr>Давным давно за 300</vt:lpstr>
      <vt:lpstr>Давным давно за 500</vt:lpstr>
      <vt:lpstr>Полуфинал</vt:lpstr>
      <vt:lpstr>Физика за 300</vt:lpstr>
      <vt:lpstr>Физика за 500</vt:lpstr>
      <vt:lpstr>Физика за 1000</vt:lpstr>
      <vt:lpstr>Дроби и не только за 300 </vt:lpstr>
      <vt:lpstr>Дроби и не только за 500</vt:lpstr>
      <vt:lpstr>Дроби и не только за 1000</vt:lpstr>
      <vt:lpstr>Эврика! за 300</vt:lpstr>
      <vt:lpstr>Эврика! за 500</vt:lpstr>
      <vt:lpstr>Эврика! за 1000</vt:lpstr>
      <vt:lpstr>Информатика за 300</vt:lpstr>
      <vt:lpstr>Информатика за 500</vt:lpstr>
      <vt:lpstr>Информатика за 1000</vt:lpstr>
      <vt:lpstr>Деление без остатка за 300</vt:lpstr>
      <vt:lpstr>Деление без остатка за 500</vt:lpstr>
      <vt:lpstr>Деление без остатка за 1000</vt:lpstr>
      <vt:lpstr>Финал</vt:lpstr>
      <vt:lpstr>Знаете ли вы за 300</vt:lpstr>
      <vt:lpstr>Знаете ли вы за 500</vt:lpstr>
      <vt:lpstr>Знаете ли вы за 1000</vt:lpstr>
      <vt:lpstr>Считалочка  за 300</vt:lpstr>
      <vt:lpstr>Считалочка  за 500</vt:lpstr>
      <vt:lpstr>Считалочка  за 1000</vt:lpstr>
      <vt:lpstr>Гений знаний за 300</vt:lpstr>
      <vt:lpstr>Гений знаний за 500</vt:lpstr>
      <vt:lpstr>Гений знаний за 1000</vt:lpstr>
      <vt:lpstr>Устройства компьютера за 300</vt:lpstr>
      <vt:lpstr>Устройства компьютера за 500</vt:lpstr>
      <vt:lpstr>Устройства компьютера за 1000</vt:lpstr>
      <vt:lpstr>В путь дорогу за 300</vt:lpstr>
      <vt:lpstr>В путь дорогу за 500</vt:lpstr>
      <vt:lpstr>В путь дорогу за 1000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Влад</dc:creator>
  <cp:lastModifiedBy>Пользователь Windows</cp:lastModifiedBy>
  <cp:revision>21</cp:revision>
  <dcterms:created xsi:type="dcterms:W3CDTF">2020-03-09T09:54:38Z</dcterms:created>
  <dcterms:modified xsi:type="dcterms:W3CDTF">2020-03-24T02:55:48Z</dcterms:modified>
</cp:coreProperties>
</file>