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0"/>
  </p:notesMasterIdLst>
  <p:sldIdLst>
    <p:sldId id="376" r:id="rId2"/>
    <p:sldId id="377" r:id="rId3"/>
    <p:sldId id="378" r:id="rId4"/>
    <p:sldId id="257" r:id="rId5"/>
    <p:sldId id="258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9" r:id="rId22"/>
    <p:sldId id="290" r:id="rId23"/>
    <p:sldId id="291" r:id="rId24"/>
    <p:sldId id="292" r:id="rId25"/>
    <p:sldId id="293" r:id="rId26"/>
    <p:sldId id="294" r:id="rId27"/>
    <p:sldId id="325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430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388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01" r:id="rId67"/>
    <p:sldId id="402" r:id="rId68"/>
    <p:sldId id="403" r:id="rId69"/>
    <p:sldId id="404" r:id="rId70"/>
    <p:sldId id="405" r:id="rId71"/>
    <p:sldId id="406" r:id="rId72"/>
    <p:sldId id="407" r:id="rId73"/>
    <p:sldId id="408" r:id="rId74"/>
    <p:sldId id="409" r:id="rId75"/>
    <p:sldId id="410" r:id="rId76"/>
    <p:sldId id="411" r:id="rId77"/>
    <p:sldId id="412" r:id="rId78"/>
    <p:sldId id="413" r:id="rId79"/>
    <p:sldId id="414" r:id="rId80"/>
    <p:sldId id="415" r:id="rId81"/>
    <p:sldId id="416" r:id="rId82"/>
    <p:sldId id="417" r:id="rId83"/>
    <p:sldId id="418" r:id="rId84"/>
    <p:sldId id="419" r:id="rId85"/>
    <p:sldId id="420" r:id="rId86"/>
    <p:sldId id="421" r:id="rId87"/>
    <p:sldId id="422" r:id="rId88"/>
    <p:sldId id="423" r:id="rId89"/>
    <p:sldId id="424" r:id="rId90"/>
    <p:sldId id="425" r:id="rId91"/>
    <p:sldId id="426" r:id="rId92"/>
    <p:sldId id="427" r:id="rId93"/>
    <p:sldId id="428" r:id="rId94"/>
    <p:sldId id="429" r:id="rId95"/>
    <p:sldId id="431" r:id="rId96"/>
    <p:sldId id="374" r:id="rId97"/>
    <p:sldId id="375" r:id="rId98"/>
    <p:sldId id="432" r:id="rId9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E66F-94E4-4B77-90E0-DB1AE2F18D2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58FC-8496-497A-B7CA-237A60B1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FAA543-A45D-4D19-9D2F-F4273492B5D1}" type="slidenum">
              <a:rPr lang="ru-RU" altLang="ru-RU" smtClean="0"/>
              <a:pPr/>
              <a:t>44</a:t>
            </a:fld>
            <a:endParaRPr lang="ru-RU" alt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5065C-1F84-4AB1-99AF-2ECA67352925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3D17F-436B-4CE7-AD3D-8EC961C54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2D29-37FC-4427-A9A4-851D17DB3A89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047A-C600-47FF-94D4-83B023150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404F-0234-484D-902A-040A41C6E46B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0DC6-AAB4-4027-855D-94E202691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FC64-5E1F-4DC9-8DAE-23D332F63C90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2071-87AF-4DDC-8817-7DA0B4DF3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BEB-441E-4E6C-ABFD-869405063968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E0A35-BBE5-4AC9-991B-2298A8E0F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1D6A9-0A04-4ACD-B44B-65F6EB93F347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7D41-FFE9-4C51-A385-507B85329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9194-B11C-4F5A-ADB9-BA9F859B12B2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8614-F726-4B21-AADE-FC0B51C1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E707-B389-407C-B0B3-76E2427B5877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062D-2DF3-4149-9D83-6BCD7B09E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B0FF-2B4D-4F23-96B0-7B2AEC4B1334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A0FD-B314-4130-A882-D04249B9C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C02-9CF7-473C-A317-05741213EAF1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A52C-7497-4B68-AFC0-2A5021573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411F-E00A-41E1-A89C-78A2CAD7F0E9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AD77-CBD1-4F0A-86E9-46CF71B7C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C91161-3FA9-4CF8-99C3-823E17210B80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59EDF0-E309-4823-8451-27BE8EE2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39.xml"/><Relationship Id="rId3" Type="http://schemas.openxmlformats.org/officeDocument/2006/relationships/slide" Target="slide29.xml"/><Relationship Id="rId7" Type="http://schemas.openxmlformats.org/officeDocument/2006/relationships/slide" Target="slide33.xml"/><Relationship Id="rId12" Type="http://schemas.openxmlformats.org/officeDocument/2006/relationships/slide" Target="slide38.xml"/><Relationship Id="rId2" Type="http://schemas.openxmlformats.org/officeDocument/2006/relationships/slide" Target="slide28.xml"/><Relationship Id="rId16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11" Type="http://schemas.openxmlformats.org/officeDocument/2006/relationships/slide" Target="slide37.xml"/><Relationship Id="rId5" Type="http://schemas.openxmlformats.org/officeDocument/2006/relationships/slide" Target="slide31.xml"/><Relationship Id="rId15" Type="http://schemas.openxmlformats.org/officeDocument/2006/relationships/slide" Target="slide41.xml"/><Relationship Id="rId10" Type="http://schemas.openxmlformats.org/officeDocument/2006/relationships/slide" Target="slide36.xml"/><Relationship Id="rId4" Type="http://schemas.openxmlformats.org/officeDocument/2006/relationships/slide" Target="slide30.xml"/><Relationship Id="rId9" Type="http://schemas.openxmlformats.org/officeDocument/2006/relationships/slide" Target="slide35.xml"/><Relationship Id="rId14" Type="http://schemas.openxmlformats.org/officeDocument/2006/relationships/slide" Target="slide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slide" Target="slide55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9" Type="http://schemas.openxmlformats.org/officeDocument/2006/relationships/slide" Target="slide81.xml"/><Relationship Id="rId3" Type="http://schemas.openxmlformats.org/officeDocument/2006/relationships/slide" Target="slide5.xml"/><Relationship Id="rId21" Type="http://schemas.openxmlformats.org/officeDocument/2006/relationships/slide" Target="slide63.xml"/><Relationship Id="rId34" Type="http://schemas.openxmlformats.org/officeDocument/2006/relationships/slide" Target="slide22.xml"/><Relationship Id="rId42" Type="http://schemas.openxmlformats.org/officeDocument/2006/relationships/slide" Target="slide87.xml"/><Relationship Id="rId47" Type="http://schemas.openxmlformats.org/officeDocument/2006/relationships/slide" Target="slide39.xml"/><Relationship Id="rId7" Type="http://schemas.openxmlformats.org/officeDocument/2006/relationships/slide" Target="slide49.xml"/><Relationship Id="rId12" Type="http://schemas.openxmlformats.org/officeDocument/2006/relationships/slide" Target="slide10.xml"/><Relationship Id="rId17" Type="http://schemas.openxmlformats.org/officeDocument/2006/relationships/slide" Target="slide59.xml"/><Relationship Id="rId25" Type="http://schemas.openxmlformats.org/officeDocument/2006/relationships/slide" Target="slide67.xml"/><Relationship Id="rId33" Type="http://schemas.openxmlformats.org/officeDocument/2006/relationships/slide" Target="slide75.xml"/><Relationship Id="rId38" Type="http://schemas.openxmlformats.org/officeDocument/2006/relationships/slide" Target="slide26.xml"/><Relationship Id="rId46" Type="http://schemas.openxmlformats.org/officeDocument/2006/relationships/slide" Target="slide91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71.xml"/><Relationship Id="rId41" Type="http://schemas.openxmlformats.org/officeDocument/2006/relationships/slide" Target="slide8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53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79.xml"/><Relationship Id="rId40" Type="http://schemas.openxmlformats.org/officeDocument/2006/relationships/slide" Target="slide83.xml"/><Relationship Id="rId45" Type="http://schemas.openxmlformats.org/officeDocument/2006/relationships/slide" Target="slide37.xml"/><Relationship Id="rId5" Type="http://schemas.openxmlformats.org/officeDocument/2006/relationships/slide" Target="slide47.xml"/><Relationship Id="rId15" Type="http://schemas.openxmlformats.org/officeDocument/2006/relationships/slide" Target="slide57.xml"/><Relationship Id="rId23" Type="http://schemas.openxmlformats.org/officeDocument/2006/relationships/slide" Target="slide65.xml"/><Relationship Id="rId28" Type="http://schemas.openxmlformats.org/officeDocument/2006/relationships/slide" Target="slide29.xml"/><Relationship Id="rId36" Type="http://schemas.openxmlformats.org/officeDocument/2006/relationships/slide" Target="slide24.xml"/><Relationship Id="rId49" Type="http://schemas.openxmlformats.org/officeDocument/2006/relationships/slide" Target="slide95.xml"/><Relationship Id="rId10" Type="http://schemas.openxmlformats.org/officeDocument/2006/relationships/slide" Target="slide8.xml"/><Relationship Id="rId19" Type="http://schemas.openxmlformats.org/officeDocument/2006/relationships/slide" Target="slide61.xml"/><Relationship Id="rId31" Type="http://schemas.openxmlformats.org/officeDocument/2006/relationships/slide" Target="slide73.xml"/><Relationship Id="rId44" Type="http://schemas.openxmlformats.org/officeDocument/2006/relationships/slide" Target="slide89.xml"/><Relationship Id="rId4" Type="http://schemas.openxmlformats.org/officeDocument/2006/relationships/slide" Target="slide45.xml"/><Relationship Id="rId9" Type="http://schemas.openxmlformats.org/officeDocument/2006/relationships/slide" Target="slide51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69.xml"/><Relationship Id="rId30" Type="http://schemas.openxmlformats.org/officeDocument/2006/relationships/slide" Target="slide31.xml"/><Relationship Id="rId35" Type="http://schemas.openxmlformats.org/officeDocument/2006/relationships/slide" Target="slide77.xml"/><Relationship Id="rId43" Type="http://schemas.openxmlformats.org/officeDocument/2006/relationships/slide" Target="slide35.xml"/><Relationship Id="rId48" Type="http://schemas.openxmlformats.org/officeDocument/2006/relationships/slide" Target="slide93.xml"/><Relationship Id="rId8" Type="http://schemas.openxmlformats.org/officeDocument/2006/relationships/slide" Target="slide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" Type="http://schemas.openxmlformats.org/officeDocument/2006/relationships/slide" Target="slide6.xml"/><Relationship Id="rId16" Type="http://schemas.openxmlformats.org/officeDocument/2006/relationships/slide" Target="slide20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5" Type="http://schemas.openxmlformats.org/officeDocument/2006/relationships/slide" Target="slide19.xml"/><Relationship Id="rId10" Type="http://schemas.openxmlformats.org/officeDocument/2006/relationships/slide" Target="slide14.xml"/><Relationship Id="rId19" Type="http://schemas.openxmlformats.org/officeDocument/2006/relationships/slide" Target="slide23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Relationship Id="rId22" Type="http://schemas.openxmlformats.org/officeDocument/2006/relationships/slide" Target="slide2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7086600" cy="3581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120000" lon="21480000" rev="0"/>
              </a:camera>
              <a:lightRig rig="legacyHarsh3" dir="r"/>
            </a:scene3d>
            <a:sp3d extrusionH="1801800" prstMaterial="legacyMatte">
              <a:extrusionClr>
                <a:srgbClr val="FFE701"/>
              </a:extrusionClr>
            </a:sp3d>
          </a:bodyPr>
          <a:lstStyle/>
          <a:p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Своя игра</a:t>
            </a:r>
          </a:p>
        </p:txBody>
      </p:sp>
    </p:spTree>
    <p:extLst>
      <p:ext uri="{BB962C8B-B14F-4D97-AF65-F5344CB8AC3E}">
        <p14:creationId xmlns:p14="http://schemas.microsoft.com/office/powerpoint/2010/main" val="35541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31432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dirty="0" smtClean="0"/>
              <a:t>Это устройство ввода используется в портативных компьютерах вместо манипулятора (мыши)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50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Сенсорная панель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135731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7200" smtClean="0"/>
              <a:t>Красен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87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Сканер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14287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8000" smtClean="0"/>
              <a:t>Нирперт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87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Принтер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15716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8000" smtClean="0"/>
              <a:t>Акитесд</a:t>
            </a:r>
            <a:endParaRPr lang="ru-RU" sz="480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87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Дискета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3573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8000" smtClean="0"/>
              <a:t>Локитайб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92906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Килобайт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500063" y="2000250"/>
            <a:ext cx="8229600" cy="7858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8000" smtClean="0"/>
              <a:t>Уншаикни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50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87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Наушники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10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5" name="Рисунок 5" descr="G:\Для конкурса\Ребусы\память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1428750"/>
            <a:ext cx="507523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4363058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20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215063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9" name="Рисунок 5" descr="G:\Для конкурса\Ребусы\компьютер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1357313"/>
            <a:ext cx="6858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478632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Компьютер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8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643063"/>
            <a:ext cx="6045200" cy="21288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30</a:t>
            </a:r>
          </a:p>
        </p:txBody>
      </p:sp>
      <p:sp>
        <p:nvSpPr>
          <p:cNvPr id="6" name="Управляющая кнопка: возврат 5">
            <a:hlinkClick r:id="rId3" action="ppaction://hlinksldjump" highlightClick="1">
              <a:snd r:embed="rId4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7194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Сканер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40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7" name="Рисунок 5" descr="F:\Предметная неделя МИФ февр 2011\ребусы\0179908302240618748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1285875"/>
            <a:ext cx="714375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4643446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214446"/>
          </a:xfrm>
        </p:spPr>
        <p:txBody>
          <a:bodyPr>
            <a:noAutofit/>
          </a:bodyPr>
          <a:lstStyle/>
          <a:p>
            <a:r>
              <a:rPr lang="ru-RU" sz="7200" dirty="0"/>
              <a:t>4 декабря</a:t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14554"/>
            <a:ext cx="6400800" cy="1752600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День ИНФОРМАТИКИ</a:t>
            </a:r>
          </a:p>
        </p:txBody>
      </p:sp>
    </p:spTree>
    <p:extLst>
      <p:ext uri="{BB962C8B-B14F-4D97-AF65-F5344CB8AC3E}">
        <p14:creationId xmlns:p14="http://schemas.microsoft.com/office/powerpoint/2010/main" val="16902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50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1500188"/>
            <a:ext cx="68405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450057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Как удалить символ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справа от курсора?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Delete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Вводит набранное значение или текст 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Enter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dirty="0" smtClean="0"/>
              <a:t>Если при наборе текста все буквы отображаются заглавными, то это означает, что нажата клавиша 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0912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Caps Lock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19335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Переводит курсор в конец строки 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26431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Что происходит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при нажатии клавиши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smtClean="0"/>
              <a:t>Print Screen</a:t>
            </a:r>
            <a:r>
              <a:rPr lang="ru-RU" sz="4800" smtClean="0"/>
              <a:t>?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50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077072"/>
            <a:ext cx="8143932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Снимок экрана копируется в буфер обмена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"/>
          <p:cNvSpPr>
            <a:spLocks noChangeArrowheads="1" noChangeShapeType="1" noTextEdit="1"/>
          </p:cNvSpPr>
          <p:nvPr/>
        </p:nvSpPr>
        <p:spPr bwMode="auto">
          <a:xfrm rot="-1829899">
            <a:off x="419100" y="2390775"/>
            <a:ext cx="826135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 </a:t>
            </a:r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раунд</a:t>
            </a:r>
          </a:p>
          <a:p>
            <a:pPr algn="ctr"/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Занимательная информатика</a:t>
            </a:r>
            <a:endParaRPr lang="ru-RU" sz="3600" i="1" kern="10" dirty="0">
              <a:ln w="9525" cap="rnd">
                <a:solidFill>
                  <a:srgbClr val="00B0F0"/>
                </a:solidFill>
                <a:prstDash val="sysDot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212127"/>
              </p:ext>
            </p:extLst>
          </p:nvPr>
        </p:nvGraphicFramePr>
        <p:xfrm>
          <a:off x="250825" y="2205038"/>
          <a:ext cx="8572558" cy="2678925"/>
        </p:xfrm>
        <a:graphic>
          <a:graphicData uri="http://schemas.openxmlformats.org/drawingml/2006/table">
            <a:tbl>
              <a:tblPr/>
              <a:tblGrid>
                <a:gridCol w="3672408"/>
                <a:gridCol w="1008112"/>
                <a:gridCol w="1008112"/>
                <a:gridCol w="936104"/>
                <a:gridCol w="1008112"/>
                <a:gridCol w="939710"/>
              </a:tblGrid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Верю – не верю…</a:t>
                      </a:r>
                      <a:endParaRPr lang="ru-RU" sz="40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2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3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4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5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Пословицы</a:t>
                      </a: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7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8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9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0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1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Отгадай слово</a:t>
                      </a:r>
                      <a:endParaRPr lang="ru-RU" sz="32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2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3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4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5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56" name="WordArt 1"/>
          <p:cNvSpPr>
            <a:spLocks noChangeArrowheads="1" noChangeShapeType="1" noTextEdit="1"/>
          </p:cNvSpPr>
          <p:nvPr/>
        </p:nvSpPr>
        <p:spPr bwMode="auto">
          <a:xfrm>
            <a:off x="2627313" y="620713"/>
            <a:ext cx="39290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25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6D9F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 раунд</a:t>
            </a:r>
          </a:p>
        </p:txBody>
      </p:sp>
      <p:sp>
        <p:nvSpPr>
          <p:cNvPr id="2" name="Стрелка вправо 1">
            <a:hlinkClick r:id="rId16" action="ppaction://hlinksldjump"/>
          </p:cNvPr>
          <p:cNvSpPr/>
          <p:nvPr/>
        </p:nvSpPr>
        <p:spPr>
          <a:xfrm>
            <a:off x="2843808" y="5410282"/>
            <a:ext cx="295232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Раунд 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372475" cy="3024188"/>
          </a:xfrm>
        </p:spPr>
        <p:txBody>
          <a:bodyPr/>
          <a:lstStyle/>
          <a:p>
            <a:pPr algn="ctr">
              <a:buNone/>
            </a:pPr>
            <a:r>
              <a:rPr lang="ru-RU" sz="2800" dirty="0">
                <a:latin typeface="Calibri" pitchFamily="34" charset="0"/>
              </a:rPr>
              <a:t>Верите ли вы, что операционная система </a:t>
            </a:r>
            <a:r>
              <a:rPr lang="en-US" sz="2800" dirty="0">
                <a:latin typeface="Calibri" pitchFamily="34" charset="0"/>
              </a:rPr>
              <a:t>Windows</a:t>
            </a:r>
            <a:r>
              <a:rPr lang="ru-RU" sz="2800" dirty="0">
                <a:latin typeface="Calibri" pitchFamily="34" charset="0"/>
              </a:rPr>
              <a:t> допускает, чтобы в одной папке находились файлы с именами список.</a:t>
            </a:r>
            <a:r>
              <a:rPr lang="en-US" sz="2800" dirty="0">
                <a:latin typeface="Calibri" pitchFamily="34" charset="0"/>
              </a:rPr>
              <a:t>doc </a:t>
            </a:r>
            <a:r>
              <a:rPr lang="ru-RU" sz="2800" dirty="0">
                <a:latin typeface="Calibri" pitchFamily="34" charset="0"/>
              </a:rPr>
              <a:t>и Список.</a:t>
            </a:r>
            <a:r>
              <a:rPr lang="en-US" sz="2800" dirty="0">
                <a:latin typeface="Calibri" pitchFamily="34" charset="0"/>
              </a:rPr>
              <a:t>doc</a:t>
            </a:r>
            <a:r>
              <a:rPr lang="ru-RU" sz="2800" dirty="0">
                <a:latin typeface="Calibri" pitchFamily="34" charset="0"/>
              </a:rPr>
              <a:t>?</a:t>
            </a:r>
          </a:p>
          <a:p>
            <a:pPr algn="ctr">
              <a:buFont typeface="Arial" charset="0"/>
              <a:buNone/>
            </a:pPr>
            <a:endParaRPr lang="ru-RU" sz="4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648474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</a:t>
            </a:r>
          </a:p>
        </p:txBody>
      </p:sp>
      <p:pic>
        <p:nvPicPr>
          <p:cNvPr id="6" name="Рисунок 7" descr="1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2649537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292893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dirty="0">
                <a:latin typeface="Calibri" pitchFamily="34" charset="0"/>
              </a:rPr>
              <a:t>Верите ли вы, что были первые модели персональных компьютеров, у которых отсутствовал жесткий диск?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800" dirty="0" smtClean="0"/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56" y="551723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</a:t>
            </a:r>
          </a:p>
        </p:txBody>
      </p:sp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996952"/>
            <a:ext cx="3728016" cy="226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323067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Важно!</a:t>
            </a:r>
          </a:p>
          <a:p>
            <a:pPr algn="ctr">
              <a:buNone/>
            </a:pPr>
            <a:r>
              <a:rPr lang="ru-RU" dirty="0" smtClean="0"/>
              <a:t>Правила совсем просты,</a:t>
            </a:r>
          </a:p>
          <a:p>
            <a:pPr algn="ctr">
              <a:buNone/>
            </a:pPr>
            <a:r>
              <a:rPr lang="ru-RU" dirty="0" smtClean="0"/>
              <a:t> их без труда запомнишь ты:</a:t>
            </a:r>
          </a:p>
          <a:p>
            <a:pPr algn="ctr">
              <a:buNone/>
            </a:pPr>
            <a:r>
              <a:rPr lang="ru-RU" dirty="0" smtClean="0"/>
              <a:t>Ответы точные давать, Соперников не перебивать.</a:t>
            </a:r>
          </a:p>
        </p:txBody>
      </p:sp>
    </p:spTree>
    <p:extLst>
      <p:ext uri="{BB962C8B-B14F-4D97-AF65-F5344CB8AC3E}">
        <p14:creationId xmlns:p14="http://schemas.microsoft.com/office/powerpoint/2010/main" val="16251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24288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dirty="0">
                <a:latin typeface="Calibri" pitchFamily="34" charset="0"/>
              </a:rPr>
              <a:t>Верите ли вы, что компьютерные вирусы появились в 50</a:t>
            </a:r>
            <a:r>
              <a:rPr lang="ru-RU" sz="2800" baseline="30000" dirty="0">
                <a:latin typeface="Calibri" pitchFamily="34" charset="0"/>
              </a:rPr>
              <a:t>х</a:t>
            </a:r>
            <a:r>
              <a:rPr lang="ru-RU" sz="2800" dirty="0">
                <a:latin typeface="Calibri" pitchFamily="34" charset="0"/>
              </a:rPr>
              <a:t> годах ХХ века?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4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75" y="5616891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2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12" y="2564904"/>
            <a:ext cx="3809071" cy="319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95536" y="1214438"/>
            <a:ext cx="8229600" cy="2428875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Calibri" pitchFamily="34" charset="0"/>
              </a:rPr>
              <a:t>Верите ли вы, что после операции, </a:t>
            </a:r>
            <a:r>
              <a:rPr lang="ru-RU" dirty="0" err="1">
                <a:latin typeface="Calibri" pitchFamily="34" charset="0"/>
              </a:rPr>
              <a:t>называ-емой</a:t>
            </a:r>
            <a:r>
              <a:rPr lang="ru-RU" dirty="0">
                <a:latin typeface="Calibri" pitchFamily="34" charset="0"/>
              </a:rPr>
              <a:t> дефрагментацией, объем свободного места на диске станет больше?</a:t>
            </a:r>
          </a:p>
          <a:p>
            <a:pPr algn="ctr">
              <a:buFont typeface="Arial" charset="0"/>
              <a:buNone/>
            </a:pPr>
            <a:endParaRPr lang="ru-RU" sz="4400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9319" y="5434607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8" descr="2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03" y="2780928"/>
            <a:ext cx="344016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3529013"/>
          </a:xfrm>
        </p:spPr>
        <p:txBody>
          <a:bodyPr/>
          <a:lstStyle/>
          <a:p>
            <a:pPr algn="ctr">
              <a:buNone/>
            </a:pPr>
            <a:r>
              <a:rPr lang="ru-RU" sz="2800" dirty="0">
                <a:latin typeface="Calibri" pitchFamily="34" charset="0"/>
              </a:rPr>
              <a:t>Верите ли вы, что на логарифмической линейке (на которой наверняка умели считать ваши родители, бабушки и дедушки) точность вычислений составляла 3 знака после запятой?</a:t>
            </a:r>
          </a:p>
          <a:p>
            <a:pPr algn="ctr">
              <a:buFont typeface="Arial" charset="0"/>
              <a:buNone/>
            </a:pPr>
            <a:endParaRPr lang="ru-RU" sz="4000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0083" y="5434607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</a:t>
            </a:r>
          </a:p>
        </p:txBody>
      </p:sp>
      <p:pic>
        <p:nvPicPr>
          <p:cNvPr id="8" name="Рисунок 7" descr="1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35766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18002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smtClean="0"/>
              <a:t>Компьютер памятью не испортишь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717032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Кашу маслом не испортишь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6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6000" smtClean="0"/>
              <a:t>Не всё WINDOWS, что висит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861048"/>
            <a:ext cx="814393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всё золото, что блестит</a:t>
            </a:r>
            <a:endParaRPr lang="ru-RU" sz="4800" b="1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214313" y="1773238"/>
            <a:ext cx="8929687" cy="28797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6000" smtClean="0"/>
              <a:t>Вирусов бояться – в Интернет не ходить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05064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Волков бояться – в лес не ходить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7" name="Управляющая кнопка: возврат 6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68313" y="1916113"/>
            <a:ext cx="8229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6600" dirty="0">
                <a:latin typeface="+mn-lt"/>
              </a:rPr>
              <a:t>Бит байт бережет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573016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Копейка рубль бережет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6000" smtClean="0"/>
              <a:t>Паскалю учиться всегда пригодиться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77072"/>
            <a:ext cx="814393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Грамоте учиться всегда пригодиться</a:t>
            </a:r>
            <a:endParaRPr lang="ru-RU" sz="4800" b="1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18716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smtClean="0"/>
              <a:t>Железная, математическая, женская, индуктивная…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Логика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25209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smtClean="0"/>
              <a:t>Любительская, профессиональная, спортивная, сборная… 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05064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"/>
          <p:cNvSpPr>
            <a:spLocks noChangeArrowheads="1" noChangeShapeType="1" noTextEdit="1"/>
          </p:cNvSpPr>
          <p:nvPr/>
        </p:nvSpPr>
        <p:spPr bwMode="auto">
          <a:xfrm rot="-1829899">
            <a:off x="419100" y="2390775"/>
            <a:ext cx="826135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 </a:t>
            </a:r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раунд</a:t>
            </a:r>
          </a:p>
          <a:p>
            <a:pPr algn="ctr"/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разминка</a:t>
            </a:r>
            <a:endParaRPr lang="ru-RU" sz="3600" i="1" kern="10" dirty="0">
              <a:ln w="9525" cap="rnd">
                <a:solidFill>
                  <a:srgbClr val="00B0F0"/>
                </a:solidFill>
                <a:prstDash val="sysDot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24288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smtClean="0"/>
              <a:t>Красивая, стройная, математическая, информационная…</a:t>
            </a:r>
          </a:p>
          <a:p>
            <a:pPr algn="ctr">
              <a:buFont typeface="Arial" charset="0"/>
              <a:buNone/>
            </a:pPr>
            <a:r>
              <a:rPr lang="ru-RU" sz="4800" smtClean="0"/>
              <a:t>	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14908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20891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smtClean="0"/>
              <a:t>Деловая, логическая, спортивная, настольная… </a:t>
            </a:r>
          </a:p>
          <a:p>
            <a:pPr algn="ctr">
              <a:buFont typeface="Arial" charset="0"/>
              <a:buNone/>
            </a:pPr>
            <a:r>
              <a:rPr lang="ru-RU" sz="4800" smtClean="0"/>
              <a:t>	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89040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24288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smtClean="0"/>
              <a:t>Девичья, короткая, </a:t>
            </a:r>
          </a:p>
          <a:p>
            <a:pPr algn="ctr">
              <a:buFont typeface="Arial" charset="0"/>
              <a:buNone/>
            </a:pPr>
            <a:r>
              <a:rPr lang="ru-RU" sz="4400" smtClean="0"/>
              <a:t>оперативная, внешняя…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61048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"/>
          <p:cNvSpPr>
            <a:spLocks noChangeArrowheads="1" noChangeShapeType="1" noTextEdit="1"/>
          </p:cNvSpPr>
          <p:nvPr/>
        </p:nvSpPr>
        <p:spPr bwMode="auto">
          <a:xfrm rot="-1829899">
            <a:off x="419100" y="2390775"/>
            <a:ext cx="826135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3</a:t>
            </a:r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раунд</a:t>
            </a:r>
          </a:p>
          <a:p>
            <a:pPr algn="ctr"/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Игры разума</a:t>
            </a:r>
          </a:p>
        </p:txBody>
      </p:sp>
    </p:spTree>
    <p:extLst>
      <p:ext uri="{BB962C8B-B14F-4D97-AF65-F5344CB8AC3E}">
        <p14:creationId xmlns:p14="http://schemas.microsoft.com/office/powerpoint/2010/main" val="37609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19366"/>
              </p:ext>
            </p:extLst>
          </p:nvPr>
        </p:nvGraphicFramePr>
        <p:xfrm>
          <a:off x="107505" y="60326"/>
          <a:ext cx="8857108" cy="6235157"/>
        </p:xfrm>
        <a:graphic>
          <a:graphicData uri="http://schemas.openxmlformats.org/drawingml/2006/table">
            <a:tbl>
              <a:tblPr/>
              <a:tblGrid>
                <a:gridCol w="1694403"/>
                <a:gridCol w="1360657"/>
                <a:gridCol w="1450512"/>
                <a:gridCol w="1450512"/>
                <a:gridCol w="1450512"/>
                <a:gridCol w="1450512"/>
              </a:tblGrid>
              <a:tr h="12496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Файлы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28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Программное обеспечение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0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Системы счисления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6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логики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6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Логические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3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39913" y="137702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</a:t>
            </a:r>
            <a:endParaRPr lang="ru-RU" altLang="ru-RU" sz="3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4" name="AutoShape 6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87713" y="116632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5" action="ppaction://hlinksldjump"/>
              </a:rPr>
              <a:t>20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45" name="AutoShape 6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39899" y="137702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7" action="ppaction://hlinksldjump"/>
              </a:rPr>
              <a:t>30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46" name="AutoShape 6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1413" y="137702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9" action="ppaction://hlinksldjump"/>
              </a:rPr>
              <a:t>40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47" name="AutoShape 6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3013" y="137702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11" action="ppaction://hlinksldjump"/>
              </a:rPr>
              <a:t>50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48" name="AutoShape 7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3239" y="135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13" action="ppaction://hlinksldjump"/>
              </a:rPr>
              <a:t>10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49" name="AutoShape 7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25813" y="135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15" action="ppaction://hlinksldjump"/>
              </a:rPr>
              <a:t>20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0" name="AutoShape 72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73613" y="135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17" action="ppaction://hlinksldjump"/>
              </a:rPr>
              <a:t>30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1" name="AutoShape 7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1413" y="135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19" action="ppaction://hlinksldjump"/>
              </a:rPr>
              <a:t>40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2" name="AutoShape 7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9213" y="1355725"/>
            <a:ext cx="11430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21" action="ppaction://hlinksldjump"/>
              </a:rPr>
              <a:t>50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3" name="AutoShape 7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78013" y="2574925"/>
            <a:ext cx="1219200" cy="1143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23" action="ppaction://hlinksldjump"/>
              </a:rPr>
              <a:t>10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4" name="AutoShape 7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51490" y="2574925"/>
            <a:ext cx="1295400" cy="1143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25" action="ppaction://hlinksldjump"/>
              </a:rPr>
              <a:t>20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5" name="AutoShape 77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73613" y="2574925"/>
            <a:ext cx="1219200" cy="1143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27" action="ppaction://hlinksldjump"/>
              </a:rPr>
              <a:t>30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6" name="AutoShape 78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1413" y="2574925"/>
            <a:ext cx="1219200" cy="1143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29" action="ppaction://hlinksldjump"/>
              </a:rPr>
              <a:t>40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7" name="AutoShape 79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3013" y="2574925"/>
            <a:ext cx="1295400" cy="1143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31" action="ppaction://hlinksldjump"/>
              </a:rPr>
              <a:t>50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8" name="AutoShape 81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78013" y="3877541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33" action="ppaction://hlinksldjump"/>
              </a:rPr>
              <a:t>10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59" name="AutoShape 82">
            <a:hlinkClick r:id="rId3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40549" y="3870325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35" action="ppaction://hlinksldjump"/>
              </a:rPr>
              <a:t>20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0" name="AutoShape 83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73613" y="38703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37" action="ppaction://hlinksldjump"/>
              </a:rPr>
              <a:t>30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1" name="AutoShape 85">
            <a:hlinkClick r:id="rId3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1413" y="38703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39" action="ppaction://hlinksldjump"/>
              </a:rPr>
              <a:t>40</a:t>
            </a:r>
            <a:endParaRPr lang="ru-RU" altLang="ru-RU" sz="3200" b="1" dirty="0"/>
          </a:p>
        </p:txBody>
      </p:sp>
      <p:sp>
        <p:nvSpPr>
          <p:cNvPr id="4162" name="AutoShape 86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3013" y="3870325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0" action="ppaction://hlinksldjump"/>
              </a:rPr>
              <a:t>50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3" name="AutoShape 87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78013" y="516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1" action="ppaction://hlinksldjump"/>
              </a:rPr>
              <a:t>10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4" name="AutoShape 88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25813" y="516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2" action="ppaction://hlinksldjump"/>
              </a:rPr>
              <a:t>20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5" name="AutoShape 89">
            <a:hlinkClick r:id="rId4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73613" y="516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4" action="ppaction://hlinksldjump"/>
              </a:rPr>
              <a:t>30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6" name="AutoShape 90">
            <a:hlinkClick r:id="rId4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1413" y="5165725"/>
            <a:ext cx="12192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6" action="ppaction://hlinksldjump"/>
              </a:rPr>
              <a:t>40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4167" name="AutoShape 91">
            <a:hlinkClick r:id="rId4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3013" y="5165725"/>
            <a:ext cx="12954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3200" b="1" dirty="0" smtClean="0">
                <a:solidFill>
                  <a:schemeClr val="bg2"/>
                </a:solidFill>
                <a:hlinkClick r:id="rId48" action="ppaction://hlinksldjump"/>
              </a:rPr>
              <a:t>50</a:t>
            </a:r>
            <a:endParaRPr lang="ru-RU" altLang="ru-RU" sz="3200" b="1" dirty="0">
              <a:solidFill>
                <a:schemeClr val="bg2"/>
              </a:solidFill>
            </a:endParaRPr>
          </a:p>
        </p:txBody>
      </p:sp>
      <p:sp>
        <p:nvSpPr>
          <p:cNvPr id="2" name="Стрелка вправо 1">
            <a:hlinkClick r:id="rId49" action="ppaction://hlinksldjump"/>
          </p:cNvPr>
          <p:cNvSpPr/>
          <p:nvPr/>
        </p:nvSpPr>
        <p:spPr>
          <a:xfrm>
            <a:off x="2627784" y="6232525"/>
            <a:ext cx="2755429" cy="625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Раунд 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437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err="1" smtClean="0"/>
              <a:t>фАЙЛЫ</a:t>
            </a:r>
            <a:r>
              <a:rPr lang="ru-RU" altLang="ru-RU" dirty="0" smtClean="0"/>
              <a:t> 10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Организованный набор данных, имеющий имя, хранящийся в долговременной памяти. </a:t>
            </a:r>
          </a:p>
        </p:txBody>
      </p:sp>
      <p:sp>
        <p:nvSpPr>
          <p:cNvPr id="5124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054225" y="34305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папка</a:t>
            </a:r>
          </a:p>
        </p:txBody>
      </p:sp>
      <p:sp>
        <p:nvSpPr>
          <p:cNvPr id="5125" name="AutoShape 5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5026025" y="34305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файл</a:t>
            </a:r>
          </a:p>
        </p:txBody>
      </p:sp>
      <p:sp>
        <p:nvSpPr>
          <p:cNvPr id="5126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578225" y="49545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диск</a:t>
            </a:r>
          </a:p>
        </p:txBody>
      </p:sp>
    </p:spTree>
    <p:extLst>
      <p:ext uri="{BB962C8B-B14F-4D97-AF65-F5344CB8AC3E}">
        <p14:creationId xmlns:p14="http://schemas.microsoft.com/office/powerpoint/2010/main" val="7036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файл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3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Файлы 20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Какое расширение имеет  текстовый файл?</a:t>
            </a:r>
          </a:p>
        </p:txBody>
      </p:sp>
      <p:sp>
        <p:nvSpPr>
          <p:cNvPr id="7172" name="AutoShape 4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1843088" y="32829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txt</a:t>
            </a:r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7173" name="AutoShape 5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3290888" y="48831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avi</a:t>
            </a:r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7174" name="AutoShape 6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4738688" y="32829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bmp</a:t>
            </a:r>
            <a:endParaRPr lang="ru-RU" altLang="ru-R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mtClean="0"/>
              <a:t>txt</a:t>
            </a:r>
            <a:endParaRPr lang="ru-RU" altLang="ru-RU" smtClean="0"/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102696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9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Файлы 30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dirty="0" smtClean="0"/>
              <a:t>Он содержит имя файла и указывает на начало его размещения на диске?</a:t>
            </a:r>
          </a:p>
        </p:txBody>
      </p:sp>
      <p:sp>
        <p:nvSpPr>
          <p:cNvPr id="9220" name="AutoShape 4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1919288" y="29987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дисковод</a:t>
            </a:r>
          </a:p>
        </p:txBody>
      </p:sp>
      <p:sp>
        <p:nvSpPr>
          <p:cNvPr id="9221" name="AutoShape 5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4738688" y="29987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папка</a:t>
            </a:r>
          </a:p>
        </p:txBody>
      </p:sp>
      <p:sp>
        <p:nvSpPr>
          <p:cNvPr id="9222" name="AutoShape 6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3290888" y="4522788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каталог</a:t>
            </a:r>
          </a:p>
        </p:txBody>
      </p:sp>
    </p:spTree>
    <p:extLst>
      <p:ext uri="{BB962C8B-B14F-4D97-AF65-F5344CB8AC3E}">
        <p14:creationId xmlns:p14="http://schemas.microsoft.com/office/powerpoint/2010/main" val="3294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43917"/>
              </p:ext>
            </p:extLst>
          </p:nvPr>
        </p:nvGraphicFramePr>
        <p:xfrm>
          <a:off x="250825" y="1773238"/>
          <a:ext cx="8572558" cy="3571900"/>
        </p:xfrm>
        <a:graphic>
          <a:graphicData uri="http://schemas.openxmlformats.org/drawingml/2006/table">
            <a:tbl>
              <a:tblPr/>
              <a:tblGrid>
                <a:gridCol w="3643308"/>
                <a:gridCol w="1071570"/>
                <a:gridCol w="928694"/>
                <a:gridCol w="1000132"/>
                <a:gridCol w="1000132"/>
                <a:gridCol w="928722"/>
              </a:tblGrid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Устройство ПК</a:t>
                      </a:r>
                      <a:endParaRPr lang="ru-RU" sz="32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2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3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4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5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Анаграммы</a:t>
                      </a:r>
                      <a:endParaRPr lang="ru-RU" sz="32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7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8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9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0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1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Ребусы</a:t>
                      </a:r>
                      <a:endParaRPr lang="ru-RU" sz="32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2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3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4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5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6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Кнопочки</a:t>
                      </a:r>
                      <a:endParaRPr lang="ru-RU" sz="3200" b="1" i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7" action="ppaction://hlinksldjump"/>
                        </a:rPr>
                        <a:t>10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8" action="ppaction://hlinksldjump"/>
                        </a:rPr>
                        <a:t>20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19" action="ppaction://hlinksldjump"/>
                        </a:rPr>
                        <a:t>30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20" action="ppaction://hlinksldjump"/>
                        </a:rPr>
                        <a:t>40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hlinkClick r:id="rId21" action="ppaction://hlinksldjump"/>
                        </a:rPr>
                        <a:t>50</a:t>
                      </a:r>
                      <a:endParaRPr lang="ru-RU" sz="3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35" name="WordArt 1"/>
          <p:cNvSpPr>
            <a:spLocks noChangeArrowheads="1" noChangeShapeType="1" noTextEdit="1"/>
          </p:cNvSpPr>
          <p:nvPr/>
        </p:nvSpPr>
        <p:spPr bwMode="auto">
          <a:xfrm>
            <a:off x="2627313" y="549275"/>
            <a:ext cx="39290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25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6D9F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 раунд</a:t>
            </a:r>
          </a:p>
        </p:txBody>
      </p:sp>
      <p:sp>
        <p:nvSpPr>
          <p:cNvPr id="2" name="Стрелка вправо 1">
            <a:hlinkClick r:id="rId22" action="ppaction://hlinksldjump"/>
          </p:cNvPr>
          <p:cNvSpPr/>
          <p:nvPr/>
        </p:nvSpPr>
        <p:spPr>
          <a:xfrm>
            <a:off x="2771800" y="5589240"/>
            <a:ext cx="3168352" cy="1052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Раунд 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каталог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64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Файлы 40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Процесс упорядочивания файлов на диске и их экономичное размещение</a:t>
            </a:r>
          </a:p>
        </p:txBody>
      </p:sp>
      <p:sp>
        <p:nvSpPr>
          <p:cNvPr id="11268" name="AutoShape 4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2411413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Ватикан</a:t>
            </a:r>
          </a:p>
        </p:txBody>
      </p:sp>
      <p:sp>
        <p:nvSpPr>
          <p:cNvPr id="11269" name="AutoShape 5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2411413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архивация</a:t>
            </a:r>
          </a:p>
        </p:txBody>
      </p:sp>
      <p:sp>
        <p:nvSpPr>
          <p:cNvPr id="11270" name="AutoShape 6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5002213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>
                <a:solidFill>
                  <a:schemeClr val="bg2"/>
                </a:solidFill>
              </a:rPr>
              <a:t>фрагментация</a:t>
            </a:r>
          </a:p>
        </p:txBody>
      </p:sp>
      <p:sp>
        <p:nvSpPr>
          <p:cNvPr id="11271" name="AutoShape 7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3706812" y="4869159"/>
            <a:ext cx="2665387" cy="100776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dirty="0">
                <a:solidFill>
                  <a:schemeClr val="bg2"/>
                </a:solidFill>
              </a:rPr>
              <a:t>дефрагментация</a:t>
            </a:r>
          </a:p>
        </p:txBody>
      </p:sp>
    </p:spTree>
    <p:extLst>
      <p:ext uri="{BB962C8B-B14F-4D97-AF65-F5344CB8AC3E}">
        <p14:creationId xmlns:p14="http://schemas.microsoft.com/office/powerpoint/2010/main" val="37738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дефрагментация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Файлы 50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dirty="0" smtClean="0"/>
              <a:t>Какие из предложенных символов не могут иметь имя файла?</a:t>
            </a:r>
          </a:p>
        </p:txBody>
      </p:sp>
      <p:sp>
        <p:nvSpPr>
          <p:cNvPr id="13316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339975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  <a:p>
            <a:r>
              <a:rPr lang="ru-RU" altLang="ru-RU">
                <a:solidFill>
                  <a:schemeClr val="bg2"/>
                </a:solidFill>
              </a:rPr>
              <a:t>Секвойя</a:t>
            </a:r>
          </a:p>
          <a:p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13317" name="AutoShape 5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5083175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  <a:p>
            <a:r>
              <a:rPr lang="ru-RU" altLang="ru-RU">
                <a:solidFill>
                  <a:schemeClr val="bg2"/>
                </a:solidFill>
              </a:rPr>
              <a:t>Секвойя</a:t>
            </a:r>
          </a:p>
          <a:p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13318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787775" y="48101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  <a:p>
            <a:r>
              <a:rPr lang="ru-RU" altLang="ru-RU">
                <a:solidFill>
                  <a:schemeClr val="bg2"/>
                </a:solidFill>
              </a:rPr>
              <a:t>Секвойя</a:t>
            </a:r>
          </a:p>
          <a:p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13319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339975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«» , ? /</a:t>
            </a:r>
          </a:p>
        </p:txBody>
      </p:sp>
      <p:sp>
        <p:nvSpPr>
          <p:cNvPr id="13320" name="AutoShape 8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5083175" y="34385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4,5,6</a:t>
            </a:r>
          </a:p>
        </p:txBody>
      </p:sp>
      <p:sp>
        <p:nvSpPr>
          <p:cNvPr id="13321" name="AutoShape 9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787775" y="48101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А.б.в.</a:t>
            </a:r>
          </a:p>
        </p:txBody>
      </p:sp>
    </p:spTree>
    <p:extLst>
      <p:ext uri="{BB962C8B-B14F-4D97-AF65-F5344CB8AC3E}">
        <p14:creationId xmlns:p14="http://schemas.microsoft.com/office/powerpoint/2010/main" val="40195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«», ?/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Программное обеспечение 10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800" dirty="0" smtClean="0"/>
              <a:t>При выключении компьютера вся информация из этого устройства стирается</a:t>
            </a:r>
          </a:p>
        </p:txBody>
      </p:sp>
      <p:sp>
        <p:nvSpPr>
          <p:cNvPr id="15364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1990725" y="32099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США</a:t>
            </a:r>
          </a:p>
        </p:txBody>
      </p:sp>
      <p:sp>
        <p:nvSpPr>
          <p:cNvPr id="15365" name="AutoShape 5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4810125" y="32099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Оперативная </a:t>
            </a:r>
          </a:p>
          <a:p>
            <a:r>
              <a:rPr lang="ru-RU" altLang="ru-RU">
                <a:solidFill>
                  <a:schemeClr val="bg2"/>
                </a:solidFill>
              </a:rPr>
              <a:t>память</a:t>
            </a:r>
          </a:p>
        </p:txBody>
      </p:sp>
      <p:sp>
        <p:nvSpPr>
          <p:cNvPr id="15366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590925" y="48101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Внешняя </a:t>
            </a:r>
          </a:p>
          <a:p>
            <a:r>
              <a:rPr lang="ru-RU" altLang="ru-RU">
                <a:solidFill>
                  <a:schemeClr val="bg2"/>
                </a:solidFill>
              </a:rPr>
              <a:t>память  </a:t>
            </a:r>
          </a:p>
        </p:txBody>
      </p:sp>
      <p:sp>
        <p:nvSpPr>
          <p:cNvPr id="15367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1990725" y="32099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err="1" smtClean="0">
                <a:solidFill>
                  <a:schemeClr val="bg2"/>
                </a:solidFill>
              </a:rPr>
              <a:t>флешка</a:t>
            </a:r>
            <a:endParaRPr lang="ru-RU" alt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ru-RU" smtClean="0"/>
          </a:p>
          <a:p>
            <a:pPr eaLnBrk="1" hangingPunct="1">
              <a:buFont typeface="Wingdings" pitchFamily="2" charset="2"/>
              <a:buNone/>
            </a:pPr>
            <a:endParaRPr lang="en-US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Оперативная память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74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Программное обеспечение 20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dirty="0" smtClean="0"/>
              <a:t>Базовая программа, обеспечивающая совместное функционирование всех устройств компьютера и предоставляющая пользователю доступ к его ресурсам</a:t>
            </a:r>
          </a:p>
        </p:txBody>
      </p:sp>
      <p:sp>
        <p:nvSpPr>
          <p:cNvPr id="17413" name="AutoShape 7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1835150" y="33575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>
                <a:solidFill>
                  <a:schemeClr val="bg2"/>
                </a:solidFill>
              </a:rPr>
              <a:t>память</a:t>
            </a:r>
          </a:p>
        </p:txBody>
      </p:sp>
      <p:sp>
        <p:nvSpPr>
          <p:cNvPr id="17414" name="AutoShape 8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5148263" y="34290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000" dirty="0">
                <a:solidFill>
                  <a:schemeClr val="bg2"/>
                </a:solidFill>
              </a:rPr>
              <a:t>Оперативная</a:t>
            </a:r>
          </a:p>
          <a:p>
            <a:r>
              <a:rPr lang="ru-RU" altLang="ru-RU" sz="2000" dirty="0">
                <a:solidFill>
                  <a:schemeClr val="bg2"/>
                </a:solidFill>
              </a:rPr>
              <a:t>память</a:t>
            </a:r>
          </a:p>
        </p:txBody>
      </p:sp>
      <p:sp>
        <p:nvSpPr>
          <p:cNvPr id="17415" name="AutoShape 9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3563938" y="50133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000" dirty="0">
                <a:solidFill>
                  <a:schemeClr val="bg2"/>
                </a:solidFill>
              </a:rPr>
              <a:t>Операционная </a:t>
            </a:r>
          </a:p>
          <a:p>
            <a:r>
              <a:rPr lang="ru-RU" altLang="ru-RU" sz="2000" dirty="0">
                <a:solidFill>
                  <a:schemeClr val="bg2"/>
                </a:solidFill>
              </a:rPr>
              <a:t>система</a:t>
            </a:r>
          </a:p>
        </p:txBody>
      </p:sp>
    </p:spTree>
    <p:extLst>
      <p:ext uri="{BB962C8B-B14F-4D97-AF65-F5344CB8AC3E}">
        <p14:creationId xmlns:p14="http://schemas.microsoft.com/office/powerpoint/2010/main" val="21665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ru-RU" smtClean="0"/>
          </a:p>
          <a:p>
            <a:pPr eaLnBrk="1" hangingPunct="1">
              <a:buFont typeface="Wingdings" pitchFamily="2" charset="2"/>
              <a:buNone/>
            </a:pPr>
            <a:endParaRPr lang="en-US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Операционная система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7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 Программное обеспечение 30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Назовите программу для работы с файлами?</a:t>
            </a:r>
          </a:p>
        </p:txBody>
      </p:sp>
      <p:sp>
        <p:nvSpPr>
          <p:cNvPr id="19460" name="AutoShape 4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2268538" y="36512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плод</a:t>
            </a:r>
          </a:p>
        </p:txBody>
      </p:sp>
      <p:sp>
        <p:nvSpPr>
          <p:cNvPr id="19461" name="AutoShape 5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268538" y="36512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 dirty="0" smtClean="0">
                <a:solidFill>
                  <a:schemeClr val="bg2"/>
                </a:solidFill>
              </a:rPr>
              <a:t>Total</a:t>
            </a:r>
            <a:endParaRPr lang="en-US" altLang="ru-RU" dirty="0">
              <a:solidFill>
                <a:schemeClr val="bg2"/>
              </a:solidFill>
            </a:endParaRPr>
          </a:p>
          <a:p>
            <a:r>
              <a:rPr lang="en-US" altLang="ru-RU" dirty="0">
                <a:solidFill>
                  <a:schemeClr val="bg2"/>
                </a:solidFill>
              </a:rPr>
              <a:t>Commander</a:t>
            </a:r>
            <a:endParaRPr lang="ru-RU" altLang="ru-RU" dirty="0">
              <a:solidFill>
                <a:schemeClr val="bg2"/>
              </a:solidFill>
            </a:endParaRPr>
          </a:p>
        </p:txBody>
      </p:sp>
      <p:sp>
        <p:nvSpPr>
          <p:cNvPr id="19462" name="AutoShape 6">
            <a:hlinkClick r:id="" action="ppaction://hlinkshowjump?jump=nextslide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4935538" y="36512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WinRAR</a:t>
            </a:r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19463" name="AutoShape 7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3640138" y="509905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DrWeb</a:t>
            </a:r>
            <a:endParaRPr lang="ru-RU" altLang="ru-R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устройство ПК для вывода на бумагу числовой, текстовой и графической  информации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Принтер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dirty="0" smtClean="0"/>
              <a:t>Total Commander</a:t>
            </a:r>
            <a:endParaRPr lang="ru-RU" altLang="ru-RU" dirty="0" smtClean="0"/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Программное обеспечение 40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dirty="0" smtClean="0"/>
              <a:t>Назовите программу для работы с архивами?</a:t>
            </a:r>
          </a:p>
        </p:txBody>
      </p:sp>
      <p:sp>
        <p:nvSpPr>
          <p:cNvPr id="21509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5003800" y="32131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WinRAR</a:t>
            </a:r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21510" name="AutoShape 8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1692275" y="32131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DrWeb</a:t>
            </a:r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21511" name="AutoShape 9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419475" y="47244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ru-RU">
                <a:solidFill>
                  <a:schemeClr val="bg2"/>
                </a:solidFill>
              </a:rPr>
              <a:t>FineReader</a:t>
            </a:r>
            <a:endParaRPr lang="ru-RU" altLang="ru-R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mtClean="0"/>
              <a:t>WinRAR</a:t>
            </a:r>
            <a:endParaRPr lang="ru-RU" altLang="ru-RU" smtClean="0"/>
          </a:p>
        </p:txBody>
      </p:sp>
      <p:sp>
        <p:nvSpPr>
          <p:cNvPr id="2253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8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Программное обеспечение 50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dirty="0" smtClean="0"/>
              <a:t>Специальная программа, управляющая взаимодействием программ и приложений с устройством</a:t>
            </a:r>
            <a:r>
              <a:rPr lang="ru-RU" altLang="ru-RU" dirty="0" smtClean="0"/>
              <a:t> </a:t>
            </a:r>
          </a:p>
        </p:txBody>
      </p:sp>
      <p:sp>
        <p:nvSpPr>
          <p:cNvPr id="23556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128838" y="33528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solidFill>
                <a:schemeClr val="bg2"/>
              </a:solidFill>
            </a:endParaRPr>
          </a:p>
          <a:p>
            <a:r>
              <a:rPr lang="ru-RU" altLang="ru-RU" sz="2000" dirty="0">
                <a:solidFill>
                  <a:schemeClr val="bg2"/>
                </a:solidFill>
              </a:rPr>
              <a:t>Операционная</a:t>
            </a:r>
          </a:p>
          <a:p>
            <a:r>
              <a:rPr lang="ru-RU" altLang="ru-RU" sz="2000" dirty="0">
                <a:solidFill>
                  <a:schemeClr val="bg2"/>
                </a:solidFill>
              </a:rPr>
              <a:t> система</a:t>
            </a:r>
          </a:p>
          <a:p>
            <a:endParaRPr lang="ru-RU" altLang="ru-RU" dirty="0">
              <a:solidFill>
                <a:schemeClr val="bg2"/>
              </a:solidFill>
            </a:endParaRPr>
          </a:p>
        </p:txBody>
      </p:sp>
      <p:sp>
        <p:nvSpPr>
          <p:cNvPr id="23557" name="AutoShape 5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4872038" y="33528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драйвер</a:t>
            </a:r>
          </a:p>
        </p:txBody>
      </p:sp>
      <p:sp>
        <p:nvSpPr>
          <p:cNvPr id="23558" name="AutoShape 6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3348038" y="47244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дистрибутив</a:t>
            </a:r>
          </a:p>
        </p:txBody>
      </p:sp>
    </p:spTree>
    <p:extLst>
      <p:ext uri="{BB962C8B-B14F-4D97-AF65-F5344CB8AC3E}">
        <p14:creationId xmlns:p14="http://schemas.microsoft.com/office/powerpoint/2010/main" val="26134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драйвер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51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Система счисления 10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/>
              <a:t>Как называется совокупность правил наименования и изображения чисел с помощью набора символов?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59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/>
              <a:t>Система счисления.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Система счисления 20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/>
              <a:t>Сколько цифр в двоичной системе счисления?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014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9600" dirty="0"/>
              <a:t>2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0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Системы счисления 30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600" dirty="0"/>
              <a:t>Назовите цифры двоичной системы счисления. </a:t>
            </a:r>
            <a:endParaRPr lang="ru-RU" altLang="ru-RU" sz="6600" dirty="0" smtClean="0"/>
          </a:p>
        </p:txBody>
      </p:sp>
    </p:spTree>
    <p:extLst>
      <p:ext uri="{BB962C8B-B14F-4D97-AF65-F5344CB8AC3E}">
        <p14:creationId xmlns:p14="http://schemas.microsoft.com/office/powerpoint/2010/main" val="6870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71500" y="1357313"/>
            <a:ext cx="8229600" cy="31432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Это устройство служит для обработки информации и управления работой всего компьютера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429132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Процессор, </a:t>
            </a:r>
          </a:p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системный блок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altLang="ru-RU" sz="7200" dirty="0" smtClean="0"/>
              <a:t> </a:t>
            </a:r>
            <a:r>
              <a:rPr lang="ru-RU" sz="7200" dirty="0"/>
              <a:t>0 и 1.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0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Системы счисления 40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7200" dirty="0"/>
              <a:t>В какой системе счисления записано число 1А</a:t>
            </a:r>
            <a:r>
              <a:rPr lang="en-US" sz="7200" dirty="0"/>
              <a:t>F</a:t>
            </a:r>
            <a:r>
              <a:rPr lang="ru-RU" sz="7200" dirty="0"/>
              <a:t>? </a:t>
            </a:r>
            <a:endParaRPr lang="ru-RU" alt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4309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dirty="0"/>
              <a:t>В шестнадцатеричной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9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Системы счисления 50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000" dirty="0"/>
              <a:t>В какой системе счисления 1+1 =10? </a:t>
            </a:r>
            <a:endParaRPr lang="ru-RU" altLang="ru-RU" sz="6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49733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8000" dirty="0"/>
              <a:t>В двоичной.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348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Алгебра логики 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7200" dirty="0"/>
              <a:t>Как называется наука о формах и способах мышления? </a:t>
            </a:r>
            <a:endParaRPr lang="ru-RU" alt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3933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7200" dirty="0"/>
              <a:t>Логика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368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6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Алгебра логики 20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dirty="0"/>
              <a:t>Как называется повествовательное предложение, в котором что-либо утверждается или отрицается? </a:t>
            </a:r>
            <a:endParaRPr lang="ru-RU" alt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620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6600" dirty="0"/>
              <a:t>Высказывание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389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27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Алгебра логики  30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8000" dirty="0"/>
              <a:t>Назовите логические константы. </a:t>
            </a:r>
            <a:endParaRPr lang="ru-RU" altLang="ru-RU" sz="8000" dirty="0" smtClean="0"/>
          </a:p>
        </p:txBody>
      </p:sp>
    </p:spTree>
    <p:extLst>
      <p:ext uri="{BB962C8B-B14F-4D97-AF65-F5344CB8AC3E}">
        <p14:creationId xmlns:p14="http://schemas.microsoft.com/office/powerpoint/2010/main" val="42805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307181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dirty="0" smtClean="0"/>
              <a:t>Устройства, где программы и данные хранятся и после выключения компьютера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4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Внешняя память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7200" dirty="0"/>
              <a:t>ИСТИНА и ЛОЖЬ.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409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3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Алгебра логики  40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dirty="0"/>
              <a:t>Как кодируется логическая переменная, принимающая значение «ИСТИНА»? </a:t>
            </a:r>
            <a:endParaRPr lang="ru-RU" alt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2581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9600" dirty="0"/>
              <a:t>1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430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0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Алгебра логики  50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dirty="0"/>
              <a:t>Как называется таблица, которая показывает, какие значения принимает логическая функция при всех возможных наборах ее аргументов? </a:t>
            </a:r>
            <a:endParaRPr lang="ru-RU" alt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8054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algn="ctr" eaLnBrk="1" hangingPunct="1">
              <a:buNone/>
            </a:pPr>
            <a:r>
              <a:rPr lang="ru-RU" sz="7200" dirty="0"/>
              <a:t>Таблица истинности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450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15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 Логические  задачи 10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smtClean="0"/>
              <a:t>В электричке  8 вагонов. Вася сел в 4 –й вагон от начала электрички, а Гриша – в 4-й от конца. В одном ли вагоне они едут?</a:t>
            </a:r>
          </a:p>
        </p:txBody>
      </p:sp>
      <p:sp>
        <p:nvSpPr>
          <p:cNvPr id="46084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1476375" y="33575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В одном</a:t>
            </a:r>
          </a:p>
        </p:txBody>
      </p:sp>
      <p:sp>
        <p:nvSpPr>
          <p:cNvPr id="46086" name="AutoShape 8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6084888" y="35734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В разных</a:t>
            </a:r>
          </a:p>
        </p:txBody>
      </p:sp>
    </p:spTree>
    <p:extLst>
      <p:ext uri="{BB962C8B-B14F-4D97-AF65-F5344CB8AC3E}">
        <p14:creationId xmlns:p14="http://schemas.microsoft.com/office/powerpoint/2010/main" val="8729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В разных</a:t>
            </a:r>
          </a:p>
        </p:txBody>
      </p:sp>
      <p:sp>
        <p:nvSpPr>
          <p:cNvPr id="471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4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Логические  задачи  20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smtClean="0"/>
              <a:t>Идут  три человека, одного отца-матери дети, а меж собой не братья.</a:t>
            </a:r>
          </a:p>
        </p:txBody>
      </p:sp>
      <p:sp>
        <p:nvSpPr>
          <p:cNvPr id="48132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5795963" y="31416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внуки</a:t>
            </a:r>
          </a:p>
        </p:txBody>
      </p:sp>
      <p:sp>
        <p:nvSpPr>
          <p:cNvPr id="48133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971800" y="43434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сестры</a:t>
            </a:r>
          </a:p>
        </p:txBody>
      </p:sp>
      <p:sp>
        <p:nvSpPr>
          <p:cNvPr id="48134" name="AutoShape 8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1042988" y="3068638"/>
            <a:ext cx="2590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дети</a:t>
            </a:r>
          </a:p>
        </p:txBody>
      </p:sp>
    </p:spTree>
    <p:extLst>
      <p:ext uri="{BB962C8B-B14F-4D97-AF65-F5344CB8AC3E}">
        <p14:creationId xmlns:p14="http://schemas.microsoft.com/office/powerpoint/2010/main" val="12273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сестры</a:t>
            </a:r>
          </a:p>
        </p:txBody>
      </p:sp>
      <p:sp>
        <p:nvSpPr>
          <p:cNvPr id="491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3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Логические задачи  30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Летело по небу 3 курицы и 2 петуха. Сколько птиц летело по небу?</a:t>
            </a:r>
          </a:p>
        </p:txBody>
      </p:sp>
      <p:sp>
        <p:nvSpPr>
          <p:cNvPr id="50180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192338" y="32686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altLang="ru-RU">
                <a:solidFill>
                  <a:schemeClr val="bg2"/>
                </a:solidFill>
              </a:rPr>
              <a:t>Орел</a:t>
            </a:r>
          </a:p>
        </p:txBody>
      </p:sp>
      <p:sp>
        <p:nvSpPr>
          <p:cNvPr id="50181" name="AutoShape 5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192338" y="32686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50182" name="AutoShape 6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4784843" y="3284984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50183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563938" y="48688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2428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smtClean="0"/>
              <a:t>Как называют внутреннее устройство компьютера?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88" y="285750"/>
            <a:ext cx="1643062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40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358188" y="6143625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071942"/>
            <a:ext cx="81439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Архитектура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Ни сколько, петухи и курицы не летают</a:t>
            </a:r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2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Логические задачи  40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Горело  7 свечей, 2 свечи погасло. Сколько свечей осталось?</a:t>
            </a:r>
          </a:p>
        </p:txBody>
      </p:sp>
      <p:sp>
        <p:nvSpPr>
          <p:cNvPr id="52228" name="AutoShape 4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1992313" y="34893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altLang="ru-RU">
                <a:solidFill>
                  <a:schemeClr val="bg2"/>
                </a:solidFill>
              </a:rPr>
              <a:t>Орел</a:t>
            </a:r>
          </a:p>
        </p:txBody>
      </p:sp>
      <p:sp>
        <p:nvSpPr>
          <p:cNvPr id="52229" name="AutoShape 5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1992313" y="34893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2230" name="AutoShape 6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4659313" y="34893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2231" name="AutoShape 7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3059113" y="5013325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12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2 свечи, остальные сгорели</a:t>
            </a:r>
          </a:p>
        </p:txBody>
      </p:sp>
      <p:sp>
        <p:nvSpPr>
          <p:cNvPr id="532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6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 Логические задачи 50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dirty="0" smtClean="0"/>
              <a:t>По морю плыла акула. Вдруг она увидела костяк рыбы и нырнула в глубину. Сколько акул осталось в море?</a:t>
            </a:r>
          </a:p>
        </p:txBody>
      </p:sp>
      <p:sp>
        <p:nvSpPr>
          <p:cNvPr id="54276" name="AutoShape 5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2192338" y="3789363"/>
            <a:ext cx="2235200" cy="79216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много</a:t>
            </a:r>
          </a:p>
        </p:txBody>
      </p:sp>
      <p:sp>
        <p:nvSpPr>
          <p:cNvPr id="54277" name="AutoShape 6">
            <a:hlinkClick r:id="" action="ppaction://hlinkshowjump?jump=nextslide" highlightClick="1">
              <a:snd r:embed="rId3" name="clap.wav"/>
            </a:hlinkClick>
          </p:cNvPr>
          <p:cNvSpPr>
            <a:spLocks noChangeArrowheads="1"/>
          </p:cNvSpPr>
          <p:nvPr/>
        </p:nvSpPr>
        <p:spPr bwMode="auto">
          <a:xfrm>
            <a:off x="5292725" y="3644900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Ни одной</a:t>
            </a:r>
          </a:p>
        </p:txBody>
      </p:sp>
      <p:sp>
        <p:nvSpPr>
          <p:cNvPr id="54278" name="AutoShape 7">
            <a:hlinkClick r:id="" action="ppaction://hlinkshowjump?jump=nextslide" highlightClick="1">
              <a:snd r:embed="rId2" name="glass.wav"/>
            </a:hlinkClick>
          </p:cNvPr>
          <p:cNvSpPr>
            <a:spLocks noChangeArrowheads="1"/>
          </p:cNvSpPr>
          <p:nvPr/>
        </p:nvSpPr>
        <p:spPr bwMode="auto">
          <a:xfrm>
            <a:off x="3563938" y="5084763"/>
            <a:ext cx="2209800" cy="1066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solidFill>
                  <a:schemeClr val="bg2"/>
                </a:solidFill>
              </a:rPr>
              <a:t>одна</a:t>
            </a:r>
          </a:p>
        </p:txBody>
      </p:sp>
    </p:spTree>
    <p:extLst>
      <p:ext uri="{BB962C8B-B14F-4D97-AF65-F5344CB8AC3E}">
        <p14:creationId xmlns:p14="http://schemas.microsoft.com/office/powerpoint/2010/main" val="40182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Правильный ответ.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одна</a:t>
            </a:r>
          </a:p>
        </p:txBody>
      </p:sp>
      <p:sp>
        <p:nvSpPr>
          <p:cNvPr id="553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0400" y="5029200"/>
            <a:ext cx="23622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9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"/>
          <p:cNvSpPr>
            <a:spLocks noChangeArrowheads="1" noChangeShapeType="1" noTextEdit="1"/>
          </p:cNvSpPr>
          <p:nvPr/>
        </p:nvSpPr>
        <p:spPr bwMode="auto">
          <a:xfrm rot="-1829899">
            <a:off x="419100" y="2390775"/>
            <a:ext cx="826135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4</a:t>
            </a:r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раунд</a:t>
            </a:r>
          </a:p>
          <a:p>
            <a:pPr algn="ctr"/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Конкурс капитанов</a:t>
            </a:r>
            <a:endParaRPr lang="ru-RU" sz="3600" i="1" kern="10" dirty="0">
              <a:ln w="9525" cap="rnd">
                <a:solidFill>
                  <a:srgbClr val="00B0F0"/>
                </a:solidFill>
                <a:prstDash val="sysDot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887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1"/>
          <p:cNvSpPr>
            <a:spLocks noChangeArrowheads="1" noChangeShapeType="1" noTextEdit="1"/>
          </p:cNvSpPr>
          <p:nvPr/>
        </p:nvSpPr>
        <p:spPr bwMode="auto">
          <a:xfrm>
            <a:off x="755576" y="188913"/>
            <a:ext cx="7848871" cy="134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25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6D9F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Соревнования между командами</a:t>
            </a:r>
            <a:endParaRPr lang="ru-RU" sz="3600" i="1" kern="10" dirty="0">
              <a:ln w="9525">
                <a:solidFill>
                  <a:srgbClr val="C6D9F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844675"/>
            <a:ext cx="8642350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«ИНФОРМАТИКА»</a:t>
            </a:r>
          </a:p>
          <a:p>
            <a:pPr>
              <a:defRPr/>
            </a:pPr>
            <a:endParaRPr lang="ru-RU" sz="4800" dirty="0">
              <a:latin typeface="+mn-lt"/>
            </a:endParaRPr>
          </a:p>
          <a:p>
            <a:pPr algn="ctr">
              <a:defRPr/>
            </a:pPr>
            <a:r>
              <a:rPr lang="ru-RU" sz="4400" dirty="0">
                <a:latin typeface="+mn-lt"/>
              </a:rPr>
              <a:t>Придумать как можно больше слов из данного слова</a:t>
            </a:r>
          </a:p>
          <a:p>
            <a:pPr algn="ctr">
              <a:defRPr/>
            </a:pPr>
            <a:r>
              <a:rPr lang="ru-RU" sz="4400" dirty="0">
                <a:latin typeface="+mn-lt"/>
              </a:rPr>
              <a:t> </a:t>
            </a:r>
          </a:p>
          <a:p>
            <a:pPr algn="ctr">
              <a:defRPr/>
            </a:pPr>
            <a:r>
              <a:rPr lang="ru-RU" sz="4000" u="sng" dirty="0">
                <a:latin typeface="+mn-lt"/>
              </a:rPr>
              <a:t>Слово – 2</a:t>
            </a:r>
            <a:r>
              <a:rPr lang="ru-RU" sz="4000" u="sng" dirty="0" smtClean="0">
                <a:latin typeface="+mn-lt"/>
              </a:rPr>
              <a:t> балла.</a:t>
            </a:r>
            <a:endParaRPr lang="ru-RU" sz="4000" u="sng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4000" dirty="0" smtClean="0"/>
              <a:t>Возможные варианты слов:</a:t>
            </a:r>
          </a:p>
          <a:p>
            <a:pPr marL="0">
              <a:spcBef>
                <a:spcPts val="0"/>
              </a:spcBef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 algn="ctr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6156325" y="1125538"/>
            <a:ext cx="26638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миф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романтика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тик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аорта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фирма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3200" dirty="0">
              <a:latin typeface="+mn-lt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95288" y="1125538"/>
            <a:ext cx="20161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нимфа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кит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мак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три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аромат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норма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марка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419475" y="1125538"/>
            <a:ext cx="20161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комар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фара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фарт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кино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танк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фтор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ток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рок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икота</a:t>
            </a:r>
          </a:p>
          <a:p>
            <a:pPr marL="514350" indent="-514350" algn="ctr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"/>
          <p:cNvSpPr>
            <a:spLocks noChangeArrowheads="1" noChangeShapeType="1" noTextEdit="1"/>
          </p:cNvSpPr>
          <p:nvPr/>
        </p:nvSpPr>
        <p:spPr bwMode="auto">
          <a:xfrm rot="-1829899">
            <a:off x="419100" y="2390775"/>
            <a:ext cx="826135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 cap="rnd">
                  <a:solidFill>
                    <a:srgbClr val="00B0F0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Подведение итогов</a:t>
            </a:r>
            <a:endParaRPr lang="ru-RU" sz="3600" i="1" kern="10" dirty="0">
              <a:ln w="9525" cap="rnd">
                <a:solidFill>
                  <a:srgbClr val="00B0F0"/>
                </a:solidFill>
                <a:prstDash val="sysDot"/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Рисунок 3" descr="AG00373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4000500"/>
            <a:ext cx="250031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8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1113</Words>
  <Application>Microsoft Office PowerPoint</Application>
  <PresentationFormat>Экран (4:3)</PresentationFormat>
  <Paragraphs>441</Paragraphs>
  <Slides>98</Slides>
  <Notes>1</Notes>
  <HiddenSlides>35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98</vt:i4>
      </vt:variant>
    </vt:vector>
  </HeadingPairs>
  <TitlesOfParts>
    <vt:vector size="99" baseType="lpstr">
      <vt:lpstr>Тема Office</vt:lpstr>
      <vt:lpstr>Презентация PowerPoint</vt:lpstr>
      <vt:lpstr>4 декабря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фАЙЛЫ 10</vt:lpstr>
      <vt:lpstr>Правильный ответ.</vt:lpstr>
      <vt:lpstr>Файлы 20</vt:lpstr>
      <vt:lpstr>Правильный ответ.</vt:lpstr>
      <vt:lpstr>Файлы 30</vt:lpstr>
      <vt:lpstr>Правильный ответ.</vt:lpstr>
      <vt:lpstr>Файлы 40</vt:lpstr>
      <vt:lpstr>Правильный ответ.</vt:lpstr>
      <vt:lpstr>Файлы 50</vt:lpstr>
      <vt:lpstr>Правильный ответ.</vt:lpstr>
      <vt:lpstr>Программное обеспечение 10</vt:lpstr>
      <vt:lpstr>Правильный ответ.</vt:lpstr>
      <vt:lpstr>Программное обеспечение 20</vt:lpstr>
      <vt:lpstr>Правильный ответ.</vt:lpstr>
      <vt:lpstr> Программное обеспечение 30</vt:lpstr>
      <vt:lpstr>Правильный ответ.</vt:lpstr>
      <vt:lpstr>Программное обеспечение 40</vt:lpstr>
      <vt:lpstr>Правильный ответ.</vt:lpstr>
      <vt:lpstr>Программное обеспечение 50</vt:lpstr>
      <vt:lpstr>Правильный ответ.</vt:lpstr>
      <vt:lpstr>Система счисления 10</vt:lpstr>
      <vt:lpstr>Правильный ответ.</vt:lpstr>
      <vt:lpstr>Система счисления 20</vt:lpstr>
      <vt:lpstr>Правильный ответ.</vt:lpstr>
      <vt:lpstr>Системы счисления 30</vt:lpstr>
      <vt:lpstr>Правильный ответ.</vt:lpstr>
      <vt:lpstr>Системы счисления 40</vt:lpstr>
      <vt:lpstr>Правильный ответ.</vt:lpstr>
      <vt:lpstr>Системы счисления 50</vt:lpstr>
      <vt:lpstr>Правильный ответ.</vt:lpstr>
      <vt:lpstr>Алгебра логики 10</vt:lpstr>
      <vt:lpstr>Правильный ответ.</vt:lpstr>
      <vt:lpstr>Алгебра логики 20</vt:lpstr>
      <vt:lpstr>Правильный ответ.</vt:lpstr>
      <vt:lpstr>Алгебра логики  30</vt:lpstr>
      <vt:lpstr>Правильный ответ.</vt:lpstr>
      <vt:lpstr>Алгебра логики  40</vt:lpstr>
      <vt:lpstr>Правильный ответ.</vt:lpstr>
      <vt:lpstr>Алгебра логики  50</vt:lpstr>
      <vt:lpstr>Правильный ответ.</vt:lpstr>
      <vt:lpstr> Логические  задачи 10</vt:lpstr>
      <vt:lpstr>Правильный ответ.</vt:lpstr>
      <vt:lpstr>Логические  задачи  20</vt:lpstr>
      <vt:lpstr>Правильный ответ.</vt:lpstr>
      <vt:lpstr>Логические задачи  30</vt:lpstr>
      <vt:lpstr>Правильный ответ.</vt:lpstr>
      <vt:lpstr>Логические задачи  40</vt:lpstr>
      <vt:lpstr>Правильный ответ.</vt:lpstr>
      <vt:lpstr> Логические задачи 50</vt:lpstr>
      <vt:lpstr>Правильный ответ.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Андрей</cp:lastModifiedBy>
  <cp:revision>112</cp:revision>
  <dcterms:created xsi:type="dcterms:W3CDTF">2009-02-14T07:49:19Z</dcterms:created>
  <dcterms:modified xsi:type="dcterms:W3CDTF">2021-06-25T15:20:48Z</dcterms:modified>
</cp:coreProperties>
</file>