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AA4B-687C-4B25-BB89-08C57A2970B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9818-8F6D-496C-9817-C6D8C84036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0" y="-204102"/>
            <a:ext cx="9465434" cy="70621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000108"/>
            <a:ext cx="535783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419100" sx="1000" sy="1000" algn="ctr" rotWithShape="0">
                    <a:srgbClr val="000000"/>
                  </a:outerShdw>
                  <a:reflection stA="16000" endPos="0" dist="381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419100" sx="1000" sy="1000" algn="ctr" rotWithShape="0">
                    <a:srgbClr val="000000"/>
                  </a:outerShdw>
                  <a:reflection stA="16000" endPos="0" dist="381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психологического здоровья воспитанников с помощью 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outerShdw blurRad="419100" sx="1000" sy="1000" algn="ctr" rotWithShape="0">
                    <a:srgbClr val="000000"/>
                  </a:outerShdw>
                  <a:reflection stA="16000" endPos="0" dist="381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419100" sx="1000" sy="1000" algn="ctr" rotWithShape="0">
                    <a:srgbClr val="000000"/>
                  </a:outerShdw>
                  <a:reflection stA="16000" endPos="0" dist="381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4400" b="1" dirty="0" smtClean="0">
              <a:solidFill>
                <a:srgbClr val="0070C0"/>
              </a:solidFill>
              <a:effectLst>
                <a:outerShdw blurRad="419100" sx="1000" sy="1000" algn="ctr" rotWithShape="0">
                  <a:srgbClr val="000000"/>
                </a:outerShdw>
                <a:reflection stA="16000" endPos="0" dist="381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419100" sx="1000" sy="1000" algn="ctr" rotWithShape="0">
                    <a:srgbClr val="000000"/>
                  </a:outerShdw>
                  <a:reflection stA="16000" endPos="0" dist="381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419100" sx="1000" sy="1000" algn="ctr" rotWithShape="0">
                    <a:srgbClr val="000000"/>
                  </a:outerShdw>
                  <a:reflection stA="16000" endPos="0" dist="381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Зеленова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419100" sx="1000" sy="1000" algn="ctr" rotWithShape="0">
                    <a:srgbClr val="000000"/>
                  </a:outerShdw>
                  <a:reflection stA="16000" endPos="0" dist="381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0" y="-204102"/>
            <a:ext cx="9465434" cy="7062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714488"/>
            <a:ext cx="814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0" y="-204102"/>
            <a:ext cx="9465434" cy="70621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785794"/>
            <a:ext cx="6715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rgbClr val="0070C0"/>
                </a:solidFill>
              </a:rPr>
              <a:t>Сказкотерапия</a:t>
            </a:r>
            <a:r>
              <a:rPr lang="ru-RU" sz="4000" b="1" i="1" dirty="0" smtClean="0">
                <a:solidFill>
                  <a:srgbClr val="0070C0"/>
                </a:solidFill>
              </a:rPr>
              <a:t> –ОД с помощью сказки,</a:t>
            </a:r>
          </a:p>
          <a:p>
            <a:r>
              <a:rPr lang="ru-RU" sz="4000" b="1" i="1" dirty="0">
                <a:solidFill>
                  <a:srgbClr val="0070C0"/>
                </a:solidFill>
              </a:rPr>
              <a:t>н</a:t>
            </a:r>
            <a:r>
              <a:rPr lang="ru-RU" sz="4000" b="1" i="1" dirty="0" smtClean="0">
                <a:solidFill>
                  <a:srgbClr val="0070C0"/>
                </a:solidFill>
              </a:rPr>
              <a:t>аправленная на решение какой-либо проблемы</a:t>
            </a:r>
            <a:endParaRPr lang="ru-RU" sz="40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4101"/>
            <a:ext cx="9465434" cy="7062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285728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Цель: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71612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Воспитание  ценностных ориентаций посредством сказки, формирование психологического здоровья дошкольников.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0" y="-204102"/>
            <a:ext cx="9465434" cy="7062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428604"/>
            <a:ext cx="5786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Задачи </a:t>
            </a:r>
            <a:r>
              <a:rPr lang="ru-RU" sz="3600" b="1" i="1" dirty="0" err="1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сказкотерапии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357298"/>
            <a:ext cx="80724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Снятие эмоционального и физического напряжения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умения быстро переключаться с активной деятельности на пассивную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умения взаимодействовать с окружающими, совершенствование коммуникативных навыков</a:t>
            </a: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0" y="-204102"/>
            <a:ext cx="9465434" cy="7062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5728"/>
            <a:ext cx="6143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Какие сказки можно использовать в ДОУ:</a:t>
            </a:r>
            <a:br>
              <a:rPr lang="ru-RU" sz="36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71612"/>
            <a:ext cx="76438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>
              <a:buFont typeface="Arial" panose="020B0604020202020204" pitchFamily="34" charset="0"/>
              <a:buChar char="•"/>
              <a:defRPr/>
            </a:pPr>
            <a:r>
              <a:rPr lang="ru-RU" sz="2000" b="1" i="1" u="sng" dirty="0">
                <a:solidFill>
                  <a:srgbClr val="0070C0"/>
                </a:solidFill>
              </a:rPr>
              <a:t>Развивающие и обучающие сказки</a:t>
            </a:r>
            <a:r>
              <a:rPr lang="ru-RU" sz="2000" b="1" i="1" dirty="0">
                <a:solidFill>
                  <a:srgbClr val="0070C0"/>
                </a:solidFill>
              </a:rPr>
              <a:t>, позволяют накапливать опыт об окружающем мире, правилах поведения. </a:t>
            </a:r>
          </a:p>
          <a:p>
            <a:pPr marL="288000" indent="-180000">
              <a:buFont typeface="Arial" panose="020B0604020202020204" pitchFamily="34" charset="0"/>
              <a:buChar char="•"/>
              <a:defRPr/>
            </a:pPr>
            <a:r>
              <a:rPr lang="ru-RU" sz="2000" b="1" i="1" u="sng" dirty="0">
                <a:solidFill>
                  <a:srgbClr val="0070C0"/>
                </a:solidFill>
              </a:rPr>
              <a:t>Народные художественные сказки, </a:t>
            </a:r>
            <a:r>
              <a:rPr lang="ru-RU" sz="2000" b="1" i="1" dirty="0">
                <a:solidFill>
                  <a:srgbClr val="0070C0"/>
                </a:solidFill>
              </a:rPr>
              <a:t>способствуют воспитанию нравственных  чувств: взаимопомощи, поддержки, сочувствия, долга, ответственности и др. </a:t>
            </a:r>
          </a:p>
          <a:p>
            <a:pPr marL="288000" indent="-180000">
              <a:buFont typeface="Arial" panose="020B0604020202020204" pitchFamily="34" charset="0"/>
              <a:buChar char="•"/>
              <a:defRPr/>
            </a:pPr>
            <a:r>
              <a:rPr lang="ru-RU" sz="2000" b="1" i="1" u="sng" dirty="0">
                <a:solidFill>
                  <a:srgbClr val="0070C0"/>
                </a:solidFill>
              </a:rPr>
              <a:t>Медитативные сказки</a:t>
            </a:r>
            <a:r>
              <a:rPr lang="ru-RU" sz="2000" b="1" i="1" dirty="0">
                <a:solidFill>
                  <a:srgbClr val="0070C0"/>
                </a:solidFill>
              </a:rPr>
              <a:t>, помогают расслабиться,  снять напряжение. </a:t>
            </a:r>
            <a:endParaRPr lang="ru-RU" sz="2000" b="1" dirty="0">
              <a:solidFill>
                <a:srgbClr val="0070C0"/>
              </a:solidFill>
            </a:endParaRPr>
          </a:p>
          <a:p>
            <a:pPr marL="288000" indent="-180000">
              <a:buFont typeface="Arial" panose="020B0604020202020204" pitchFamily="34" charset="0"/>
              <a:buChar char="•"/>
              <a:defRPr/>
            </a:pPr>
            <a:r>
              <a:rPr lang="ru-RU" sz="2000" b="1" i="1" u="sng" dirty="0">
                <a:solidFill>
                  <a:srgbClr val="0070C0"/>
                </a:solidFill>
              </a:rPr>
              <a:t>Диагностические сказки</a:t>
            </a:r>
            <a:r>
              <a:rPr lang="ru-RU" sz="2000" b="1" i="1" dirty="0">
                <a:solidFill>
                  <a:srgbClr val="0070C0"/>
                </a:solidFill>
              </a:rPr>
              <a:t>, позволяют определить характер ребенка и его отношение к тому, что его окружает. </a:t>
            </a:r>
          </a:p>
          <a:p>
            <a:pPr marL="288000" indent="-180000">
              <a:buFont typeface="Arial" panose="020B0604020202020204" pitchFamily="34" charset="0"/>
              <a:buChar char="•"/>
              <a:defRPr/>
            </a:pPr>
            <a:r>
              <a:rPr lang="ru-RU" sz="2000" b="1" i="1" u="sng" dirty="0">
                <a:solidFill>
                  <a:srgbClr val="0070C0"/>
                </a:solidFill>
              </a:rPr>
              <a:t>Психологические сказки </a:t>
            </a:r>
            <a:r>
              <a:rPr lang="ru-RU" sz="2000" b="1" i="1" dirty="0">
                <a:solidFill>
                  <a:srgbClr val="0070C0"/>
                </a:solidFill>
              </a:rPr>
              <a:t>способствуют преодолению страхов, обретению уверенности в себе и др.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0" y="-204102"/>
            <a:ext cx="9465434" cy="7062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Оборудование для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сказкотерапии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071546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b="1" i="1" dirty="0">
                <a:solidFill>
                  <a:srgbClr val="0070C0"/>
                </a:solidFill>
              </a:rPr>
              <a:t>Куклы бибабо </a:t>
            </a:r>
          </a:p>
          <a:p>
            <a:pPr>
              <a:defRPr/>
            </a:pPr>
            <a:r>
              <a:rPr lang="ru-RU" sz="3600" b="1" i="1" dirty="0">
                <a:solidFill>
                  <a:srgbClr val="0070C0"/>
                </a:solidFill>
              </a:rPr>
              <a:t>(перчаточные  куклы</a:t>
            </a:r>
            <a:r>
              <a:rPr lang="ru-RU" sz="3600" b="1" i="1" dirty="0" smtClean="0">
                <a:solidFill>
                  <a:srgbClr val="0070C0"/>
                </a:solidFill>
              </a:rPr>
              <a:t>)</a:t>
            </a:r>
            <a:endParaRPr lang="ru-RU" sz="3600" b="1" i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b="1" i="1" dirty="0">
                <a:solidFill>
                  <a:srgbClr val="0070C0"/>
                </a:solidFill>
              </a:rPr>
              <a:t>Пальчиковые куклы</a:t>
            </a:r>
          </a:p>
        </p:txBody>
      </p:sp>
      <p:pic>
        <p:nvPicPr>
          <p:cNvPr id="5" name="Picture 4" descr="C:\Users\Иван\Desktop\Театр бибаб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763588"/>
            <a:ext cx="338455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Иван\Desktop\Пальчиковые кук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186238"/>
            <a:ext cx="4086238" cy="224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0" y="-204102"/>
            <a:ext cx="9465434" cy="7062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357166"/>
            <a:ext cx="4714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solidFill>
                  <a:srgbClr val="0070C0"/>
                </a:solidFill>
              </a:rPr>
              <a:t>Пластиковые и деревянные персонажи  людей и </a:t>
            </a:r>
            <a:r>
              <a:rPr lang="ru-RU" sz="3200" b="1" i="1" dirty="0" smtClean="0">
                <a:solidFill>
                  <a:srgbClr val="0070C0"/>
                </a:solidFill>
              </a:rPr>
              <a:t>животных</a:t>
            </a:r>
            <a:endParaRPr lang="ru-RU" sz="3200" b="1" i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3200" b="1" i="1" dirty="0">
                <a:solidFill>
                  <a:srgbClr val="0070C0"/>
                </a:solidFill>
              </a:rPr>
              <a:t>Красочные картины </a:t>
            </a:r>
          </a:p>
          <a:p>
            <a:pPr>
              <a:defRPr/>
            </a:pPr>
            <a:r>
              <a:rPr lang="ru-RU" altLang="ru-RU" sz="3200" b="1" i="1" dirty="0">
                <a:solidFill>
                  <a:srgbClr val="0070C0"/>
                </a:solidFill>
              </a:rPr>
              <a:t>по сюжету сказки</a:t>
            </a:r>
            <a:endParaRPr lang="ru-RU" alt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0"/>
            <a:ext cx="292576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143248"/>
            <a:ext cx="3095625" cy="221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000372"/>
            <a:ext cx="2138362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0" y="-204102"/>
            <a:ext cx="9465434" cy="7062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1-ый этап работы: 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ритуал вхождения в сказку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71612"/>
            <a:ext cx="5270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0070C0"/>
                </a:solidFill>
                <a:latin typeface="Comic Sans MS" pitchFamily="66" charset="0"/>
              </a:rPr>
              <a:t>2-й этап работы:</a:t>
            </a:r>
          </a:p>
          <a:p>
            <a:r>
              <a:rPr lang="ru-RU" altLang="ru-RU" sz="3600" b="1" i="1" dirty="0" smtClean="0">
                <a:solidFill>
                  <a:srgbClr val="0070C0"/>
                </a:solidFill>
                <a:latin typeface="Comic Sans MS" pitchFamily="66" charset="0"/>
              </a:rPr>
              <a:t> чтение сказки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00037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0070C0"/>
                </a:solidFill>
                <a:latin typeface="Comic Sans MS" pitchFamily="66" charset="0"/>
              </a:rPr>
              <a:t>3-ий этап работы:</a:t>
            </a:r>
          </a:p>
          <a:p>
            <a:r>
              <a:rPr lang="ru-RU" altLang="ru-RU" sz="3600" b="1" i="1" dirty="0" smtClean="0">
                <a:solidFill>
                  <a:srgbClr val="0070C0"/>
                </a:solidFill>
                <a:latin typeface="Comic Sans MS" pitchFamily="66" charset="0"/>
              </a:rPr>
              <a:t> обсуждение сказки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306610"/>
            <a:ext cx="492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0070C0"/>
                </a:solidFill>
                <a:latin typeface="Comic Sans MS" pitchFamily="66" charset="0"/>
              </a:rPr>
              <a:t>4-ый этап работы:</a:t>
            </a:r>
          </a:p>
          <a:p>
            <a:r>
              <a:rPr lang="ru-RU" altLang="ru-RU" sz="3600" b="1" i="1" dirty="0" smtClean="0">
                <a:solidFill>
                  <a:srgbClr val="0070C0"/>
                </a:solidFill>
                <a:latin typeface="Comic Sans MS" pitchFamily="66" charset="0"/>
              </a:rPr>
              <a:t>Ритуал выхода из сказки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0" y="-204102"/>
            <a:ext cx="9465434" cy="7062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rgbClr val="0070C0"/>
                </a:solidFill>
                <a:latin typeface="Comic Sans MS" pitchFamily="66" charset="0"/>
                <a:ea typeface="Cambria Math" pitchFamily="18" charset="0"/>
                <a:cs typeface="Arial" charset="0"/>
              </a:rPr>
              <a:t>ВЫВОД: </a:t>
            </a:r>
          </a:p>
          <a:p>
            <a:r>
              <a:rPr lang="ru-RU" altLang="ru-RU" sz="2800" b="1" i="1" dirty="0" smtClean="0">
                <a:solidFill>
                  <a:srgbClr val="0070C0"/>
                </a:solidFill>
                <a:latin typeface="Comic Sans MS" pitchFamily="66" charset="0"/>
                <a:ea typeface="Cambria Math" pitchFamily="18" charset="0"/>
                <a:cs typeface="Arial" charset="0"/>
              </a:rPr>
              <a:t>«СКАЗКОТЕРАПИЯ  в ДОУ»: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388442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b="1" i="1" dirty="0" smtClean="0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Это способ воспитания у ребенка особого отношения к миру, принятого в обществе, способ передачи ребенку необходимых моральных норм и правил, общечеловеческих ценностей.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b="1" i="1" dirty="0" smtClean="0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В процессе слушания, придумывания и обсуждения сказки у ребенка развиваются фантазия, творчество. Он усваивает основные механизмы поиска и принятия решений.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b="1" i="1" dirty="0" smtClean="0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Работа со сказкой направлена непосредственно на лечение и помощь ребенку. Создаются условия, в которых ребенок, работая со сказкой (читая, придумывая, разыгрывая, продолжая), находит решения своих жизненных проблем. Учится преодолевать трудности, бороться со страхами.</a:t>
            </a:r>
            <a:endParaRPr lang="ru-RU" altLang="ru-RU" sz="2000" b="1" i="1" dirty="0" smtClean="0">
              <a:solidFill>
                <a:srgbClr val="0070C0"/>
              </a:solidFill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304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5</cp:revision>
  <dcterms:created xsi:type="dcterms:W3CDTF">2018-11-28T11:55:41Z</dcterms:created>
  <dcterms:modified xsi:type="dcterms:W3CDTF">2018-11-28T12:53:24Z</dcterms:modified>
</cp:coreProperties>
</file>