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8" r:id="rId6"/>
    <p:sldId id="275" r:id="rId7"/>
    <p:sldId id="276" r:id="rId8"/>
    <p:sldId id="277" r:id="rId9"/>
    <p:sldId id="283" r:id="rId10"/>
    <p:sldId id="279" r:id="rId11"/>
    <p:sldId id="280" r:id="rId12"/>
    <p:sldId id="281" r:id="rId13"/>
    <p:sldId id="282" r:id="rId14"/>
    <p:sldId id="285" r:id="rId15"/>
    <p:sldId id="286" r:id="rId16"/>
    <p:sldId id="28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-78" y="-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94EB7B-67D3-4FC7-890E-CD9F82B6CC3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77B9FA91-3B47-4B8E-A206-A29985970C85}">
      <dgm:prSet phldrT="[Текст]" custT="1"/>
      <dgm:spPr/>
      <dgm:t>
        <a:bodyPr/>
        <a:lstStyle/>
        <a:p>
          <a:r>
            <a:rPr lang="ru-RU" sz="4000" dirty="0">
              <a:solidFill>
                <a:srgbClr val="002060"/>
              </a:solidFill>
            </a:rPr>
            <a:t>Подготовительный</a:t>
          </a:r>
        </a:p>
      </dgm:t>
    </dgm:pt>
    <dgm:pt modelId="{35A5FE8A-5D9B-42C8-9A60-53C71F7A71B9}" type="parTrans" cxnId="{B2043652-1430-47A5-A0A5-2E173230BBBF}">
      <dgm:prSet/>
      <dgm:spPr/>
      <dgm:t>
        <a:bodyPr/>
        <a:lstStyle/>
        <a:p>
          <a:endParaRPr lang="ru-RU"/>
        </a:p>
      </dgm:t>
    </dgm:pt>
    <dgm:pt modelId="{1F79E344-3604-435E-84AF-A6953AFD1A47}" type="sibTrans" cxnId="{B2043652-1430-47A5-A0A5-2E173230BBBF}">
      <dgm:prSet/>
      <dgm:spPr/>
      <dgm:t>
        <a:bodyPr/>
        <a:lstStyle/>
        <a:p>
          <a:endParaRPr lang="ru-RU"/>
        </a:p>
      </dgm:t>
    </dgm:pt>
    <dgm:pt modelId="{6792CDC6-C0E9-4818-BCE5-A4021E1FD6C2}">
      <dgm:prSet phldrT="[Текст]" custT="1"/>
      <dgm:spPr/>
      <dgm:t>
        <a:bodyPr/>
        <a:lstStyle/>
        <a:p>
          <a:r>
            <a:rPr lang="ru-RU" sz="4000" dirty="0">
              <a:solidFill>
                <a:srgbClr val="002060"/>
              </a:solidFill>
            </a:rPr>
            <a:t>Основной</a:t>
          </a:r>
        </a:p>
      </dgm:t>
    </dgm:pt>
    <dgm:pt modelId="{117BF13D-FB53-4F37-9712-056AF4EC64C8}" type="parTrans" cxnId="{9A167C33-BF31-43F7-904B-AF1992B546DE}">
      <dgm:prSet/>
      <dgm:spPr/>
      <dgm:t>
        <a:bodyPr/>
        <a:lstStyle/>
        <a:p>
          <a:endParaRPr lang="ru-RU"/>
        </a:p>
      </dgm:t>
    </dgm:pt>
    <dgm:pt modelId="{A4ADD212-8AC4-4D00-BB68-A73EB9EC7D72}" type="sibTrans" cxnId="{9A167C33-BF31-43F7-904B-AF1992B546DE}">
      <dgm:prSet/>
      <dgm:spPr/>
      <dgm:t>
        <a:bodyPr/>
        <a:lstStyle/>
        <a:p>
          <a:endParaRPr lang="ru-RU"/>
        </a:p>
      </dgm:t>
    </dgm:pt>
    <dgm:pt modelId="{77812D80-9378-4F47-B4F4-A9144197C1F3}">
      <dgm:prSet phldrT="[Текст]" custT="1"/>
      <dgm:spPr/>
      <dgm:t>
        <a:bodyPr/>
        <a:lstStyle/>
        <a:p>
          <a:r>
            <a:rPr lang="ru-RU" sz="4000" dirty="0">
              <a:solidFill>
                <a:srgbClr val="002060"/>
              </a:solidFill>
            </a:rPr>
            <a:t>Заключительный</a:t>
          </a:r>
        </a:p>
      </dgm:t>
    </dgm:pt>
    <dgm:pt modelId="{BBDCF522-DE10-4665-ABC4-A4886BB779D3}" type="parTrans" cxnId="{7A6C4A13-9056-46F0-A282-7B6335648C97}">
      <dgm:prSet/>
      <dgm:spPr/>
      <dgm:t>
        <a:bodyPr/>
        <a:lstStyle/>
        <a:p>
          <a:endParaRPr lang="ru-RU"/>
        </a:p>
      </dgm:t>
    </dgm:pt>
    <dgm:pt modelId="{BF20B210-28AD-4315-9D30-A7318B4035A9}" type="sibTrans" cxnId="{7A6C4A13-9056-46F0-A282-7B6335648C97}">
      <dgm:prSet/>
      <dgm:spPr/>
      <dgm:t>
        <a:bodyPr/>
        <a:lstStyle/>
        <a:p>
          <a:endParaRPr lang="ru-RU"/>
        </a:p>
      </dgm:t>
    </dgm:pt>
    <dgm:pt modelId="{30940A9E-19AB-49FE-9D11-88927D5A3F09}" type="pres">
      <dgm:prSet presAssocID="{5A94EB7B-67D3-4FC7-890E-CD9F82B6CC30}" presName="arrowDiagram" presStyleCnt="0">
        <dgm:presLayoutVars>
          <dgm:chMax val="5"/>
          <dgm:dir/>
          <dgm:resizeHandles val="exact"/>
        </dgm:presLayoutVars>
      </dgm:prSet>
      <dgm:spPr/>
    </dgm:pt>
    <dgm:pt modelId="{4154376F-A3F1-482B-AE51-7F073CD8BC0C}" type="pres">
      <dgm:prSet presAssocID="{5A94EB7B-67D3-4FC7-890E-CD9F82B6CC30}" presName="arrow" presStyleLbl="bgShp" presStyleIdx="0" presStyleCnt="1"/>
      <dgm:spPr/>
    </dgm:pt>
    <dgm:pt modelId="{322EC9BE-1866-4A41-B6F8-7D58C233A872}" type="pres">
      <dgm:prSet presAssocID="{5A94EB7B-67D3-4FC7-890E-CD9F82B6CC30}" presName="arrowDiagram3" presStyleCnt="0"/>
      <dgm:spPr/>
    </dgm:pt>
    <dgm:pt modelId="{3F7944FD-057B-440A-937A-7BB96A6D614D}" type="pres">
      <dgm:prSet presAssocID="{77B9FA91-3B47-4B8E-A206-A29985970C85}" presName="bullet3a" presStyleLbl="node1" presStyleIdx="0" presStyleCnt="3"/>
      <dgm:spPr/>
    </dgm:pt>
    <dgm:pt modelId="{DFD7A915-A8B8-416B-AE1E-2E9A14C253FC}" type="pres">
      <dgm:prSet presAssocID="{77B9FA91-3B47-4B8E-A206-A29985970C85}" presName="textBox3a" presStyleLbl="revTx" presStyleIdx="0" presStyleCnt="3" custScaleX="282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769CD-8E7F-41C7-8929-30BD8B41DFAE}" type="pres">
      <dgm:prSet presAssocID="{6792CDC6-C0E9-4818-BCE5-A4021E1FD6C2}" presName="bullet3b" presStyleLbl="node1" presStyleIdx="1" presStyleCnt="3"/>
      <dgm:spPr/>
    </dgm:pt>
    <dgm:pt modelId="{50BD098C-AF9F-4ECA-B795-36C4C1BE5B26}" type="pres">
      <dgm:prSet presAssocID="{6792CDC6-C0E9-4818-BCE5-A4021E1FD6C2}" presName="textBox3b" presStyleLbl="revTx" presStyleIdx="1" presStyleCnt="3" custScaleX="345661" custLinFactX="11035" custLinFactNeighborX="100000" custLinFactNeighborY="28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1DE88-B02D-471E-A2AB-86638DA489FB}" type="pres">
      <dgm:prSet presAssocID="{77812D80-9378-4F47-B4F4-A9144197C1F3}" presName="bullet3c" presStyleLbl="node1" presStyleIdx="2" presStyleCnt="3"/>
      <dgm:spPr/>
    </dgm:pt>
    <dgm:pt modelId="{614B97F6-8245-4B04-8C44-3F5E3805E7D5}" type="pres">
      <dgm:prSet presAssocID="{77812D80-9378-4F47-B4F4-A9144197C1F3}" presName="textBox3c" presStyleLbl="revTx" presStyleIdx="2" presStyleCnt="3" custScaleX="255364" custLinFactNeighborX="77725" custLinFactNeighborY="-1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043652-1430-47A5-A0A5-2E173230BBBF}" srcId="{5A94EB7B-67D3-4FC7-890E-CD9F82B6CC30}" destId="{77B9FA91-3B47-4B8E-A206-A29985970C85}" srcOrd="0" destOrd="0" parTransId="{35A5FE8A-5D9B-42C8-9A60-53C71F7A71B9}" sibTransId="{1F79E344-3604-435E-84AF-A6953AFD1A47}"/>
    <dgm:cxn modelId="{B826288C-A4C1-43B6-96B5-4870783E2526}" type="presOf" srcId="{5A94EB7B-67D3-4FC7-890E-CD9F82B6CC30}" destId="{30940A9E-19AB-49FE-9D11-88927D5A3F09}" srcOrd="0" destOrd="0" presId="urn:microsoft.com/office/officeart/2005/8/layout/arrow2"/>
    <dgm:cxn modelId="{E19E1721-5995-464A-A287-7A2819B0FF0C}" type="presOf" srcId="{77812D80-9378-4F47-B4F4-A9144197C1F3}" destId="{614B97F6-8245-4B04-8C44-3F5E3805E7D5}" srcOrd="0" destOrd="0" presId="urn:microsoft.com/office/officeart/2005/8/layout/arrow2"/>
    <dgm:cxn modelId="{4120FFEE-CA42-4368-93FF-F157DD6FF6CF}" type="presOf" srcId="{6792CDC6-C0E9-4818-BCE5-A4021E1FD6C2}" destId="{50BD098C-AF9F-4ECA-B795-36C4C1BE5B26}" srcOrd="0" destOrd="0" presId="urn:microsoft.com/office/officeart/2005/8/layout/arrow2"/>
    <dgm:cxn modelId="{9A167C33-BF31-43F7-904B-AF1992B546DE}" srcId="{5A94EB7B-67D3-4FC7-890E-CD9F82B6CC30}" destId="{6792CDC6-C0E9-4818-BCE5-A4021E1FD6C2}" srcOrd="1" destOrd="0" parTransId="{117BF13D-FB53-4F37-9712-056AF4EC64C8}" sibTransId="{A4ADD212-8AC4-4D00-BB68-A73EB9EC7D72}"/>
    <dgm:cxn modelId="{637D6E7B-CC68-4BF0-9213-C9932B070897}" type="presOf" srcId="{77B9FA91-3B47-4B8E-A206-A29985970C85}" destId="{DFD7A915-A8B8-416B-AE1E-2E9A14C253FC}" srcOrd="0" destOrd="0" presId="urn:microsoft.com/office/officeart/2005/8/layout/arrow2"/>
    <dgm:cxn modelId="{7A6C4A13-9056-46F0-A282-7B6335648C97}" srcId="{5A94EB7B-67D3-4FC7-890E-CD9F82B6CC30}" destId="{77812D80-9378-4F47-B4F4-A9144197C1F3}" srcOrd="2" destOrd="0" parTransId="{BBDCF522-DE10-4665-ABC4-A4886BB779D3}" sibTransId="{BF20B210-28AD-4315-9D30-A7318B4035A9}"/>
    <dgm:cxn modelId="{ED389B7E-DF28-42B4-9364-CABBB657439B}" type="presParOf" srcId="{30940A9E-19AB-49FE-9D11-88927D5A3F09}" destId="{4154376F-A3F1-482B-AE51-7F073CD8BC0C}" srcOrd="0" destOrd="0" presId="urn:microsoft.com/office/officeart/2005/8/layout/arrow2"/>
    <dgm:cxn modelId="{B936352C-C436-43C6-A2D6-27EF18158EB3}" type="presParOf" srcId="{30940A9E-19AB-49FE-9D11-88927D5A3F09}" destId="{322EC9BE-1866-4A41-B6F8-7D58C233A872}" srcOrd="1" destOrd="0" presId="urn:microsoft.com/office/officeart/2005/8/layout/arrow2"/>
    <dgm:cxn modelId="{DB10EF2A-4266-4656-B179-08E00C1583B6}" type="presParOf" srcId="{322EC9BE-1866-4A41-B6F8-7D58C233A872}" destId="{3F7944FD-057B-440A-937A-7BB96A6D614D}" srcOrd="0" destOrd="0" presId="urn:microsoft.com/office/officeart/2005/8/layout/arrow2"/>
    <dgm:cxn modelId="{A982A42F-393F-4FC5-88FF-79BD14412E02}" type="presParOf" srcId="{322EC9BE-1866-4A41-B6F8-7D58C233A872}" destId="{DFD7A915-A8B8-416B-AE1E-2E9A14C253FC}" srcOrd="1" destOrd="0" presId="urn:microsoft.com/office/officeart/2005/8/layout/arrow2"/>
    <dgm:cxn modelId="{8528E526-6197-4060-9B4E-CEA6F81AF6AA}" type="presParOf" srcId="{322EC9BE-1866-4A41-B6F8-7D58C233A872}" destId="{80C769CD-8E7F-41C7-8929-30BD8B41DFAE}" srcOrd="2" destOrd="0" presId="urn:microsoft.com/office/officeart/2005/8/layout/arrow2"/>
    <dgm:cxn modelId="{091C5BC5-9F80-4F07-9E82-DBF3E3D2AB94}" type="presParOf" srcId="{322EC9BE-1866-4A41-B6F8-7D58C233A872}" destId="{50BD098C-AF9F-4ECA-B795-36C4C1BE5B26}" srcOrd="3" destOrd="0" presId="urn:microsoft.com/office/officeart/2005/8/layout/arrow2"/>
    <dgm:cxn modelId="{72B17B58-3D5C-4305-99EC-9666FB203D9C}" type="presParOf" srcId="{322EC9BE-1866-4A41-B6F8-7D58C233A872}" destId="{9C81DE88-B02D-471E-A2AB-86638DA489FB}" srcOrd="4" destOrd="0" presId="urn:microsoft.com/office/officeart/2005/8/layout/arrow2"/>
    <dgm:cxn modelId="{7174B95A-4801-4626-A2F4-118DEFE7CB23}" type="presParOf" srcId="{322EC9BE-1866-4A41-B6F8-7D58C233A872}" destId="{614B97F6-8245-4B04-8C44-3F5E3805E7D5}" srcOrd="5" destOrd="0" presId="urn:microsoft.com/office/officeart/2005/8/layout/arrow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4376F-A3F1-482B-AE51-7F073CD8BC0C}">
      <dsp:nvSpPr>
        <dsp:cNvPr id="0" name=""/>
        <dsp:cNvSpPr/>
      </dsp:nvSpPr>
      <dsp:spPr>
        <a:xfrm>
          <a:off x="1964798" y="0"/>
          <a:ext cx="6962140" cy="435133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944FD-057B-440A-937A-7BB96A6D614D}">
      <dsp:nvSpPr>
        <dsp:cNvPr id="0" name=""/>
        <dsp:cNvSpPr/>
      </dsp:nvSpPr>
      <dsp:spPr>
        <a:xfrm>
          <a:off x="2848990" y="3003293"/>
          <a:ext cx="181015" cy="181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D7A915-A8B8-416B-AE1E-2E9A14C253FC}">
      <dsp:nvSpPr>
        <dsp:cNvPr id="0" name=""/>
        <dsp:cNvSpPr/>
      </dsp:nvSpPr>
      <dsp:spPr>
        <a:xfrm>
          <a:off x="1458960" y="3093801"/>
          <a:ext cx="4583255" cy="125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916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rgbClr val="002060"/>
              </a:solidFill>
            </a:rPr>
            <a:t>Подготовительный</a:t>
          </a:r>
        </a:p>
      </dsp:txBody>
      <dsp:txXfrm>
        <a:off x="1458960" y="3093801"/>
        <a:ext cx="4583255" cy="1257536"/>
      </dsp:txXfrm>
    </dsp:sp>
    <dsp:sp modelId="{80C769CD-8E7F-41C7-8929-30BD8B41DFAE}">
      <dsp:nvSpPr>
        <dsp:cNvPr id="0" name=""/>
        <dsp:cNvSpPr/>
      </dsp:nvSpPr>
      <dsp:spPr>
        <a:xfrm>
          <a:off x="4446802" y="1820599"/>
          <a:ext cx="327220" cy="3272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BD098C-AF9F-4ECA-B795-36C4C1BE5B26}">
      <dsp:nvSpPr>
        <dsp:cNvPr id="0" name=""/>
        <dsp:cNvSpPr/>
      </dsp:nvSpPr>
      <dsp:spPr>
        <a:xfrm>
          <a:off x="4413319" y="1984210"/>
          <a:ext cx="5775697" cy="23671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3387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rgbClr val="002060"/>
              </a:solidFill>
            </a:rPr>
            <a:t>Основной</a:t>
          </a:r>
        </a:p>
      </dsp:txBody>
      <dsp:txXfrm>
        <a:off x="4413319" y="1984210"/>
        <a:ext cx="5775697" cy="2367127"/>
      </dsp:txXfrm>
    </dsp:sp>
    <dsp:sp modelId="{9C81DE88-B02D-471E-A2AB-86638DA489FB}">
      <dsp:nvSpPr>
        <dsp:cNvPr id="0" name=""/>
        <dsp:cNvSpPr/>
      </dsp:nvSpPr>
      <dsp:spPr>
        <a:xfrm>
          <a:off x="6368352" y="1100888"/>
          <a:ext cx="452539" cy="4525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4B97F6-8245-4B04-8C44-3F5E3805E7D5}">
      <dsp:nvSpPr>
        <dsp:cNvPr id="0" name=""/>
        <dsp:cNvSpPr/>
      </dsp:nvSpPr>
      <dsp:spPr>
        <a:xfrm>
          <a:off x="6595341" y="1287390"/>
          <a:ext cx="4266912" cy="3024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791" tIns="0" rIns="0" bIns="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>
              <a:solidFill>
                <a:srgbClr val="002060"/>
              </a:solidFill>
            </a:rPr>
            <a:t>Заключительный</a:t>
          </a:r>
        </a:p>
      </dsp:txBody>
      <dsp:txXfrm>
        <a:off x="6595341" y="1287390"/>
        <a:ext cx="4266912" cy="3024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42856C-839A-4924-95A8-7FF725FC3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A87452A-20E9-481F-AC9E-74FB6E6BD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3C4952-3E19-4214-8E4E-CE937FD15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CE0B0E-5997-4E93-BEA3-E3DD0A7EC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CDEA9D-C831-4C88-9730-2DFFFBD0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75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80D6F7-9A11-405A-BF54-ABC062090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B7EA821-67A4-4364-9BF5-2D871EB63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111C1FC-8BEA-4638-9C96-9D17D2E5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406F6C-179D-49A9-8DAA-6A31147D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9D2DD9-0089-4869-B56E-4145DDDA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70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6F2816C-8BD2-4EB7-9E35-BDC9C9C1C8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CD38933-AFF7-4195-BB8E-3E1556608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06A3CF-1F91-45BB-96E1-3A4D09832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DE3D87-6159-47C5-B5FF-A48A2F73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BC68CA-8CFD-4EFF-ACF0-90D34C086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7248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16FDDB-FA2E-49AA-8DC4-686834B92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BD5FFC8-F113-4DE1-BAFB-16C1A26BB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416A4AB-D5F4-4B48-95C3-5ADB83EBE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7CE8597-58A8-4EED-B86C-597C2EDD3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EB37FF-4C1A-41BE-B53F-7136BD313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717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46425F6-D3BE-4235-860D-1ECC6FBD7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601A46-FBB0-4EB8-BC33-D5623C825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C517F6-6E31-4BD0-B49D-C9A5E6DE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5A1D11-CC69-4ECC-A761-674F18F9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3AF461-23BB-4AE5-9B4A-0F8CE86E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38045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A8BF36D-CB5D-4AA9-BCE4-4ADBBA45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BB3DFC-3395-47DF-AB63-A328ED600D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C587401-9908-4B11-87A8-371272C4D7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3493E87-E9A6-4B4C-BF45-76DFBC88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BEEF05-039C-448B-A3D4-84D94CB19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3335EF-6E96-4D7B-9899-764205A1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640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D1BA29-59B8-4E6E-A445-3A5A2FDC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1A33BC-1C9E-4938-9F8B-0E66DD0F7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1EF2A11-8F58-453D-8F40-DE070D286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7500D80-B533-4AB0-BF39-E03A71520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6C89589-6AED-44AB-A450-4A68FE4CF1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AB1A863-93E0-45D7-9E67-F7896448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F19AE1DB-4171-416D-A099-EEFB97AD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564F3BA-DDBA-4158-88C8-FA569184C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262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17C11C-8002-466E-9C89-A71867EF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5D26419-0A6D-44A3-AFE7-6BCB8C5FD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0E45101-DBD5-4199-ACA6-8FEE4095B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B8B771D-FE3C-4EEB-809F-EC54E61F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56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4B786A8-8812-4673-9F62-4C39F0A6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EB65331-05AA-4265-B7FF-A3DB45249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17E65B-1376-4F47-9199-A241E050B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77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0033F-7B77-4A5A-85A7-750658F4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1EFF67F-B963-4A94-84D0-1596CC32F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6C25084-A0E2-4ABD-832B-372CADD0D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3A46ABB-6D84-4852-B7EB-AF9949A0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4F30F0F-6F12-4142-AB65-D5474A23B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B180639-8EBE-4543-9EB2-C65844217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1727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170EE2D-0430-4A5D-9DF0-8EAFB8F7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9F09C15-20E9-41BC-97F5-A4AB426B4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B5F1219-1ABB-4493-8A11-D74C8424F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A66E222-C37B-461C-94D8-61A31F18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67484D-34F1-4CEC-B558-D1A588CB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8C03824-17EA-4BA1-96F9-69F4D98C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586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567D37-92B6-43E3-911E-8131D8B3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4E3A0F5-959C-4CF5-B0D1-E117E673A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C54E7E-19DC-40F7-82B9-31747E47B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8DC57-E0BD-499E-B35A-D68D00A121C8}" type="datetimeFigureOut">
              <a:rPr lang="ru-RU" smtClean="0"/>
              <a:pPr/>
              <a:t>25.06.2012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0AA52A6-0822-424E-A093-4B833D148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4A6FA4E-F01B-4C5C-92A6-377977ABD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76B7-BF82-42A2-B5F4-98B386F371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322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365681BC-8B1A-4BAD-9662-5AF917D9A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0329" y="4883816"/>
            <a:ext cx="4977813" cy="1746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CE8F087-2E31-46C7-B39D-CFF0470F4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443" y="2967184"/>
            <a:ext cx="7793008" cy="640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C5F53E-8387-4942-9926-5559E622CF1F}"/>
              </a:ext>
            </a:extLst>
          </p:cNvPr>
          <p:cNvSpPr txBox="1"/>
          <p:nvPr/>
        </p:nvSpPr>
        <p:spPr>
          <a:xfrm>
            <a:off x="3842764" y="2225423"/>
            <a:ext cx="5274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Презентация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B999BF7-9C26-4EA5-A561-98F1C1FB0D0E}"/>
              </a:ext>
            </a:extLst>
          </p:cNvPr>
          <p:cNvSpPr txBox="1"/>
          <p:nvPr/>
        </p:nvSpPr>
        <p:spPr>
          <a:xfrm>
            <a:off x="2693137" y="282937"/>
            <a:ext cx="8902515" cy="1269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МАДОУ «ЦРР – детский сад № 7 «Ярославна» г. Рубцовск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9113A4-49DA-42FC-A17D-C9BC0A651FF1}"/>
              </a:ext>
            </a:extLst>
          </p:cNvPr>
          <p:cNvSpPr txBox="1"/>
          <p:nvPr/>
        </p:nvSpPr>
        <p:spPr>
          <a:xfrm>
            <a:off x="5958471" y="4553883"/>
            <a:ext cx="59154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Подготовили</a:t>
            </a:r>
          </a:p>
          <a:p>
            <a:pPr algn="r"/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Карасёва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Ольга П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авловна,</a:t>
            </a:r>
          </a:p>
          <a:p>
            <a:pPr algn="r"/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высшая категория.</a:t>
            </a:r>
          </a:p>
          <a:p>
            <a:pPr algn="r"/>
            <a:r>
              <a:rPr lang="ru-RU" sz="2000" dirty="0" err="1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Димакова</a:t>
            </a:r>
            <a:r>
              <a:rPr lang="ru-RU" sz="20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Галина Алексеевна,</a:t>
            </a:r>
          </a:p>
          <a:p>
            <a:pPr algn="r"/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</a:rPr>
              <a:t>инструктор по физвоспитанию высшая категория</a:t>
            </a:r>
            <a:endParaRPr lang="ru-RU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243ED49-DEE5-44F9-B4B8-0D4727E64307}"/>
              </a:ext>
            </a:extLst>
          </p:cNvPr>
          <p:cNvSpPr txBox="1"/>
          <p:nvPr/>
        </p:nvSpPr>
        <p:spPr>
          <a:xfrm>
            <a:off x="5565574" y="6244571"/>
            <a:ext cx="849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2021 г</a:t>
            </a:r>
          </a:p>
        </p:txBody>
      </p:sp>
    </p:spTree>
    <p:extLst>
      <p:ext uri="{BB962C8B-B14F-4D97-AF65-F5344CB8AC3E}">
        <p14:creationId xmlns="" xmlns:p14="http://schemas.microsoft.com/office/powerpoint/2010/main" val="4045579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-86139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2FF048A9-C125-4C1B-8D3B-8DFE868A60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62" t="3424" b="1"/>
          <a:stretch/>
        </p:blipFill>
        <p:spPr>
          <a:xfrm>
            <a:off x="6717196" y="1510368"/>
            <a:ext cx="4636604" cy="420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78E704C-C6F6-4713-9290-CCA00E16669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290" t="11394" b="4495"/>
          <a:stretch/>
        </p:blipFill>
        <p:spPr>
          <a:xfrm>
            <a:off x="2612057" y="4018859"/>
            <a:ext cx="4388686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3AF9A29-F174-4C1E-9373-88D8F31152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886" t="15652" r="42786" b="7053"/>
          <a:stretch/>
        </p:blipFill>
        <p:spPr>
          <a:xfrm>
            <a:off x="340830" y="606172"/>
            <a:ext cx="3044530" cy="43184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1704ED7-3DFD-48EA-818D-44516012C222}"/>
              </a:ext>
            </a:extLst>
          </p:cNvPr>
          <p:cNvSpPr txBox="1"/>
          <p:nvPr/>
        </p:nvSpPr>
        <p:spPr>
          <a:xfrm>
            <a:off x="3882730" y="258465"/>
            <a:ext cx="62682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Основной этап:</a:t>
            </a:r>
            <a:endParaRPr lang="ru-RU" sz="4400" dirty="0"/>
          </a:p>
        </p:txBody>
      </p:sp>
      <p:pic>
        <p:nvPicPr>
          <p:cNvPr id="22530" name="Picture 2">
            <a:extLst>
              <a:ext uri="{FF2B5EF4-FFF2-40B4-BE49-F238E27FC236}">
                <a16:creationId xmlns="" xmlns:a16="http://schemas.microsoft.com/office/drawing/2014/main" id="{F529B2CC-7127-465B-A0A7-667D9C6F2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360" y="4452729"/>
            <a:ext cx="1346391" cy="2163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72462C-BEC9-4BB5-B8AD-AD77AEEE1E78}"/>
              </a:ext>
            </a:extLst>
          </p:cNvPr>
          <p:cNvSpPr txBox="1"/>
          <p:nvPr/>
        </p:nvSpPr>
        <p:spPr>
          <a:xfrm>
            <a:off x="3513909" y="1201782"/>
            <a:ext cx="30305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Наблюдения за всходом и ростом лука и укропа. Рассматривание семян.</a:t>
            </a:r>
          </a:p>
          <a:p>
            <a:r>
              <a:rPr lang="ru-RU" sz="2000" dirty="0" smtClean="0"/>
              <a:t>Познавательно – исследовательская деятельность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63817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-172278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2F5EBC-411D-4043-BA7A-4716833C11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744" y="4177263"/>
            <a:ext cx="3460474" cy="230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5B52E2C2-FD63-4C64-9959-D06BE2B81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590" r="-644"/>
          <a:stretch/>
        </p:blipFill>
        <p:spPr>
          <a:xfrm>
            <a:off x="2482311" y="1084403"/>
            <a:ext cx="4977615" cy="2849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049D821-49C5-486A-AC43-0DB87F48D6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5" y="4018614"/>
            <a:ext cx="3632743" cy="26242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8068C1-7650-4016-A5AC-892C424236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088" y="373754"/>
            <a:ext cx="3950806" cy="2633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CD9A3E-C9ED-4FEF-87D8-4923A8444206}"/>
              </a:ext>
            </a:extLst>
          </p:cNvPr>
          <p:cNvSpPr txBox="1"/>
          <p:nvPr/>
        </p:nvSpPr>
        <p:spPr>
          <a:xfrm>
            <a:off x="4036423" y="4180114"/>
            <a:ext cx="37751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Художественно – продуктивная деятельность </a:t>
            </a:r>
          </a:p>
          <a:p>
            <a:r>
              <a:rPr lang="ru-RU" dirty="0" smtClean="0"/>
              <a:t>Рисование и лепка овощей и фруктов.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016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>
            <a:extLst>
              <a:ext uri="{FF2B5EF4-FFF2-40B4-BE49-F238E27FC236}">
                <a16:creationId xmlns="" xmlns:a16="http://schemas.microsoft.com/office/drawing/2014/main" id="{33D68C08-E003-4A76-A0F2-D9EE4767A9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5" t="17128" r="1331" b="12766"/>
          <a:stretch/>
        </p:blipFill>
        <p:spPr>
          <a:xfrm>
            <a:off x="5786746" y="3291163"/>
            <a:ext cx="5738191" cy="3050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7D9E824-D72A-47B7-94FF-7BB1F84C0B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37" r="2376"/>
          <a:stretch/>
        </p:blipFill>
        <p:spPr>
          <a:xfrm>
            <a:off x="4006154" y="1041278"/>
            <a:ext cx="4179692" cy="2387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041C1DC-752F-417E-AE93-C5A9918086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561" t="19604" b="3915"/>
          <a:stretch/>
        </p:blipFill>
        <p:spPr>
          <a:xfrm>
            <a:off x="667063" y="2494313"/>
            <a:ext cx="3663414" cy="2322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>
            <a:extLst>
              <a:ext uri="{FF2B5EF4-FFF2-40B4-BE49-F238E27FC236}">
                <a16:creationId xmlns="" xmlns:a16="http://schemas.microsoft.com/office/drawing/2014/main" id="{5AD78FF0-4BC2-456B-B127-21BBDAA52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464" t="4949" r="13043" b="11369"/>
          <a:stretch/>
        </p:blipFill>
        <p:spPr bwMode="auto">
          <a:xfrm flipH="1">
            <a:off x="8826116" y="116362"/>
            <a:ext cx="3181901" cy="2658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="" xmlns:a16="http://schemas.microsoft.com/office/drawing/2014/main" id="{F6F44465-EA50-4AA5-B06F-FCB895D5D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10" y="4516805"/>
            <a:ext cx="2642676" cy="2206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1887" y="901337"/>
            <a:ext cx="343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Аппликация «На одной ноге стоит – во все стороны глядит»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26399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171920" y="-92765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464E41-D723-40FB-9BCA-EF4BABD921F0}"/>
              </a:ext>
            </a:extLst>
          </p:cNvPr>
          <p:cNvSpPr txBox="1"/>
          <p:nvPr/>
        </p:nvSpPr>
        <p:spPr>
          <a:xfrm>
            <a:off x="2113543" y="258465"/>
            <a:ext cx="6274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Заключительный этап:</a:t>
            </a:r>
            <a:endParaRPr lang="ru-RU" sz="4400" dirty="0"/>
          </a:p>
        </p:txBody>
      </p: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EA76484C-54D8-458A-882C-585FCDC8E20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23" y="2248197"/>
            <a:ext cx="4082385" cy="43513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360C2734-F04F-4081-85E6-6A30F0375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16" y="260583"/>
            <a:ext cx="3366464" cy="25137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5F2397E-8196-41D5-AEE9-178966508505}"/>
              </a:ext>
            </a:extLst>
          </p:cNvPr>
          <p:cNvSpPr txBox="1"/>
          <p:nvPr/>
        </p:nvSpPr>
        <p:spPr>
          <a:xfrm>
            <a:off x="5247861" y="3461657"/>
            <a:ext cx="4065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Спортивный праздник «В здоровом теле – Здоровый дух»</a:t>
            </a:r>
          </a:p>
          <a:p>
            <a:r>
              <a:rPr lang="ru-RU" dirty="0" smtClean="0"/>
              <a:t>Выставка детских работ и фотографий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7814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Samsung\Desktop\IMG_4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592" y="494677"/>
            <a:ext cx="4542021" cy="2713219"/>
          </a:xfrm>
          <a:prstGeom prst="rect">
            <a:avLst/>
          </a:prstGeom>
          <a:noFill/>
        </p:spPr>
      </p:pic>
      <p:pic>
        <p:nvPicPr>
          <p:cNvPr id="2051" name="Picture 3" descr="C:\Users\Samsung\Desktop\IMG_4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477" y="479686"/>
            <a:ext cx="4811843" cy="2819400"/>
          </a:xfrm>
          <a:prstGeom prst="rect">
            <a:avLst/>
          </a:prstGeom>
          <a:noFill/>
        </p:spPr>
      </p:pic>
      <p:pic>
        <p:nvPicPr>
          <p:cNvPr id="7" name="Picture 2" descr="C:\Users\Samsung\Desktop\IMG_4324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84420" y="3429936"/>
            <a:ext cx="4751882" cy="3128261"/>
          </a:xfrm>
          <a:prstGeom prst="rect">
            <a:avLst/>
          </a:prstGeom>
          <a:noFill/>
        </p:spPr>
      </p:pic>
      <p:pic>
        <p:nvPicPr>
          <p:cNvPr id="8" name="Picture 2" descr="C:\Users\Samsung\Desktop\IMG_42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760564" y="3417757"/>
            <a:ext cx="4452079" cy="31179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87166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="" xmlns:a16="http://schemas.microsoft.com/office/drawing/2014/main" id="{949D0FA9-D4E1-4ACA-B5DF-99F0933C35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862" y="429682"/>
            <a:ext cx="8118938" cy="60892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70627F-D51E-4D59-86DC-5C0052C4BD31}"/>
              </a:ext>
            </a:extLst>
          </p:cNvPr>
          <p:cNvSpPr txBox="1"/>
          <p:nvPr/>
        </p:nvSpPr>
        <p:spPr>
          <a:xfrm>
            <a:off x="361121" y="506231"/>
            <a:ext cx="50325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Результат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94282" y="2638269"/>
            <a:ext cx="19487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r>
              <a:rPr lang="ru-RU" dirty="0" smtClean="0"/>
              <a:t>оздание цикла занятий по теме «За здоровьем в детский сад».</a:t>
            </a:r>
          </a:p>
          <a:p>
            <a:r>
              <a:rPr lang="ru-RU" dirty="0" smtClean="0"/>
              <a:t>Изменение у детей отношения к </a:t>
            </a:r>
            <a:r>
              <a:rPr lang="ru-RU" smtClean="0"/>
              <a:t>своему здоровью.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905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5C3E68-C668-4DAE-B3E6-8B9267AA8E59}"/>
              </a:ext>
            </a:extLst>
          </p:cNvPr>
          <p:cNvSpPr txBox="1"/>
          <p:nvPr/>
        </p:nvSpPr>
        <p:spPr>
          <a:xfrm>
            <a:off x="2226364" y="3040006"/>
            <a:ext cx="975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152502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AAFCBD-5EE8-468A-977A-6611B09F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1832699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Самой актуальной проблемой на сегодняшний день является укрепление здоровья детей. Здоровье  - гармоничное состояние организма, которое позволяет человеку быть активным в своей жизни, добиваться успехов в различной деятельности. Ухудшение качества питания, недостаток в пище витаминов и микроэлементов отрицательно сказываются на физическом развитии детей. Для достижения гармонии с природой, самим собой необходимо учиться заботится о своем здоровье с детства. Именно в детстве закладываются основы здоровой организации жизни ребенка на будущее. Поэтому так важно дать детям представления о витаминах, об их пользе для здоровья человека, о содержании тех или иных витаминов в овощах и фруктах; формировать у детей дошкольного возраста мотивы, понятия, убеждения в необходимости сохранения своего здоровья и укрепления его с помощью приобщения к здоровому образу жизни.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82129F8-D2B1-4402-B2AC-FF78F14200BA}"/>
              </a:ext>
            </a:extLst>
          </p:cNvPr>
          <p:cNvSpPr txBox="1"/>
          <p:nvPr/>
        </p:nvSpPr>
        <p:spPr>
          <a:xfrm>
            <a:off x="3366052" y="673963"/>
            <a:ext cx="6268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Актуальность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2267313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AAFCBD-5EE8-468A-977A-6611B09F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1360" y="1020417"/>
            <a:ext cx="8294205" cy="502160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развивающего образования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ценностного отношения к жизни и здоровью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проблемности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доступности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деловитости и занимательности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индивидуализации и сотрудничества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исследовательского познания </a:t>
            </a:r>
          </a:p>
          <a:p>
            <a:pPr algn="just">
              <a:lnSpc>
                <a:spcPct val="100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системности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8D2DF15-68B8-4BD4-BDC7-C684B618B9C0}"/>
              </a:ext>
            </a:extLst>
          </p:cNvPr>
          <p:cNvSpPr txBox="1"/>
          <p:nvPr/>
        </p:nvSpPr>
        <p:spPr>
          <a:xfrm>
            <a:off x="2660374" y="681037"/>
            <a:ext cx="86934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Принципы реализации проекта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8592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AAFCBD-5EE8-468A-977A-6611B09F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016" y="1460776"/>
            <a:ext cx="10515600" cy="4351338"/>
          </a:xfrm>
        </p:spPr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у детей дошкольного возраста знания в необходимости сохранения своего здоровья и укрепления его с помощью приобщения к здоровому образу жизни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E4EFCE-EB6D-43F9-B1F1-6CB0E6FCC537}"/>
              </a:ext>
            </a:extLst>
          </p:cNvPr>
          <p:cNvSpPr txBox="1"/>
          <p:nvPr/>
        </p:nvSpPr>
        <p:spPr>
          <a:xfrm>
            <a:off x="4240695" y="701744"/>
            <a:ext cx="3882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Цель проекта:</a:t>
            </a:r>
          </a:p>
        </p:txBody>
      </p:sp>
      <p:pic>
        <p:nvPicPr>
          <p:cNvPr id="27660" name="Picture 12">
            <a:extLst>
              <a:ext uri="{FF2B5EF4-FFF2-40B4-BE49-F238E27FC236}">
                <a16:creationId xmlns="" xmlns:a16="http://schemas.microsoft.com/office/drawing/2014/main" id="{82F3EA4F-89CC-4718-B79C-52AD4AAE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695" y="3948336"/>
            <a:ext cx="3678357" cy="2758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0176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-86139" y="0"/>
            <a:ext cx="1212359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AAFCBD-5EE8-468A-977A-6611B09F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0954" y="1238533"/>
            <a:ext cx="10096500" cy="4351338"/>
          </a:xfrm>
        </p:spPr>
        <p:txBody>
          <a:bodyPr>
            <a:normAutofit fontScale="92500"/>
          </a:bodyPr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Повышение педагогической компетенции по вопросам проекта;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формирования знаний детей о витаминах, об их пользе для здоровья человека, о содержании тех или иных витаминов в овощах и фруктах;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способность к созданию выразительного художественного образа посредством изобразительной           деятельности;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Совершенствовать уровень </a:t>
            </a:r>
            <a:r>
              <a:rPr lang="ru-RU" sz="2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накопленных практических                                        н                        навыков; </a:t>
            </a:r>
          </a:p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BC2E789-5A73-404A-BE1A-6368A7945F7B}"/>
              </a:ext>
            </a:extLst>
          </p:cNvPr>
          <p:cNvSpPr txBox="1"/>
          <p:nvPr/>
        </p:nvSpPr>
        <p:spPr>
          <a:xfrm>
            <a:off x="4863548" y="301327"/>
            <a:ext cx="6331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Задачи для педагогов: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471CB8F-796A-4B6D-B43E-DB2293634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2367" y="3466134"/>
            <a:ext cx="4446642" cy="3756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31849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3992A23A-57EE-4F67-9AE1-F23325AED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091" y="4512497"/>
            <a:ext cx="3385066" cy="22584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AAFCBD-5EE8-468A-977A-6611B09F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39" y="710717"/>
            <a:ext cx="10515600" cy="5145018"/>
          </a:xfrm>
        </p:spPr>
        <p:txBody>
          <a:bodyPr>
            <a:normAutofit fontScale="550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36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Рассказать детям о пользе витаминов и их значении для здоровья человека.</a:t>
            </a: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Объяснить детям, как витамины влияют на организм человека.</a:t>
            </a: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детям понять, что здоровье зависит от правильного питания – еда должна быть не только вкусной, но и полезной.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36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3600" b="1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творческих способностей детей, умения работать сообща, согласовывая свои действия;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любознательность, способность к поисковой деятельности.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3600" b="1" i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r>
              <a:rPr lang="ru-RU" sz="36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культуру речевого общения: участвовать в беседе, выслушивая детей, уточняя их ответы.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желание заботиться о своем здоровье.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91CCAB-6788-4942-BD7B-6983C9D81003}"/>
              </a:ext>
            </a:extLst>
          </p:cNvPr>
          <p:cNvSpPr txBox="1"/>
          <p:nvPr/>
        </p:nvSpPr>
        <p:spPr>
          <a:xfrm>
            <a:off x="5091752" y="87050"/>
            <a:ext cx="6274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Задачи для детей:</a:t>
            </a:r>
          </a:p>
        </p:txBody>
      </p:sp>
    </p:spTree>
    <p:extLst>
      <p:ext uri="{BB962C8B-B14F-4D97-AF65-F5344CB8AC3E}">
        <p14:creationId xmlns="" xmlns:p14="http://schemas.microsoft.com/office/powerpoint/2010/main" val="106892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1AAFCBD-5EE8-468A-977A-6611B09F8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7690"/>
            <a:ext cx="10515600" cy="4351338"/>
          </a:xfrm>
        </p:spPr>
        <p:txBody>
          <a:bodyPr/>
          <a:lstStyle/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Активизировать знания родителей </a:t>
            </a: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о здоровом питании.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ru-RU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Стимулировать желание </a:t>
            </a: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родителей к сотрудничеству.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8D6B9E-9A46-4D86-A4D2-922B1553B124}"/>
              </a:ext>
            </a:extLst>
          </p:cNvPr>
          <p:cNvSpPr txBox="1"/>
          <p:nvPr/>
        </p:nvSpPr>
        <p:spPr>
          <a:xfrm>
            <a:off x="3667540" y="452127"/>
            <a:ext cx="6274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Задачи для родителей:</a:t>
            </a:r>
            <a:endParaRPr lang="ru-RU" sz="4400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6ABDEC93-80E5-40F2-B745-6B7F29DD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86" y="2411032"/>
            <a:ext cx="5058840" cy="40818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1638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E77B0D3D-9A34-4BDF-8B52-4440033CA7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6834624"/>
              </p:ext>
            </p:extLst>
          </p:nvPr>
        </p:nvGraphicFramePr>
        <p:xfrm>
          <a:off x="838200" y="1825625"/>
          <a:ext cx="110224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2B722EE-12C3-4510-BB1F-4E6B3C1966A3}"/>
              </a:ext>
            </a:extLst>
          </p:cNvPr>
          <p:cNvSpPr txBox="1"/>
          <p:nvPr/>
        </p:nvSpPr>
        <p:spPr>
          <a:xfrm>
            <a:off x="3283226" y="380323"/>
            <a:ext cx="734501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Этапы реализации проекта: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426708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641B38-B33B-482F-8C30-1EEDFB802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6" name="Picture 4">
            <a:extLst>
              <a:ext uri="{FF2B5EF4-FFF2-40B4-BE49-F238E27FC236}">
                <a16:creationId xmlns="" xmlns:a16="http://schemas.microsoft.com/office/drawing/2014/main" id="{DAD765BF-995B-4EB7-AE7B-D40AC8FDAE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" r="-1858" b="19053"/>
          <a:stretch/>
        </p:blipFill>
        <p:spPr bwMode="auto">
          <a:xfrm>
            <a:off x="0" y="0"/>
            <a:ext cx="12364278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2C890F-4F6F-4C6E-95E7-0A3E0213FD4E}"/>
              </a:ext>
            </a:extLst>
          </p:cNvPr>
          <p:cNvSpPr txBox="1"/>
          <p:nvPr/>
        </p:nvSpPr>
        <p:spPr>
          <a:xfrm>
            <a:off x="4341046" y="140431"/>
            <a:ext cx="62749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Подготовительный этап:</a:t>
            </a:r>
            <a:endParaRPr lang="ru-RU" sz="4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7BB7C73C-57FC-4CBF-8D3E-A7E3546573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332" t="13714" r="23623"/>
          <a:stretch/>
        </p:blipFill>
        <p:spPr>
          <a:xfrm>
            <a:off x="8749894" y="4245381"/>
            <a:ext cx="2466571" cy="2054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D0DB3C63-CE89-4D33-86D2-4FBFDF8868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00" t="2273" r="13407" b="732"/>
          <a:stretch/>
        </p:blipFill>
        <p:spPr>
          <a:xfrm>
            <a:off x="325667" y="227847"/>
            <a:ext cx="3549333" cy="312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37C6417-E0D9-4B5E-B463-46B7946311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49" t="6718" r="1221"/>
          <a:stretch/>
        </p:blipFill>
        <p:spPr>
          <a:xfrm>
            <a:off x="3334385" y="3765966"/>
            <a:ext cx="4451850" cy="291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6">
            <a:extLst>
              <a:ext uri="{FF2B5EF4-FFF2-40B4-BE49-F238E27FC236}">
                <a16:creationId xmlns="" xmlns:a16="http://schemas.microsoft.com/office/drawing/2014/main" id="{C22EA443-0B05-45F9-AADD-2CDA1265B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811" t="28734" r="26163" b="9319"/>
          <a:stretch/>
        </p:blipFill>
        <p:spPr>
          <a:xfrm>
            <a:off x="462089" y="3079369"/>
            <a:ext cx="2460468" cy="188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07C78400-246F-490D-9DA8-56F16B8E106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72" t="-1229" r="1371" b="15629"/>
          <a:stretch/>
        </p:blipFill>
        <p:spPr>
          <a:xfrm>
            <a:off x="8145995" y="926072"/>
            <a:ext cx="3583916" cy="27616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4">
            <a:extLst>
              <a:ext uri="{FF2B5EF4-FFF2-40B4-BE49-F238E27FC236}">
                <a16:creationId xmlns="" xmlns:a16="http://schemas.microsoft.com/office/drawing/2014/main" id="{95E369C5-7AAF-4403-AA53-289A297D2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73" y="5125954"/>
            <a:ext cx="2589811" cy="16490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9486" y="1045029"/>
            <a:ext cx="4010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Беседы: «Где живут витамины»</a:t>
            </a:r>
          </a:p>
          <a:p>
            <a:r>
              <a:rPr lang="ru-RU" dirty="0" smtClean="0"/>
              <a:t>«Что я знаю о здоровом питании»</a:t>
            </a:r>
          </a:p>
          <a:p>
            <a:r>
              <a:rPr lang="ru-RU" dirty="0" smtClean="0"/>
              <a:t>«Откуда берутся овощи»</a:t>
            </a:r>
          </a:p>
          <a:p>
            <a:r>
              <a:rPr lang="ru-RU" dirty="0" smtClean="0"/>
              <a:t>Развивающие игры, пальчиковые игры</a:t>
            </a:r>
          </a:p>
          <a:p>
            <a:r>
              <a:rPr lang="ru-RU" dirty="0" smtClean="0"/>
              <a:t>Рассматривание фото, буклетов, чтение художественной литературы.</a:t>
            </a:r>
          </a:p>
          <a:p>
            <a:r>
              <a:rPr lang="ru-RU" dirty="0" smtClean="0"/>
              <a:t>Спортивное развлечение, подвижные игры.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93089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356</Words>
  <Application>Microsoft Office PowerPoint</Application>
  <PresentationFormat>Произвольный</PresentationFormat>
  <Paragraphs>68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1</cp:lastModifiedBy>
  <cp:revision>33</cp:revision>
  <dcterms:created xsi:type="dcterms:W3CDTF">2021-05-12T14:14:10Z</dcterms:created>
  <dcterms:modified xsi:type="dcterms:W3CDTF">2012-06-25T01:07:59Z</dcterms:modified>
</cp:coreProperties>
</file>