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73" r:id="rId4"/>
    <p:sldId id="272" r:id="rId5"/>
    <p:sldId id="270" r:id="rId6"/>
    <p:sldId id="266" r:id="rId7"/>
    <p:sldId id="275" r:id="rId8"/>
    <p:sldId id="260" r:id="rId9"/>
    <p:sldId id="265" r:id="rId10"/>
    <p:sldId id="264" r:id="rId11"/>
    <p:sldId id="263" r:id="rId12"/>
    <p:sldId id="262" r:id="rId13"/>
    <p:sldId id="261" r:id="rId14"/>
    <p:sldId id="276" r:id="rId15"/>
    <p:sldId id="25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960" y="-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jpeg"/><Relationship Id="rId12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jpeg"/><Relationship Id="rId11" Type="http://schemas.openxmlformats.org/officeDocument/2006/relationships/image" Target="../media/image21.jpeg"/><Relationship Id="rId5" Type="http://schemas.openxmlformats.org/officeDocument/2006/relationships/audio" Target="../media/audio2.bin"/><Relationship Id="rId10" Type="http://schemas.openxmlformats.org/officeDocument/2006/relationships/image" Target="../media/image23.jpeg"/><Relationship Id="rId4" Type="http://schemas.openxmlformats.org/officeDocument/2006/relationships/audio" Target="../media/audio1.bin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jpeg"/><Relationship Id="rId12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jpeg"/><Relationship Id="rId11" Type="http://schemas.openxmlformats.org/officeDocument/2006/relationships/image" Target="../media/image21.jpeg"/><Relationship Id="rId5" Type="http://schemas.openxmlformats.org/officeDocument/2006/relationships/audio" Target="../media/audio2.bin"/><Relationship Id="rId10" Type="http://schemas.openxmlformats.org/officeDocument/2006/relationships/image" Target="../media/image23.jpeg"/><Relationship Id="rId4" Type="http://schemas.openxmlformats.org/officeDocument/2006/relationships/audio" Target="../media/audio1.bin"/><Relationship Id="rId9" Type="http://schemas.openxmlformats.org/officeDocument/2006/relationships/image" Target="../media/image20.jpeg"/><Relationship Id="rId1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jpeg"/><Relationship Id="rId12" Type="http://schemas.openxmlformats.org/officeDocument/2006/relationships/image" Target="../media/image21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jpeg"/><Relationship Id="rId11" Type="http://schemas.openxmlformats.org/officeDocument/2006/relationships/image" Target="../media/image28.png"/><Relationship Id="rId5" Type="http://schemas.openxmlformats.org/officeDocument/2006/relationships/audio" Target="../media/audio2.bin"/><Relationship Id="rId10" Type="http://schemas.openxmlformats.org/officeDocument/2006/relationships/image" Target="../media/image23.jpeg"/><Relationship Id="rId4" Type="http://schemas.openxmlformats.org/officeDocument/2006/relationships/audio" Target="../media/audio1.bin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jpeg"/><Relationship Id="rId12" Type="http://schemas.openxmlformats.org/officeDocument/2006/relationships/image" Target="../media/image21.jpe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19.jpeg"/><Relationship Id="rId5" Type="http://schemas.openxmlformats.org/officeDocument/2006/relationships/audio" Target="../media/audio1.bin"/><Relationship Id="rId10" Type="http://schemas.openxmlformats.org/officeDocument/2006/relationships/image" Target="../media/image32.png"/><Relationship Id="rId4" Type="http://schemas.openxmlformats.org/officeDocument/2006/relationships/audio" Target="../media/audio2.bin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38.png"/><Relationship Id="rId18" Type="http://schemas.microsoft.com/office/2007/relationships/hdphoto" Target="../media/hdphoto20.wdp"/><Relationship Id="rId3" Type="http://schemas.openxmlformats.org/officeDocument/2006/relationships/audio" Target="../media/audio1.bin"/><Relationship Id="rId21" Type="http://schemas.openxmlformats.org/officeDocument/2006/relationships/image" Target="../media/image43.png"/><Relationship Id="rId7" Type="http://schemas.openxmlformats.org/officeDocument/2006/relationships/image" Target="../media/image35.png"/><Relationship Id="rId12" Type="http://schemas.microsoft.com/office/2007/relationships/hdphoto" Target="../media/hdphoto18.wdp"/><Relationship Id="rId17" Type="http://schemas.openxmlformats.org/officeDocument/2006/relationships/image" Target="../media/image41.png"/><Relationship Id="rId2" Type="http://schemas.openxmlformats.org/officeDocument/2006/relationships/audio" Target="../media/audio2.bin"/><Relationship Id="rId16" Type="http://schemas.microsoft.com/office/2007/relationships/hdphoto" Target="../media/hdphoto19.wdp"/><Relationship Id="rId20" Type="http://schemas.microsoft.com/office/2007/relationships/hdphoto" Target="../media/hdphoto21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40.png"/><Relationship Id="rId23" Type="http://schemas.openxmlformats.org/officeDocument/2006/relationships/image" Target="../media/image44.png"/><Relationship Id="rId10" Type="http://schemas.microsoft.com/office/2007/relationships/hdphoto" Target="../media/hdphoto17.wdp"/><Relationship Id="rId19" Type="http://schemas.openxmlformats.org/officeDocument/2006/relationships/image" Target="../media/image42.png"/><Relationship Id="rId4" Type="http://schemas.openxmlformats.org/officeDocument/2006/relationships/image" Target="../media/image33.jpeg"/><Relationship Id="rId9" Type="http://schemas.openxmlformats.org/officeDocument/2006/relationships/image" Target="../media/image36.png"/><Relationship Id="rId14" Type="http://schemas.openxmlformats.org/officeDocument/2006/relationships/image" Target="../media/image39.png"/><Relationship Id="rId22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7.wdp"/><Relationship Id="rId7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10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1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2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audio" Target="../media/audio2.bin"/><Relationship Id="rId10" Type="http://schemas.openxmlformats.org/officeDocument/2006/relationships/image" Target="../media/image23.jpeg"/><Relationship Id="rId4" Type="http://schemas.openxmlformats.org/officeDocument/2006/relationships/audio" Target="../media/audio1.bin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jpeg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eg"/><Relationship Id="rId11" Type="http://schemas.openxmlformats.org/officeDocument/2006/relationships/image" Target="../media/image23.jpeg"/><Relationship Id="rId5" Type="http://schemas.openxmlformats.org/officeDocument/2006/relationships/audio" Target="../media/audio2.bin"/><Relationship Id="rId10" Type="http://schemas.openxmlformats.org/officeDocument/2006/relationships/image" Target="../media/image22.jpeg"/><Relationship Id="rId4" Type="http://schemas.openxmlformats.org/officeDocument/2006/relationships/audio" Target="../media/audio1.bin"/><Relationship Id="rId9" Type="http://schemas.openxmlformats.org/officeDocument/2006/relationships/image" Target="../media/image21.jpeg"/><Relationship Id="rId1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412776"/>
            <a:ext cx="8229600" cy="1944216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FFFF00"/>
                </a:solidFill>
              </a:rPr>
              <a:t>Методическая </a:t>
            </a:r>
            <a:r>
              <a:rPr lang="ru-RU" sz="2800" dirty="0" smtClean="0">
                <a:solidFill>
                  <a:srgbClr val="FFFF00"/>
                </a:solidFill>
              </a:rPr>
              <a:t>разработка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dirty="0" smtClean="0"/>
              <a:t>учителя-логопеда </a:t>
            </a:r>
            <a:br>
              <a:rPr lang="ru-RU" sz="2400" dirty="0" smtClean="0"/>
            </a:br>
            <a:r>
              <a:rPr lang="ru-RU" sz="2400" dirty="0" smtClean="0"/>
              <a:t>муниципального дошкольного </a:t>
            </a:r>
            <a:br>
              <a:rPr lang="ru-RU" sz="2400" dirty="0" smtClean="0"/>
            </a:br>
            <a:r>
              <a:rPr lang="ru-RU" sz="2400" dirty="0" smtClean="0"/>
              <a:t>образовательного учреждения 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«Детский сад № 67»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Энгельсского </a:t>
            </a:r>
            <a:r>
              <a:rPr lang="ru-RU" sz="2400" dirty="0"/>
              <a:t>муниципального района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Саратовской </a:t>
            </a:r>
            <a:r>
              <a:rPr lang="ru-RU" sz="2400" dirty="0"/>
              <a:t>области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Ментюковой </a:t>
            </a:r>
            <a:r>
              <a:rPr lang="ru-RU" sz="2400" dirty="0"/>
              <a:t>Е</a:t>
            </a:r>
            <a:r>
              <a:rPr lang="ru-RU" sz="2400" dirty="0" smtClean="0"/>
              <a:t>катерины Сергеевны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068960"/>
            <a:ext cx="8229600" cy="3057203"/>
          </a:xfrm>
        </p:spPr>
        <p:txBody>
          <a:bodyPr/>
          <a:lstStyle/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Дидактические игры по теме «Зимующие птицы»</a:t>
            </a:r>
          </a:p>
          <a:p>
            <a:r>
              <a:rPr lang="ru-RU" dirty="0" smtClean="0"/>
              <a:t>Сосчитай птиц</a:t>
            </a:r>
          </a:p>
          <a:p>
            <a:r>
              <a:rPr lang="ru-RU" dirty="0" smtClean="0"/>
              <a:t>Угадай птичку по голосу</a:t>
            </a:r>
          </a:p>
          <a:p>
            <a:r>
              <a:rPr lang="ru-RU" dirty="0" smtClean="0"/>
              <a:t>Покорми птиц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075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rasfokus.ru/images/photos/medium/0c8292834c7474ee1122981f20ed71df.jpg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42" y="4723639"/>
            <a:ext cx="2282400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346130.selcdn.ru/storage1/include/site_793/section_192/thumbs/p_BOQzoqPe4o_1200x0_AybP2us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13136"/>
            <a:ext cx="2282696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s://cs6.livemaster.ru/storage/1e/b4/c847f0ee3609b9cbd288a48194n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37" y="3068800"/>
            <a:ext cx="2280805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birds.kz/photos/0598/001/05980027101.jpg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180" y="3068800"/>
            <a:ext cx="2282400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ds03.infourok.ru/uploads/ex/0409/00055b38-434b8b93/hello_html_m10b6dcff.jpg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797152"/>
            <a:ext cx="2282400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ytimg.com/vi/JTjbRyj-0cY/maxresdefault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r="6082"/>
          <a:stretch/>
        </p:blipFill>
        <p:spPr bwMode="auto">
          <a:xfrm>
            <a:off x="3549649" y="4797152"/>
            <a:ext cx="2280805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Голуби - воркование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50933" y="548680"/>
            <a:ext cx="609600" cy="609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074" name="Picture 2" descr="https://i2.imageban.ru/out/2019/12/15/39a7e4af12d85a2367ba3296b201a7e9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24" y="188640"/>
            <a:ext cx="3926525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12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1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rasfokus.ru/images/photos/medium/0c8292834c7474ee1122981f20ed71df.jpg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77" y="3503982"/>
            <a:ext cx="2282400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346130.selcdn.ru/storage1/include/site_793/section_192/thumbs/p_BOQzoqPe4o_1200x0_AybP2us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28800"/>
            <a:ext cx="2282696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s://cs6.livemaster.ru/storage/1e/b4/c847f0ee3609b9cbd288a48194n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37" y="1665099"/>
            <a:ext cx="2280805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birds.kz/photos/0598/001/05980027101.jpg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28800"/>
            <a:ext cx="2282400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ds03.infourok.ru/uploads/ex/0409/00055b38-434b8b93/hello_html_m10b6dcff.jpg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480456"/>
            <a:ext cx="2282400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ytimg.com/vi/JTjbRyj-0cY/maxresdefault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r="6082"/>
          <a:stretch/>
        </p:blipFill>
        <p:spPr bwMode="auto">
          <a:xfrm>
            <a:off x="3515331" y="3480456"/>
            <a:ext cx="2280805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иниц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50933" y="548680"/>
            <a:ext cx="609600" cy="609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4098" name="Picture 2" descr="https://img2.freepng.ru/20180511/ryw/kisspng-christmas-clip-art-5af592b5f420f4.454090231526043318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000" r="90000">
                        <a14:foregroundMark x1="59556" y1="30857" x2="59556" y2="30857"/>
                        <a14:foregroundMark x1="69667" y1="29857" x2="69667" y2="29857"/>
                        <a14:foregroundMark x1="65222" y1="29857" x2="65222" y2="29857"/>
                        <a14:foregroundMark x1="62556" y1="28429" x2="62556" y2="28429"/>
                        <a14:foregroundMark x1="60000" y1="28429" x2="60000" y2="28429"/>
                        <a14:foregroundMark x1="57444" y1="28143" x2="57444" y2="28143"/>
                        <a14:foregroundMark x1="56444" y1="28143" x2="56444" y2="28143"/>
                        <a14:foregroundMark x1="56000" y1="28143" x2="56000" y2="28143"/>
                        <a14:foregroundMark x1="61556" y1="31714" x2="61556" y2="31714"/>
                        <a14:foregroundMark x1="61111" y1="33429" x2="61111" y2="34143"/>
                        <a14:foregroundMark x1="61111" y1="30000" x2="61111" y2="30000"/>
                        <a14:foregroundMark x1="63556" y1="28143" x2="63556" y2="28143"/>
                        <a14:foregroundMark x1="64556" y1="28143" x2="64556" y2="28143"/>
                        <a14:foregroundMark x1="66444" y1="28286" x2="66444" y2="28286"/>
                        <a14:foregroundMark x1="68000" y1="28286" x2="68000" y2="28286"/>
                        <a14:foregroundMark x1="68111" y1="28429" x2="68111" y2="28429"/>
                        <a14:foregroundMark x1="71000" y1="28714" x2="71000" y2="28714"/>
                        <a14:foregroundMark x1="56778" y1="43714" x2="56778" y2="43714"/>
                        <a14:foregroundMark x1="56444" y1="41000" x2="56444" y2="41000"/>
                        <a14:foregroundMark x1="56333" y1="40857" x2="56333" y2="40857"/>
                        <a14:foregroundMark x1="55222" y1="40714" x2="55222" y2="40714"/>
                        <a14:foregroundMark x1="58889" y1="21429" x2="58889" y2="21429"/>
                        <a14:foregroundMark x1="59667" y1="20143" x2="59667" y2="20143"/>
                        <a14:foregroundMark x1="59667" y1="19714" x2="59667" y2="19714"/>
                        <a14:foregroundMark x1="59778" y1="19000" x2="59778" y2="19000"/>
                        <a14:foregroundMark x1="45333" y1="68714" x2="45333" y2="68714"/>
                        <a14:foregroundMark x1="51444" y1="80857" x2="51444" y2="80857"/>
                        <a14:foregroundMark x1="52444" y1="80143" x2="52444" y2="80143"/>
                        <a14:foregroundMark x1="52889" y1="79000" x2="52889" y2="79000"/>
                        <a14:foregroundMark x1="47556" y1="75000" x2="47556" y2="75000"/>
                        <a14:foregroundMark x1="45889" y1="71143" x2="45889" y2="71143"/>
                        <a14:foregroundMark x1="46667" y1="73429" x2="46667" y2="73429"/>
                        <a14:foregroundMark x1="59444" y1="60714" x2="59778" y2="60714"/>
                        <a14:foregroundMark x1="60000" y1="59143" x2="60000" y2="59143"/>
                        <a14:foregroundMark x1="47222" y1="45000" x2="47222" y2="45000"/>
                        <a14:foregroundMark x1="47222" y1="43000" x2="47222" y2="43000"/>
                        <a14:foregroundMark x1="46667" y1="40714" x2="46667" y2="40714"/>
                        <a14:foregroundMark x1="45667" y1="38857" x2="45667" y2="38857"/>
                        <a14:foregroundMark x1="43222" y1="35714" x2="43222" y2="35714"/>
                        <a14:foregroundMark x1="31556" y1="48857" x2="31556" y2="48857"/>
                        <a14:foregroundMark x1="36444" y1="61429" x2="36889" y2="53143"/>
                        <a14:foregroundMark x1="33667" y1="46571" x2="33667" y2="46571"/>
                        <a14:backgroundMark x1="26778" y1="1571" x2="26778" y2="1571"/>
                        <a14:backgroundMark x1="26778" y1="36857" x2="26778" y2="36857"/>
                        <a14:backgroundMark x1="57111" y1="24571" x2="57111" y2="24571"/>
                        <a14:backgroundMark x1="49111" y1="47857" x2="49111" y2="47857"/>
                        <a14:backgroundMark x1="40778" y1="39571" x2="40778" y2="39571"/>
                        <a14:backgroundMark x1="51000" y1="49571" x2="51000" y2="49571"/>
                        <a14:backgroundMark x1="48000" y1="37429" x2="48000" y2="37429"/>
                        <a14:backgroundMark x1="48556" y1="40143" x2="48556" y2="40143"/>
                        <a14:backgroundMark x1="46778" y1="37000" x2="46778" y2="37000"/>
                        <a14:backgroundMark x1="38556" y1="34857" x2="39000" y2="34857"/>
                        <a14:backgroundMark x1="42444" y1="26143" x2="42444" y2="26143"/>
                        <a14:backgroundMark x1="52778" y1="59571" x2="52778" y2="59571"/>
                        <a14:backgroundMark x1="50000" y1="59714" x2="50000" y2="59714"/>
                        <a14:backgroundMark x1="48667" y1="55429" x2="48667" y2="55429"/>
                        <a14:backgroundMark x1="47444" y1="53857" x2="47444" y2="53857"/>
                        <a14:backgroundMark x1="45111" y1="51429" x2="45111" y2="51429"/>
                        <a14:backgroundMark x1="46444" y1="53000" x2="46444" y2="53000"/>
                        <a14:backgroundMark x1="50778" y1="27571" x2="50778" y2="27571"/>
                        <a14:backgroundMark x1="63000" y1="31286" x2="63000" y2="31286"/>
                        <a14:backgroundMark x1="33667" y1="48000" x2="33667" y2="48000"/>
                        <a14:backgroundMark x1="37889" y1="58286" x2="37889" y2="58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92" r="25226"/>
          <a:stretch/>
        </p:blipFill>
        <p:spPr bwMode="auto">
          <a:xfrm rot="16200000">
            <a:off x="721102" y="3794869"/>
            <a:ext cx="2325075" cy="346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56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6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rasfokus.ru/images/photos/medium/0c8292834c7474ee1122981f20ed71df.jpg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77" y="4943982"/>
            <a:ext cx="2282400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346130.selcdn.ru/storage1/include/site_793/section_192/thumbs/p_BOQzoqPe4o_1200x0_AybP2us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663" y="3356992"/>
            <a:ext cx="2282696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s://cs6.livemaster.ru/storage/1e/b4/c847f0ee3609b9cbd288a48194n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15" y="3328500"/>
            <a:ext cx="2280805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birds.kz/photos/0598/001/05980027101.jpg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28500"/>
            <a:ext cx="2282400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ds03.infourok.ru/uploads/ex/0409/00055b38-434b8b93/hello_html_m10b6dcff.jpg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907291"/>
            <a:ext cx="2282400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ro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66378" y="476672"/>
            <a:ext cx="609600" cy="609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0" name="Picture 2" descr="https://i.ytimg.com/vi/JTjbRyj-0cY/maxresdefault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r="6082"/>
          <a:stretch/>
        </p:blipFill>
        <p:spPr bwMode="auto">
          <a:xfrm>
            <a:off x="3511958" y="4943982"/>
            <a:ext cx="2280805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img-fotki.yandex.ru/get/194588/107301928.122/0_d70fa_c8130605_orig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042" y="116632"/>
            <a:ext cx="334068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51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1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негирь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41.5869"/>
                  <p14:bmkLst>
                    <p14:bmk name="Закладка 1" time="2990.9637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11960" y="515650"/>
            <a:ext cx="516547" cy="5165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7" name="Picture 10" descr="http://rasfokus.ru/images/photos/medium/0c8292834c7474ee1122981f20ed71df.jpg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77" y="3503982"/>
            <a:ext cx="2282400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346130.selcdn.ru/storage1/include/site_793/section_192/thumbs/p_BOQzoqPe4o_1200x0_AybP2us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440" y="1628800"/>
            <a:ext cx="2282696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birds.kz/photos/0598/001/05980027101.jpg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28800"/>
            <a:ext cx="2282400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pbs.twimg.com/profile_banners/297222738/1451294696/1500x50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98511"/>
            <a:ext cx="6336704" cy="211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s://cs6.livemaster.ru/storage/1e/b4/c847f0ee3609b9cbd288a48194nb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37" y="1665099"/>
            <a:ext cx="2280805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ytimg.com/vi/JTjbRyj-0cY/maxresdefault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r="6082"/>
          <a:stretch/>
        </p:blipFill>
        <p:spPr bwMode="auto">
          <a:xfrm>
            <a:off x="3515331" y="3480456"/>
            <a:ext cx="2280805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ds03.infourok.ru/uploads/ex/0409/00055b38-434b8b93/hello_html_m10b6dcff.jpg"/>
          <p:cNvPicPr preferRelativeResize="0"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480456"/>
            <a:ext cx="2282400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23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Цели:</a:t>
            </a:r>
          </a:p>
          <a:p>
            <a:r>
              <a:rPr lang="ru-RU" dirty="0" smtClean="0"/>
              <a:t>учить </a:t>
            </a:r>
            <a:r>
              <a:rPr lang="ru-RU" dirty="0"/>
              <a:t>употреблять имена существительные в творительном падеже и множественном </a:t>
            </a:r>
            <a:r>
              <a:rPr lang="ru-RU" dirty="0" smtClean="0"/>
              <a:t>числе;</a:t>
            </a:r>
            <a:endParaRPr lang="ru-RU" dirty="0"/>
          </a:p>
          <a:p>
            <a:r>
              <a:rPr lang="ru-RU" dirty="0" smtClean="0"/>
              <a:t>развивать слуховое внимание;</a:t>
            </a:r>
          </a:p>
          <a:p>
            <a:r>
              <a:rPr lang="ru-RU" dirty="0" smtClean="0"/>
              <a:t>Закрепить знания о продуктах, которыми можно кормить птиц, не нанося вред их здоровью.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Инструкция</a:t>
            </a:r>
          </a:p>
          <a:p>
            <a:pPr marL="0" indent="0">
              <a:buNone/>
            </a:pPr>
            <a:r>
              <a:rPr lang="ru-RU" sz="3000" dirty="0" smtClean="0"/>
              <a:t>Наведите курсор и нажмите на те продукты, которыми можно кормить птиц. Если вы сделали правильный выбор, то картинка с изображением </a:t>
            </a:r>
            <a:r>
              <a:rPr lang="ru-RU" sz="3000" smtClean="0"/>
              <a:t>продукта переместится </a:t>
            </a:r>
            <a:r>
              <a:rPr lang="ru-RU" sz="3000" dirty="0" smtClean="0"/>
              <a:t>в кормушку, если ошиблись, то продукт покачнётся.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901952"/>
            <a:ext cx="2627784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/>
              <a:t>Интерактивная игра</a:t>
            </a:r>
            <a:r>
              <a:rPr lang="ru-RU" sz="2200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/>
              <a:t>Покорми птиц</a:t>
            </a:r>
          </a:p>
        </p:txBody>
      </p:sp>
    </p:spTree>
    <p:extLst>
      <p:ext uri="{BB962C8B-B14F-4D97-AF65-F5344CB8AC3E}">
        <p14:creationId xmlns:p14="http://schemas.microsoft.com/office/powerpoint/2010/main" val="57428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ulture.ru/storage/images/680efe9a46c8b92156a0c9894e3f4fa2/96cdb1c83e039d7cecd6058d09a40d59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308" y="332656"/>
            <a:ext cx="3183781" cy="238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g2.freepng.ru/20180630/sfo/kisspng-caterpillar-mopane-worm-pest-educational-technolog-oruga-5b37020a70dd40.69831740153033165846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38" b="73125" l="1556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664" b="30324"/>
          <a:stretch/>
        </p:blipFill>
        <p:spPr bwMode="auto">
          <a:xfrm>
            <a:off x="530174" y="919560"/>
            <a:ext cx="1824137" cy="49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https://img2.freepng.ru/20180305/hze/kisspng-potato-chip-snack-lays-icon-tasty-potato-chips-5a9cfbd6b74de8.56270136152023752675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79" b="95179" l="2667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37" y="1753855"/>
            <a:ext cx="1994003" cy="124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mg2.freepng.ru/20180417/die/kisspng-mixed-nuts-food-dried-fruit-dry-fruit-5ad6ad0187b8f6.543273601524018433555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481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31" b="7705"/>
          <a:stretch/>
        </p:blipFill>
        <p:spPr bwMode="auto">
          <a:xfrm>
            <a:off x="530174" y="3356992"/>
            <a:ext cx="1839940" cy="122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www.healthyoptions.com.ph/images/newsdigest-new/articles-thumbnails/0828201410540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7545" y1="68121" x2="47545" y2="68121"/>
                        <a14:foregroundMark x1="46875" y1="56711" x2="46875" y2="56711"/>
                        <a14:foregroundMark x1="61161" y1="56711" x2="61161" y2="56711"/>
                        <a14:foregroundMark x1="56473" y1="45973" x2="56473" y2="45973"/>
                        <a14:backgroundMark x1="50670" y1="44631" x2="50670" y2="44631"/>
                        <a14:backgroundMark x1="39286" y1="55034" x2="39286" y2="55034"/>
                        <a14:backgroundMark x1="63839" y1="57047" x2="63839" y2="57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39" y="4941168"/>
            <a:ext cx="2463345" cy="163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ttps://clipart-best.com/img/sausage/sausage-clip-art-63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391" y="3002442"/>
            <a:ext cx="1864611" cy="145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purepng.com/public/uploads/large/purepng.com-sunflower-seedssunflower-seedshelianthus-annuuslinoleicsunflower-oil-1701527403117gt5ib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6" b="16814"/>
          <a:stretch/>
        </p:blipFill>
        <p:spPr bwMode="auto">
          <a:xfrm>
            <a:off x="3001872" y="4903477"/>
            <a:ext cx="2250058" cy="12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c01.alicdn.com/kf/UTB80W3RDCnEXKJk43Ub762LppXaz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250" b="79875" l="10000" r="90000">
                        <a14:foregroundMark x1="14875" y1="52125" x2="14875" y2="52125"/>
                        <a14:foregroundMark x1="15625" y1="46125" x2="15625" y2="46125"/>
                        <a14:foregroundMark x1="33125" y1="69500" x2="33125" y2="69500"/>
                        <a14:foregroundMark x1="18625" y1="63750" x2="18625" y2="63750"/>
                        <a14:foregroundMark x1="27500" y1="73625" x2="27500" y2="73625"/>
                        <a14:foregroundMark x1="39500" y1="71000" x2="39500" y2="71000"/>
                        <a14:foregroundMark x1="43375" y1="73500" x2="43375" y2="73500"/>
                        <a14:foregroundMark x1="84875" y1="55875" x2="84875" y2="55875"/>
                        <a14:foregroundMark x1="89375" y1="48750" x2="89375" y2="48750"/>
                        <a14:foregroundMark x1="86625" y1="39750" x2="86625" y2="3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3" t="25441" r="7256" b="18701"/>
          <a:stretch/>
        </p:blipFill>
        <p:spPr bwMode="auto">
          <a:xfrm>
            <a:off x="5355002" y="4268531"/>
            <a:ext cx="1532079" cy="104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https://mrfilin.com/wp-content/uploads/5/8/2/582b5d04ac8cce54214cb0e16a636a94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17" b="89879" l="6918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45" y="3872844"/>
            <a:ext cx="1897323" cy="117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s://3259404.ru/upload/iblock/764/7647dce819decdb2fd4646db8a0f55c4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4" t="12053" r="9469" b="9080"/>
          <a:stretch/>
        </p:blipFill>
        <p:spPr bwMode="auto">
          <a:xfrm>
            <a:off x="7428601" y="2548432"/>
            <a:ext cx="1248707" cy="117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s://w7.pngwing.com/pngs/649/833/png-transparent-chakra-food-kochen-als-heilung-dried-fruit-health-raw-foodism-health-dried-fruit-food-recipe.pn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3" t="11868" r="11132" b="12283"/>
          <a:stretch/>
        </p:blipFill>
        <p:spPr bwMode="auto">
          <a:xfrm>
            <a:off x="6722937" y="764704"/>
            <a:ext cx="1827007" cy="129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pngimg.com/uploads/beef/beef_PNG85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673" y="5129376"/>
            <a:ext cx="2175533" cy="145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37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52 0.00208 L 0.10799 0.09328 C 0.11979 0.11365 0.14062 0.13379 0.16458 0.14745 C 0.19219 0.16342 0.21632 0.16921 0.23559 0.16666 L 0.32535 0.15995 " pathEditMode="relative" rAng="1402310" ptsTypes="FffFF">
                                      <p:cBhvr>
                                        <p:cTn id="12" dur="3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1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81481E-6 L 0.12378 0.06713 C 0.14982 0.08241 0.03212 -0.08217 0.07257 -0.08217 C 0.0625 -0.10694 0.18455 -0.02916 0.20104 -0.0243 C 0.2184 -0.03032 0.17552 -0.10324 0.17673 -0.11828 L 0.20885 -0.11412 L 0.30885 -0.11597 L 0.34149 -0.27453 " pathEditMode="relative" rAng="0" ptsTypes="FffaFAAF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6" y="-9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0.15573 3.7037E-6 C 0.22552 3.7037E-6 0.31163 -0.14329 0.31163 -0.25949 L 0.31163 -0.51852 " pathEditMode="relative" rAng="0" ptsTypes="FfFF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2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3.7037E-7 C -0.00191 -0.00185 -0.00417 -0.00347 -0.00608 -0.00556 C -0.00834 -0.00787 -0.0099 -0.01134 -0.01233 -0.01343 C -0.02396 -0.02454 -0.02084 -0.01898 -0.03316 -0.02685 C -0.05 -0.03773 -0.06632 -0.04514 -0.08542 -0.04815 C -0.10504 -0.05532 -0.11823 -0.05694 -0.13959 -0.0588 C -0.15226 -0.06412 -0.15105 -0.06181 -0.16042 -0.07222 C -0.16702 -0.07963 -0.1698 -0.08727 -0.17709 -0.09352 C -0.17848 -0.0963 -0.17952 -0.09931 -0.18125 -0.10162 C -0.18299 -0.10393 -0.18612 -0.10417 -0.1875 -0.10694 C -0.20869 -0.14468 -0.17275 -0.09606 -0.2 -0.13102 C -0.20313 -0.14306 -0.2073 -0.15393 -0.21042 -0.16574 C -0.20973 -0.18079 -0.21094 -0.1963 -0.20834 -0.21111 C -0.20782 -0.21366 -0.204 -0.21227 -0.20209 -0.21366 C -0.19028 -0.22384 -0.19028 -0.2287 -0.175 -0.23518 C -0.16615 -0.23889 -0.1573 -0.24792 -0.14792 -0.25116 C -0.14323 -0.25278 -0.1382 -0.25278 -0.13334 -0.2537 C -0.11789 -0.25741 -0.10296 -0.26458 -0.0875 -0.26713 C -0.07778 -0.26875 -0.05018 -0.27153 -0.0415 -0.27245 C -0.03941 -0.27338 -0.03716 -0.27384 -0.03525 -0.27523 C -0.03299 -0.27662 -0.03125 -0.27917 -0.029 -0.28056 C -0.0066 -0.29329 -0.02431 -0.27917 -0.01025 -0.2912 C -0.00487 -0.30162 0.00104 -0.31227 0.0085 -0.3206 C 0.01562 -0.32847 0.02482 -0.33356 0.03142 -0.3419 C 0.03316 -0.34421 0.03402 -0.34745 0.03559 -0.35 C 0.05121 -0.37407 0.05451 -0.38611 0.06059 -0.41667 C 0.06458 -0.46481 0.06267 -0.43449 0.06267 -0.50741 " pathEditMode="relative" rAng="0" ptsTypes="ffffffffffffffffffffffffffA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-2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C -0.01354 -0.01111 -0.0276 -0.0213 -0.04045 -0.0331 C -0.04271 -0.03495 -0.04514 -0.04144 -0.04514 -0.0412 C -0.04687 -0.04884 -0.04948 -0.05579 -0.05121 -0.06343 C -0.05226 -0.06759 -0.05469 -0.07593 -0.05469 -0.07569 C -0.0566 -0.09514 -0.05764 -0.09977 -0.05469 -0.12546 C -0.05417 -0.13009 -0.03976 -0.13727 -0.03559 -0.13912 C -0.03333 -0.14005 -0.02847 -0.1419 -0.02847 -0.14167 C -0.02413 -0.14537 -0.01927 -0.14722 -0.01424 -0.14861 C -0.00885 -0.15255 -0.00364 -0.15417 0.00243 -0.15579 C 0.00955 -0.16065 0.00347 -0.15718 0.01667 -0.15972 C 0.03472 -0.16296 0.04618 -0.16574 0.06545 -0.16667 C 0.13021 -0.16574 0.13177 -0.17037 0.17031 -0.16111 C 0.17517 -0.15718 0.18038 -0.15532 0.18576 -0.15278 C 0.19063 -0.15069 0.19375 -0.14745 0.19879 -0.14607 C 0.20399 -0.14213 0.20816 -0.13773 0.2132 -0.13357 C 0.21667 -0.12523 0.22083 -0.11806 0.225 -0.10995 C 0.22726 -0.09722 0.23073 -0.08611 0.23212 -0.07292 C 0.2309 -0.0338 0.23681 -0.04699 0.22622 -0.02894 C 0.22101 -0.02037 0.21632 -0.01968 0.20833 -0.01667 C 0.2059 -0.01551 0.20122 -0.01366 0.20122 -0.01343 C 0.18767 -0.01412 0.17413 -0.01389 0.16076 -0.01505 C 0.15399 -0.01574 0.15122 -0.02037 0.14653 -0.025 C 0.14427 -0.02662 0.13941 -0.03032 0.13941 -0.03009 C 0.13715 -0.03773 0.13142 -0.03843 0.12743 -0.04537 C 0.12413 -0.05116 0.12604 -0.04838 0.12153 -0.0537 C 0.12014 -0.0588 0.11441 -0.06759 0.11441 -0.06736 C 0.11233 -0.07662 0.11007 -0.08565 0.10833 -0.09491 C 0.10868 -0.11273 0.10295 -0.15764 0.1191 -0.17662 C 0.12031 -0.18032 0.12031 -0.18148 0.12274 -0.18472 C 0.125 -0.1875 0.12986 -0.19282 0.12986 -0.19259 C 0.13195 -0.2 0.13715 -0.20417 0.14167 -0.20926 C 0.14375 -0.21157 0.14653 -0.21759 0.14653 -0.21736 C 0.14879 -0.22546 0.1533 -0.23241 0.15712 -0.23958 C 0.15833 -0.24514 0.16007 -0.24861 0.16198 -0.25347 C 0.16302 -0.25625 0.16389 -0.2588 0.16441 -0.26157 C 0.16476 -0.26343 0.16476 -0.26551 0.16545 -0.26713 C 0.16719 -0.27176 0.16997 -0.27616 0.17153 -0.28102 C 0.17292 -0.28495 0.17292 -0.28912 0.17379 -0.29329 C 0.17656 -0.30648 0.18073 -0.31898 0.18455 -0.33194 C 0.18802 -0.36667 0.18733 -0.3912 0.1632 -0.41181 C 0.15955 -0.41991 0.15243 -0.42477 0.14653 -0.43102 C 0.13299 -0.44514 0.12795 -0.44769 0.10955 -0.45046 C 0.06094 -0.44977 0.02136 -0.45046 -0.02378 -0.44491 C -0.03646 -0.43958 -0.05104 -0.43982 -0.06424 -0.43796 C -0.07014 -0.4338 -0.07951 -0.43241 -0.0868 -0.42963 C -0.09062 -0.42801 -0.09757 -0.42269 -0.09757 -0.42245 C -0.10382 -0.41204 -0.09549 -0.42454 -0.10469 -0.41736 C -0.1059 -0.41644 -0.10625 -0.41458 -0.10712 -0.41296 C -0.11024 -0.40857 -0.11024 -0.40903 -0.11424 -0.40625 C -0.11858 -0.39861 -0.12812 -0.39213 -0.13455 -0.38704 C -0.13576 -0.38611 -0.1368 -0.38495 -0.13802 -0.38426 C -0.13924 -0.38357 -0.14167 -0.38287 -0.14167 -0.38264 " pathEditMode="relative" rAng="0" ptsTypes="ffffffffffffffffffffffffffffffffffffffffffffffffffffA"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7" y="-2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47000" decel="5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1922 C -0.00122 0.04862 -0.02431 0.15232 -0.04688 0.19375 C -0.06945 0.23519 -0.09914 0.26065 -0.12778 0.26829 C -0.15643 0.27593 -0.20157 0.24862 -0.2191 0.23936 C -0.22483 0.23149 -0.22709 0.22084 -0.23316 0.21227 C -0.23542 0.20325 -0.23698 0.2 -0.24167 0.19329 C -0.24341 0.18542 -0.24827 0.17662 -0.25122 0.16945 C -0.25261 0.1632 -0.25348 0.1588 -0.25625 0.15348 C -0.2573 0.13936 -0.25973 0.12709 -0.26546 0.11551 C -0.26684 0.10996 -0.26858 0.10625 -0.27032 0.10116 C -0.27309 0.09422 -0.27309 0.08843 -0.27605 0.08218 C -0.27761 0.0757 -0.2783 0.07176 -0.28091 0.06621 C -0.28316 0.04908 -0.28542 0.04051 -0.29514 0.02987 C -0.29775 0.02732 -0.29879 0.02269 -0.30122 0.02014 C -0.30313 0.01806 -0.30573 0.01829 -0.30868 0.01713 C -0.31424 0.00903 -0.32483 0.00741 -0.33316 0.0044 C -0.35434 0.00487 -0.37587 0.0051 -0.39636 0.00602 C -0.41007 0.00672 -0.42049 0.01644 -0.43316 0.02014 C -0.43629 0.02223 -0.43924 0.02547 -0.44271 0.02662 C -0.44584 0.02778 -0.45226 0.02987 -0.45226 0.0301 C -0.45643 0.03334 -0.46129 0.03565 -0.46546 0.03936 C -0.46893 0.04237 -0.47205 0.047 -0.47605 0.04885 C -0.47917 0.05024 -0.48056 0.05047 -0.48316 0.05348 C -0.48837 0.0595 -0.49202 0.06598 -0.49757 0.07107 C -0.50122 0.07871 -0.50677 0.08426 -0.51059 0.09167 C -0.5132 0.10093 -0.51146 0.09514 -0.51771 0.10764 C -0.51893 0.10926 -0.52049 0.11227 -0.52049 0.1125 C -0.52205 0.11852 -0.52448 0.12385 -0.52622 0.12987 C -0.53143 0.1507 -0.52605 0.13519 -0.53091 0.14885 C -0.53316 0.16042 -0.53716 0.16829 -0.54063 0.17894 C -0.54202 0.18357 -0.54306 0.18843 -0.54393 0.19329 C -0.54618 0.20209 -0.55625 0.21737 -0.56059 0.22338 C -0.56337 0.22662 -0.56493 0.23149 -0.56806 0.23287 C -0.57344 0.23542 -0.57882 0.23889 -0.58438 0.24098 C -0.58907 0.247 -0.59237 0.24723 -0.59879 0.24862 C -0.61059 0.25996 -0.6257 0.26181 -0.63924 0.2676 C -0.65782 0.26737 -0.67674 0.26945 -0.69514 0.26621 C -0.70105 0.26528 -0.70469 0.25649 -0.70938 0.25209 C -0.7125 0.24862 -0.71893 0.24237 -0.71893 0.2426 C -0.72622 0.22639 -0.72969 0.22385 -0.73802 0.20903 C -0.74011 0.20556 -0.74514 0.19954 -0.74514 0.19977 C -0.74775 0.18635 -0.75452 0.17593 -0.75816 0.1632 C -0.76216 0.14977 -0.76632 0.13681 -0.77014 0.12338 C -0.77292 0.11343 -0.77396 0.10209 -0.77605 0.09167 C -0.77639 0.08635 -0.77726 0.08102 -0.77726 0.0757 C -0.77726 0.0551 -0.76771 0.07732 -0.76702 0.05672 C -0.76667 0.04561 -0.76164 0.04468 -0.75521 0.0345 C -0.74879 0.02431 -0.7382 0.00348 -0.729 -0.00509 C -0.70799 -0.00601 -0.72136 -0.01574 -0.70035 -0.0162 C -0.67066 -0.01689 -0.64028 -0.00787 -0.61059 -0.00833 C -0.60122 -0.01088 -0.59636 -0.01203 -0.58559 -0.01319 C -0.57605 -0.01713 -0.56719 -0.01689 -0.55591 -0.01782 C -0.55313 -0.01898 -0.55035 -0.01944 -0.54775 -0.02106 C -0.54618 -0.02175 -0.54549 -0.02361 -0.54393 -0.0243 C -0.53802 -0.02708 -0.53681 -0.02384 -0.53091 -0.02893 C -0.52518 -0.03449 -0.51893 -0.04143 -0.51337 -0.04791 C -0.50834 -0.05347 -0.50278 -0.05856 -0.49757 -0.06388 C -0.49532 -0.0662 -0.49046 -0.07013 -0.49046 -0.0699 C -0.48768 -0.07592 -0.48768 -0.07916 -0.48316 -0.08287 C -0.47587 -0.09861 -0.48681 -0.07592 -0.47726 -0.09236 C -0.46962 -0.10555 -0.47605 -0.09907 -0.46893 -0.10509 C -0.46702 -0.11296 -0.46441 -0.11828 -0.45938 -0.12268 C -0.45764 -0.13171 -0.45018 -0.1456 -0.44393 -0.15115 C -0.44358 -0.1537 -0.44375 -0.15671 -0.44271 -0.15902 C -0.44115 -0.16273 -0.43768 -0.16388 -0.43559 -0.16713 C -0.43108 -0.17407 -0.42587 -0.18263 -0.42014 -0.18773 C -0.4158 -0.19606 -0.41216 -0.20486 -0.40469 -0.20833 C -0.39757 -0.21782 -0.38855 -0.225 -0.38091 -0.23379 C -0.37587 -0.23958 -0.37205 -0.24629 -0.36667 -0.25115 C -0.36059 -0.26365 -0.36841 -0.24976 -0.36059 -0.25763 C -0.35261 -0.26597 -0.36407 -0.25972 -0.35487 -0.26388 C -0.34671 -0.27453 -0.35087 -0.27199 -0.34393 -0.275 C -0.34011 -0.29143 -0.34671 -0.26828 -0.34011 -0.28287 C -0.33681 -0.28796 -0.33681 -0.29675 -0.33316 -0.30347 C -0.33264 -0.3074 -0.33143 -0.31365 -0.33143 -0.31782 " pathEditMode="relative" rAng="0" ptsTypes="aaafffffffffffffffffffffffffffffffffffffffffffafffffffffffffffffffffffffffa">
                                      <p:cBhvr>
                                        <p:cTn id="7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71" y="-4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3033 L -0.05295 0.08449 C -0.07865 0.11898 -0.09306 0.1956 -0.12205 0.22245 C -0.15104 0.2493 -0.1941 0.26319 -0.22674 0.24606 L -0.3184 0.11944 " pathEditMode="relative" rAng="0" ptsTypes="FfaFF">
                                      <p:cBhvr>
                                        <p:cTn id="8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29" y="14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92 L -0.19063 -0.02129 C -0.27604 -0.03032 -0.37257 -0.18657 -0.36545 -0.30532 L -0.35 -0.56921 " pathEditMode="relative" rAng="11074181" ptsTypes="FfFF">
                                      <p:cBhvr>
                                        <p:cTn id="9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7" y="-28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spc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Цель: формирование познавательной и речевой активности детей путем включения разнообразных игр и упражнений по теме «Зимующие птицы»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Задачи:</a:t>
            </a:r>
            <a:endParaRPr lang="ru-RU" dirty="0" smtClean="0"/>
          </a:p>
          <a:p>
            <a:r>
              <a:rPr lang="ru-RU" dirty="0" smtClean="0"/>
              <a:t>уточнить </a:t>
            </a:r>
            <a:r>
              <a:rPr lang="ru-RU" dirty="0"/>
              <a:t>и систематизировать знания детей о зимующих </a:t>
            </a:r>
            <a:r>
              <a:rPr lang="ru-RU" dirty="0" smtClean="0"/>
              <a:t>птицах;</a:t>
            </a:r>
          </a:p>
          <a:p>
            <a:r>
              <a:rPr lang="ru-RU" dirty="0"/>
              <a:t>в</a:t>
            </a:r>
            <a:r>
              <a:rPr lang="ru-RU" dirty="0" smtClean="0"/>
              <a:t>оспитывать любовь к живой природе;</a:t>
            </a:r>
          </a:p>
          <a:p>
            <a:r>
              <a:rPr lang="ru-RU" dirty="0" smtClean="0"/>
              <a:t>развивать </a:t>
            </a:r>
            <a:r>
              <a:rPr lang="ru-RU" dirty="0"/>
              <a:t>память и мышление, формировать умение аргументировать свои </a:t>
            </a:r>
            <a:r>
              <a:rPr lang="ru-RU" dirty="0" smtClean="0"/>
              <a:t>ответы.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/>
              <a:t>Оборудование</a:t>
            </a:r>
            <a:r>
              <a:rPr lang="ru-RU" dirty="0"/>
              <a:t> – </a:t>
            </a:r>
            <a:r>
              <a:rPr lang="ru-RU" dirty="0" err="1"/>
              <a:t>мультимедиапроектор</a:t>
            </a:r>
            <a:r>
              <a:rPr lang="ru-RU" dirty="0"/>
              <a:t>, экран или интерактивная доска, </a:t>
            </a:r>
            <a:r>
              <a:rPr lang="ru-RU" dirty="0" smtClean="0"/>
              <a:t>компьютер, колонки .</a:t>
            </a:r>
            <a:endParaRPr lang="ru-RU" dirty="0"/>
          </a:p>
          <a:p>
            <a:r>
              <a:rPr lang="ru-RU" b="1" dirty="0" smtClean="0"/>
              <a:t>Форма </a:t>
            </a:r>
            <a:r>
              <a:rPr lang="ru-RU" b="1" dirty="0"/>
              <a:t>использования</a:t>
            </a:r>
            <a:r>
              <a:rPr lang="ru-RU" dirty="0"/>
              <a:t> </a:t>
            </a:r>
            <a:r>
              <a:rPr lang="ru-RU" dirty="0" smtClean="0"/>
              <a:t>– проецирование </a:t>
            </a:r>
            <a:r>
              <a:rPr lang="ru-RU" dirty="0"/>
              <a:t>на экран при фронтальной работе с </a:t>
            </a:r>
            <a:r>
              <a:rPr lang="ru-RU" dirty="0" smtClean="0"/>
              <a:t>группой, индивидуальная работа с </a:t>
            </a:r>
            <a:r>
              <a:rPr lang="ru-RU" dirty="0" smtClean="0"/>
              <a:t>ПК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39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59832" y="273050"/>
            <a:ext cx="5832648" cy="58531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Цель:</a:t>
            </a:r>
          </a:p>
          <a:p>
            <a:r>
              <a:rPr lang="ru-RU" dirty="0" smtClean="0"/>
              <a:t>отработать навык употребления числительных с существительными в роде, числе, падеже по разным моделям словообразования.</a:t>
            </a:r>
          </a:p>
          <a:p>
            <a:pPr marL="0" indent="0">
              <a:buNone/>
            </a:pPr>
            <a:r>
              <a:rPr lang="ru-RU" dirty="0" smtClean="0"/>
              <a:t>Инструкция</a:t>
            </a:r>
          </a:p>
          <a:p>
            <a:r>
              <a:rPr lang="ru-RU" dirty="0" smtClean="0"/>
              <a:t>Нажмите левой кнопкой мыши на любой части экрана 1 раз и ждите, пока птичка не «прилетит» на ветку, затем нажмите ещё раз (всего 5 птиц).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901952"/>
            <a:ext cx="2699792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/>
              <a:t>Интерактивная игра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Сосчитай птиц!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789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thumbs.dreamstime.com/b/%D0%B2%D1%8B%D1%80%D0%B5%D0%B7%D1%8B-com-%D1%81%D0%BE%D0%B1%D1%80%D0%B0%D0%BD%D0%B8%D0%B9-%D0%BF%D1%80%D0%B5-%D0%BF%D0%BE%D1%81%D1%8B-%D0%BA%D0%B8-colldet-%D0%BE%D1%81%D0%B5%D0%BD%D0%B8-%D0%B8%D0%B7%D0%BE-%D0%B8%D1%80%D0%BE%D0%B2%D0%B0%D0%BD%D0%BD%D1%8B%D0%B9-http-href-dreamstime-%D0%B2%D1%8B%D1%85%D0%BE-6683567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250" y1="27580" x2="8250" y2="27580"/>
                        <a14:foregroundMark x1="26125" y1="73546" x2="26125" y2="73546"/>
                        <a14:foregroundMark x1="64125" y1="16886" x2="64125" y2="16886"/>
                        <a14:backgroundMark x1="73000" y1="52533" x2="73000" y2="52533"/>
                        <a14:backgroundMark x1="72750" y1="52158" x2="72750" y2="52158"/>
                        <a14:backgroundMark x1="72625" y1="51970" x2="72625" y2="51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5234">
            <a:off x="415743" y="948823"/>
            <a:ext cx="7705080" cy="513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https://yt3.ggpht.com/a/AATXAJwAQJiHJeS0LztOHblxZU5YiLPP3Wz3zRGPaozz=s900-c-k-c0xffffffff-no-rj-m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8" b="91778" l="2667" r="90000">
                        <a14:foregroundMark x1="58444" y1="61778" x2="58444" y2="61778"/>
                        <a14:foregroundMark x1="60222" y1="81556" x2="60222" y2="81556"/>
                        <a14:foregroundMark x1="57778" y1="81111" x2="57778" y2="81111"/>
                        <a14:foregroundMark x1="54333" y1="87111" x2="54333" y2="87111"/>
                        <a14:foregroundMark x1="55222" y1="59556" x2="55222" y2="59556"/>
                        <a14:backgroundMark x1="72111" y1="78111" x2="72111" y2="78111"/>
                        <a14:backgroundMark x1="67444" y1="80111" x2="67444" y2="80111"/>
                        <a14:backgroundMark x1="57000" y1="84889" x2="57000" y2="84889"/>
                        <a14:backgroundMark x1="52000" y1="88333" x2="52000" y2="88333"/>
                        <a14:backgroundMark x1="76556" y1="80889" x2="76556" y2="80889"/>
                        <a14:backgroundMark x1="53000" y1="90000" x2="53000" y2="90000"/>
                        <a14:backgroundMark x1="64000" y1="82111" x2="64000" y2="82111"/>
                        <a14:backgroundMark x1="57556" y1="86778" x2="57556" y2="86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39" y="2178593"/>
            <a:ext cx="2542088" cy="254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s://img2.freepng.ru/20180613/gj/kisspng-eurasian-magpie-bird-clip-art-magpie-5b21a589bddf21.406900281528931721777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10000" r="90000">
                        <a14:foregroundMark x1="35667" y1="28833" x2="35667" y2="28833"/>
                        <a14:foregroundMark x1="75000" y1="0" x2="75000" y2="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04" t="14393" r="20488" b="24974"/>
          <a:stretch/>
        </p:blipFill>
        <p:spPr bwMode="auto">
          <a:xfrm>
            <a:off x="2234411" y="3721508"/>
            <a:ext cx="2732567" cy="180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://shoppingator.ru/pict/tovar/httpswwwwww.artwall.ru/files/products/400_F_5677357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8" b="99144" l="9811" r="899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49"/>
          <a:stretch/>
        </p:blipFill>
        <p:spPr bwMode="auto">
          <a:xfrm>
            <a:off x="4966978" y="2242970"/>
            <a:ext cx="2453626" cy="184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img2.freepng.ru/20181118/pkl/kisspng-eurasian-magpie-bird-portable-network-graphics-cli-bienvenue-dans-mon-saloon-page-147-5bf18bdf77e788.356716251542556639491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35" l="9742" r="898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88744"/>
            <a:ext cx="1550844" cy="265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mg2.freepng.ru/20180515/xkq/kisspng-eurasian-magpie-clip-art-5afb4053070b18.550890921526415443028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2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413" y="2911179"/>
            <a:ext cx="2714702" cy="150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05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55134E-6 L 0.14201 -0.02659 C 0.17222 -0.03075 0.20851 -0.05319 0.24063 -0.08649 C 0.27743 -0.12442 0.30139 -0.16373 0.3125 -0.20189 L 0.36736 -0.37812 " pathEditMode="relative" rAng="-2259420" ptsTypes="FffFF">
                                      <p:cBhvr>
                                        <p:cTn id="9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02" y="-138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9 0.00717 L 0.21267 -0.04093 C 0.25503 -0.04787 0.3099 -0.07817 0.36319 -0.12095 C 0.42101 -0.17068 0.46493 -0.22086 0.48889 -0.26688 L 0.60938 -0.48497 " pathEditMode="relative" rAng="-1907935" ptsTypes="FffFF">
                                      <p:cBhvr>
                                        <p:cTn id="16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65" y="-18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604 -0.47502 L -0.3599 -0.28191 C -0.34653 -0.24005 -0.31789 -0.19125 -0.28247 -0.14824 C -0.24219 -0.09944 -0.20539 -0.06776 -0.17257 -0.05342 L -0.02118 0.01642 " pathEditMode="relative" rAng="2545583" ptsTypes="FffFF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287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49 -0.38576 L -0.24427 -0.23405 C -0.24045 -0.20236 -0.22327 -0.16212 -0.20104 -0.1279 C -0.17604 -0.08881 -0.15052 -0.06222 -0.12726 -0.05135 L -0.01754 0.00763 " pathEditMode="relative" rAng="2970295" ptsTypes="FffFF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61" y="228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9.52821E-7 L 0.07777 -0.09066 C 0.09444 -0.10939 0.11284 -0.14292 0.12829 -0.18016 C 0.146 -0.22248 0.15642 -0.25902 0.15972 -0.28793 L 0.17604 -0.42368 " pathEditMode="relative" rAng="-25258070" ptsTypes="FffFF">
                                      <p:cBhvr>
                                        <p:cTn id="37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19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7.pngwing.com/pngs/612/587/png-transparent-file-formats-tree-branch-image-file-formats-leaf-branch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9" b="100000" l="109" r="100000">
                        <a14:backgroundMark x1="38043" y1="39298" x2="38043" y2="39298"/>
                        <a14:backgroundMark x1="34239" y1="42140" x2="34239" y2="42140"/>
                        <a14:backgroundMark x1="37826" y1="42308" x2="37826" y2="42308"/>
                        <a14:backgroundMark x1="21630" y1="41806" x2="21630" y2="41806"/>
                        <a14:backgroundMark x1="51957" y1="45318" x2="51957" y2="45318"/>
                        <a14:backgroundMark x1="51739" y1="47324" x2="51739" y2="47324"/>
                        <a14:backgroundMark x1="39348" y1="46823" x2="39348" y2="46823"/>
                        <a14:backgroundMark x1="38804" y1="45318" x2="38804" y2="45318"/>
                        <a14:backgroundMark x1="36413" y1="32274" x2="36413" y2="32274"/>
                        <a14:backgroundMark x1="35109" y1="31773" x2="35109" y2="31773"/>
                        <a14:backgroundMark x1="19783" y1="38127" x2="19783" y2="38127"/>
                        <a14:backgroundMark x1="83043" y1="23579" x2="83043" y2="23579"/>
                        <a14:backgroundMark x1="80652" y1="26087" x2="80652" y2="26087"/>
                        <a14:backgroundMark x1="23804" y1="41639" x2="23804" y2="41639"/>
                        <a14:backgroundMark x1="59022" y1="76756" x2="59022" y2="76756"/>
                        <a14:backgroundMark x1="59891" y1="82441" x2="59891" y2="82441"/>
                        <a14:backgroundMark x1="32826" y1="37960" x2="32826" y2="37960"/>
                        <a14:backgroundMark x1="27065" y1="41639" x2="27065" y2="41639"/>
                        <a14:backgroundMark x1="40000" y1="65719" x2="40000" y2="65719"/>
                        <a14:backgroundMark x1="76630" y1="27592" x2="76630" y2="27592"/>
                        <a14:backgroundMark x1="76522" y1="29766" x2="76522" y2="29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4901">
            <a:off x="232743" y="1820842"/>
            <a:ext cx="8280920" cy="431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lipart-db.ru/file_content/rastr/bird-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0479">
            <a:off x="4766040" y="2626580"/>
            <a:ext cx="1706911" cy="129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s://fs01.vseosvita.ua/01009t6x-6fc5/00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1608263" cy="13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img2.freepng.ru/20180624/xoa/kisspng-great-tit-hummingbird-deeltrekker-brust-5b30291494ef08.8361706715298829006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6471" y1="34021" x2="26471" y2="34021"/>
                        <a14:backgroundMark x1="43583" y1="75601" x2="43583" y2="75601"/>
                        <a14:backgroundMark x1="38503" y1="74914" x2="38503" y2="74914"/>
                        <a14:backgroundMark x1="54011" y1="76632" x2="54011" y2="76632"/>
                        <a14:backgroundMark x1="48396" y1="73883" x2="48396" y2="73883"/>
                        <a14:backgroundMark x1="51604" y1="80412" x2="51604" y2="80412"/>
                        <a14:backgroundMark x1="35294" y1="76289" x2="35294" y2="76289"/>
                        <a14:backgroundMark x1="36898" y1="81100" x2="36898" y2="8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25" t="17108" r="12884" b="24414"/>
          <a:stretch/>
        </p:blipFill>
        <p:spPr bwMode="auto">
          <a:xfrm rot="1587152">
            <a:off x="6335537" y="2621167"/>
            <a:ext cx="2441704" cy="151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img2.freepng.ru/20180511/lcq/kisspng-finch-beak-chickadee-feather-5af6233b0edf69.89863167152608031506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7889">
                        <a14:backgroundMark x1="36333" y1="80000" x2="36333" y2="80000"/>
                        <a14:backgroundMark x1="49222" y1="61970" x2="49222" y2="61970"/>
                        <a14:backgroundMark x1="63889" y1="56667" x2="63889" y2="56667"/>
                        <a14:backgroundMark x1="61444" y1="55303" x2="61444" y2="55303"/>
                        <a14:backgroundMark x1="50778" y1="61970" x2="50778" y2="61970"/>
                        <a14:backgroundMark x1="48000" y1="67879" x2="48000" y2="67879"/>
                        <a14:backgroundMark x1="33000" y1="84545" x2="33000" y2="84545"/>
                        <a14:backgroundMark x1="70333" y1="53333" x2="70333" y2="53333"/>
                        <a14:backgroundMark x1="52889" y1="57879" x2="52889" y2="57879"/>
                        <a14:backgroundMark x1="53778" y1="55758" x2="53778" y2="55758"/>
                        <a14:backgroundMark x1="49778" y1="58333" x2="49778" y2="58333"/>
                        <a14:backgroundMark x1="44000" y1="70455" x2="44000" y2="70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2892">
            <a:off x="2877626" y="2086369"/>
            <a:ext cx="2681382" cy="196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s://img2.freepng.ru/20180616/tlr/kisspng-bird-internet-ave-5b24e896c25c94.255456161529145494796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71444" y1="68846" x2="71444" y2="68846"/>
                        <a14:foregroundMark x1="69556" y1="65192" x2="69556" y2="65192"/>
                        <a14:backgroundMark x1="36333" y1="56538" x2="36333" y2="56538"/>
                        <a14:backgroundMark x1="32333" y1="41923" x2="32333" y2="41923"/>
                        <a14:backgroundMark x1="57000" y1="62885" x2="57000" y2="62885"/>
                        <a14:backgroundMark x1="53111" y1="62308" x2="53111" y2="62308"/>
                        <a14:backgroundMark x1="50444" y1="62308" x2="50444" y2="62308"/>
                        <a14:backgroundMark x1="44889" y1="59231" x2="44889" y2="59231"/>
                        <a14:backgroundMark x1="71444" y1="65577" x2="71444" y2="65577"/>
                        <a14:backgroundMark x1="74111" y1="66346" x2="74111" y2="66346"/>
                        <a14:backgroundMark x1="66111" y1="65577" x2="66111" y2="65577"/>
                        <a14:backgroundMark x1="68111" y1="66346" x2="68111" y2="66346"/>
                        <a14:backgroundMark x1="64444" y1="65192" x2="64444" y2="65192"/>
                        <a14:backgroundMark x1="74778" y1="64423" x2="74778" y2="64423"/>
                        <a14:backgroundMark x1="73111" y1="65577" x2="73111" y2="65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38" r="23443"/>
          <a:stretch/>
        </p:blipFill>
        <p:spPr bwMode="auto">
          <a:xfrm rot="1798257">
            <a:off x="940978" y="454619"/>
            <a:ext cx="1713357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94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2 -0.01365 L 0.09757 -0.01689 C 0.1191 -0.01758 0.14809 -0.02775 0.17673 -0.04348 C 0.20868 -0.06291 0.23264 -0.08372 0.24774 -0.1043 L 0.3191 -0.20144 " pathEditMode="relative" rAng="-1411078" ptsTypes="FffFF">
                                      <p:cBhvr>
                                        <p:cTn id="9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5" y="-62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 -0.01434 L 0.10955 -0.01734 C 0.13716 -0.01665 0.17309 -0.03099 0.20591 -0.05411 C 0.24462 -0.08001 0.27222 -0.10892 0.28785 -0.14061 L 0.36354 -0.27798 " pathEditMode="relative" rAng="-1642226" ptsTypes="FffFF">
                                      <p:cBhvr>
                                        <p:cTn id="1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68" y="-86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-0.00278 L 0.1632 0.01087 C 0.19966 0.01573 0.24289 -0.00023 0.28212 -0.03168 C 0.32657 -0.06684 0.35608 -0.10893 0.37032 -0.15426 L 0.44115 -0.35893 " pathEditMode="relative" rAng="-1853842" ptsTypes="FffFF">
                                      <p:cBhvr>
                                        <p:cTn id="23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08" y="-104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149 -0.41396 L -0.4717 -0.20467 C -0.44774 -0.15911 -0.40243 -0.11216 -0.35069 -0.07654 C -0.29149 -0.0363 -0.23958 -0.01549 -0.1974 -0.01503 L -0.00017 -0.00624 " pathEditMode="relative" rAng="1643770" ptsTypes="FffFF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71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72063E-6 L 0.0934 -0.07308 C 0.11354 -0.08835 0.13333 -0.11772 0.14653 -0.15333 C 0.1618 -0.19427 0.16736 -0.23058 0.16406 -0.2618 L 0.15191 -0.40495 " pathEditMode="relative" rAng="-3803367" ptsTypes="FffFF">
                                      <p:cBhvr>
                                        <p:cTn id="37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63" y="-17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.depositphotos.com/1514637/4660/i/950/depositphotos_46600129-stock-photo-birch-branch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44" b="89824" l="3711" r="95313">
                        <a14:foregroundMark x1="8594" y1="59883" x2="8594" y2="59883"/>
                        <a14:foregroundMark x1="76758" y1="16830" x2="76758" y2="16830"/>
                        <a14:foregroundMark x1="71973" y1="26810" x2="71973" y2="26810"/>
                        <a14:foregroundMark x1="71289" y1="29746" x2="71289" y2="29746"/>
                        <a14:foregroundMark x1="70313" y1="32094" x2="70313" y2="32094"/>
                        <a14:foregroundMark x1="72559" y1="25049" x2="72559" y2="25049"/>
                        <a14:foregroundMark x1="71582" y1="28180" x2="71582" y2="28180"/>
                        <a14:foregroundMark x1="19336" y1="50294" x2="19434" y2="63992"/>
                        <a14:foregroundMark x1="13574" y1="52055" x2="16016" y2="43836"/>
                        <a14:foregroundMark x1="16016" y1="43640" x2="18457" y2="41292"/>
                        <a14:foregroundMark x1="54199" y1="45988" x2="52441" y2="59100"/>
                        <a14:foregroundMark x1="56836" y1="55382" x2="56152" y2="46967"/>
                        <a14:backgroundMark x1="43848" y1="40313" x2="43848" y2="40313"/>
                        <a14:backgroundMark x1="86035" y1="42857" x2="86035" y2="42857"/>
                        <a14:backgroundMark x1="17969" y1="42857" x2="17969" y2="42857"/>
                        <a14:backgroundMark x1="54102" y1="57339" x2="54102" y2="57339"/>
                        <a14:backgroundMark x1="54785" y1="48141" x2="54785" y2="48141"/>
                        <a14:backgroundMark x1="55371" y1="48728" x2="55371" y2="48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36" y="1556792"/>
            <a:ext cx="894646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img2.freepng.ru/20180510/caq/kisspng-house-sparrow-bird-5af443f88bc990.76837326152595762457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970" l="65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22" y="2032367"/>
            <a:ext cx="2430248" cy="178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pngimg.com/uploads/sparrow/sparrow_PNG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20888"/>
            <a:ext cx="1763826" cy="129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https://cdn.pixabay.com/photo/2020/05/21/04/26/bird-5199134_128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381369"/>
            <a:ext cx="1872208" cy="12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images.vfl.ru/ii/1588503707/2975e4fd/30394485_m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330" y="2373855"/>
            <a:ext cx="1694892" cy="127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s://i.pinimg.com/originals/f7/db/71/f7db71fb3c1014f17b260ab7959db4c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66538"/>
            <a:ext cx="1728192" cy="145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18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26 -0.28654 L -0.11892 -0.18941 C -0.11771 -0.1686 -0.11007 -0.142 -0.09896 -0.11726 C -0.08628 -0.08835 -0.07292 -0.06823 -0.0599 -0.05666 L 2.77778E-7 4.02405E-6 " pathEditMode="relative" rAng="3563779" ptsTypes="FffFF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8" y="157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486 L 0.1941 -0.00948 C 0.23542 -0.00763 0.2849 -0.03192 0.32744 -0.07146 C 0.37778 -0.11633 0.40921 -0.16698 0.42379 -0.22017 L 0.49341 -0.46184 " pathEditMode="relative" rAng="-2079844" ptsTypes="FffFF">
                                      <p:cBhvr>
                                        <p:cTn id="16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19" y="-14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611 -0.3358 L 0.37864 -0.1871 C 0.35642 -0.15472 0.31875 -0.1198 0.27604 -0.08997 C 0.22812 -0.05666 0.18576 -0.03678 0.15399 -0.03146 L 2.22222E-6 4.04255E-6 " pathEditMode="relative" rAng="9156411" ptsTypes="FffFF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60" y="207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156 -0.35777 L -0.30035 -0.18663 C -0.29028 -0.15009 -0.26615 -0.111 -0.23507 -0.07909 C -0.19983 -0.04301 -0.16684 -0.02474 -0.13733 -0.0215 L 2.77778E-7 -3.45976E-6 " pathEditMode="relative" rAng="2241575" ptsTypes="FffFF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229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306 -0.26249 L -0.29184 -0.09967 C -0.2816 -0.06429 -0.25816 -0.02983 -0.22796 -0.00624 C -0.19323 0.02151 -0.16112 0.03261 -0.13247 0.02752 L 4.16667E-6 0.01133 " pathEditMode="relative" rAng="1858000" ptsTypes="FffFF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19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Цели:</a:t>
            </a:r>
          </a:p>
          <a:p>
            <a:r>
              <a:rPr lang="ru-RU" dirty="0" smtClean="0"/>
              <a:t>Развивать слуховое внимание;</a:t>
            </a:r>
          </a:p>
          <a:p>
            <a:r>
              <a:rPr lang="ru-RU" dirty="0" smtClean="0"/>
              <a:t>Запомнить название птиц, внешний вид и их голос;</a:t>
            </a:r>
          </a:p>
          <a:p>
            <a:r>
              <a:rPr lang="ru-RU" dirty="0" smtClean="0"/>
              <a:t>Учить </a:t>
            </a:r>
            <a:r>
              <a:rPr lang="ru-RU" dirty="0"/>
              <a:t>образовывать и правильно употреблять притяжательные </a:t>
            </a:r>
            <a:r>
              <a:rPr lang="ru-RU" dirty="0" smtClean="0"/>
              <a:t>прилагательные.</a:t>
            </a:r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Инструкция</a:t>
            </a:r>
          </a:p>
          <a:p>
            <a:r>
              <a:rPr lang="ru-RU" sz="3000" dirty="0" smtClean="0"/>
              <a:t>Сначала </a:t>
            </a:r>
            <a:r>
              <a:rPr lang="ru-RU" sz="3000" dirty="0"/>
              <a:t>нажмите на кнопку </a:t>
            </a:r>
            <a:r>
              <a:rPr lang="en-US" sz="3000" b="1" dirty="0"/>
              <a:t>Play</a:t>
            </a:r>
            <a:r>
              <a:rPr lang="ru-RU" sz="3000" b="1" dirty="0"/>
              <a:t>, </a:t>
            </a:r>
            <a:r>
              <a:rPr lang="ru-RU" sz="3000" dirty="0"/>
              <a:t>прослушайте птичье пение, затем нажмите на изображение птички, которой соответствует этот голос. если вы сделали правильный выбор, то картинка увеличится, если вы ошиблись, то изображение птички покачнётся</a:t>
            </a:r>
            <a:r>
              <a:rPr lang="ru-RU" sz="3000" dirty="0" smtClean="0"/>
              <a:t>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901952"/>
            <a:ext cx="2627784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/>
              <a:t>Интерактивная игра</a:t>
            </a:r>
            <a:r>
              <a:rPr lang="ru-RU" sz="2200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sz="3600" dirty="0"/>
              <a:t>Угадай птичку по голосу</a:t>
            </a:r>
          </a:p>
        </p:txBody>
      </p:sp>
    </p:spTree>
    <p:extLst>
      <p:ext uri="{BB962C8B-B14F-4D97-AF65-F5344CB8AC3E}">
        <p14:creationId xmlns:p14="http://schemas.microsoft.com/office/powerpoint/2010/main" val="415446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https://cs6.livemaster.ru/storage/1e/b4/c847f0ee3609b9cbd288a48194n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37" y="1665099"/>
            <a:ext cx="2280805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birds.kz/photos/0598/001/05980027101.jpg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28800"/>
            <a:ext cx="2282400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ytimg.com/vi/JTjbRyj-0cY/maxresdefault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r="6082"/>
          <a:stretch/>
        </p:blipFill>
        <p:spPr bwMode="auto">
          <a:xfrm>
            <a:off x="3515331" y="3488417"/>
            <a:ext cx="2280805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346130.selcdn.ru/storage1/include/site_793/section_192/thumbs/p_BOQzoqPe4o_1200x0_AybP2us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28800"/>
            <a:ext cx="2282696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s://ds03.infourok.ru/uploads/ex/0409/00055b38-434b8b93/hello_html_m10b6dcff.jpg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480456"/>
            <a:ext cx="2282400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://rasfokus.ru/images/photos/medium/0c8292834c7474ee1122981f20ed71df.jpg"/>
          <p:cNvPicPr preferRelativeResize="0"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77" y="3503982"/>
            <a:ext cx="2282400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Воробе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50933" y="404664"/>
            <a:ext cx="609600" cy="609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028" name="Picture 4" descr="https://surprisse.com/muscards/view/2020/01/31/599m01ambhe4nhsm7162hbc05cmd02dl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773700"/>
            <a:ext cx="3855374" cy="3084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70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rasfokus.ru/images/photos/medium/0c8292834c7474ee1122981f20ed71df.jpg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77" y="3503982"/>
            <a:ext cx="2282400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s://cs6.livemaster.ru/storage/1e/b4/c847f0ee3609b9cbd288a48194n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37" y="1665099"/>
            <a:ext cx="2280805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birds.kz/photos/0598/001/05980027101.jpg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28800"/>
            <a:ext cx="2282400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ytimg.com/vi/JTjbRyj-0cY/maxresdefault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r="6082"/>
          <a:stretch/>
        </p:blipFill>
        <p:spPr bwMode="auto">
          <a:xfrm>
            <a:off x="3515331" y="3480456"/>
            <a:ext cx="2280805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346130.selcdn.ru/storage1/include/site_793/section_192/thumbs/p_BOQzoqPe4o_1200x0_AybP2us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28800"/>
            <a:ext cx="2282696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s://ds03.infourok.ru/uploads/ex/0409/00055b38-434b8b93/hello_html_m10b6dcff.jpg"/>
          <p:cNvPicPr preferRelativeResize="0"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480456"/>
            <a:ext cx="2282400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Воро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50933" y="548680"/>
            <a:ext cx="609600" cy="609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2056" name="Picture 8" descr="https://img2.freepng.ru/20180811/xsg/kisspng-winter-clip-art-portable-network-graphics-snow-cen-marishkin-blo-5b6f9106c37b23.4160035115340382788007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228" y="4642707"/>
            <a:ext cx="4477653" cy="218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13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40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1587</TotalTime>
  <Words>243</Words>
  <Application>Microsoft Office PowerPoint</Application>
  <PresentationFormat>Экран (4:3)</PresentationFormat>
  <Paragraphs>38</Paragraphs>
  <Slides>15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Паркет</vt:lpstr>
      <vt:lpstr>Методическая разработка  учителя-логопеда  муниципального дошкольного  образовательного учреждения   «Детский сад № 67»  Энгельсского муниципального района  Саратовской области  Ментюковой Екатерины Сергеевны</vt:lpstr>
      <vt:lpstr>Цель: формирование познавательной и речевой активности детей путем включения разнообразных игр и упражнений по теме «Зимующие птицы»</vt:lpstr>
      <vt:lpstr> Интерактивная игра </vt:lpstr>
      <vt:lpstr>Презентация PowerPoint</vt:lpstr>
      <vt:lpstr>Презентация PowerPoint</vt:lpstr>
      <vt:lpstr>Презентация PowerPoint</vt:lpstr>
      <vt:lpstr> Интерактивная игра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Интерактивная игра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</dc:creator>
  <cp:lastModifiedBy>Катюша</cp:lastModifiedBy>
  <cp:revision>116</cp:revision>
  <dcterms:created xsi:type="dcterms:W3CDTF">2021-03-12T12:39:46Z</dcterms:created>
  <dcterms:modified xsi:type="dcterms:W3CDTF">2021-03-26T11:58:42Z</dcterms:modified>
</cp:coreProperties>
</file>