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62" r:id="rId3"/>
    <p:sldId id="28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ta Uta" initials="PU" lastIdx="1" clrIdx="0">
    <p:extLst>
      <p:ext uri="{19B8F6BF-5375-455C-9EA6-DF929625EA0E}">
        <p15:presenceInfo xmlns:p15="http://schemas.microsoft.com/office/powerpoint/2012/main" userId="1f8fe829aa5914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749"/>
    <a:srgbClr val="74DC40"/>
    <a:srgbClr val="2FD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75CC6-77EA-4094-898E-A7923705461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716D-7630-4C4E-BA5B-5682BFBC0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/>
              <a:t>Тема: коррозия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E1F97-2DF0-F546-A718-5706DBB8D8FD}"/>
              </a:ext>
            </a:extLst>
          </p:cNvPr>
          <p:cNvSpPr txBox="1"/>
          <p:nvPr/>
        </p:nvSpPr>
        <p:spPr>
          <a:xfrm>
            <a:off x="992106" y="544845"/>
            <a:ext cx="7438084" cy="10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31C65-E62F-EC45-9A89-A32F619585ED}"/>
              </a:ext>
            </a:extLst>
          </p:cNvPr>
          <p:cNvSpPr txBox="1"/>
          <p:nvPr/>
        </p:nvSpPr>
        <p:spPr>
          <a:xfrm>
            <a:off x="185230" y="396964"/>
            <a:ext cx="8773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Министерство образования Республики Башкортостан государственное автономное профессиональное образовательное учреждение Уфимский топливно-энергетический колледж</a:t>
            </a:r>
          </a:p>
          <a:p>
            <a:pPr algn="l"/>
            <a:endParaRPr lang="ru-RU"/>
          </a:p>
          <a:p>
            <a:pPr algn="l"/>
            <a:r>
              <a:rPr lang="ru-RU"/>
              <a:t>Специализация: 13.02.05.</a:t>
            </a:r>
          </a:p>
          <a:p>
            <a:pPr algn="l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31ABB-9BA0-A84F-A7B1-284A4CE49B1B}"/>
              </a:ext>
            </a:extLst>
          </p:cNvPr>
          <p:cNvSpPr txBox="1"/>
          <p:nvPr/>
        </p:nvSpPr>
        <p:spPr>
          <a:xfrm>
            <a:off x="6243581" y="5464012"/>
            <a:ext cx="211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/>
              <a:t>Утенков П.А.</a:t>
            </a:r>
          </a:p>
          <a:p>
            <a:pPr algn="l"/>
            <a:r>
              <a:rPr lang="ru-RU" sz="2000"/>
              <a:t>Валеева А.З.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Электрохимическая коррозия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u="sng" dirty="0"/>
              <a:t>Электрохимическая коррозия </a:t>
            </a:r>
            <a:r>
              <a:rPr lang="ru-RU" sz="2400" dirty="0"/>
              <a:t>– процесс самопроизвольного разрушения металлов или сплавов при контакте с электролитом (в результате работы многочисленных микрогальванических элементов).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140968"/>
            <a:ext cx="7560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Возникновение </a:t>
            </a:r>
            <a:r>
              <a:rPr lang="ru-RU" sz="2800" dirty="0" err="1"/>
              <a:t>гальванопар</a:t>
            </a:r>
            <a:r>
              <a:rPr lang="ru-RU" sz="2400" dirty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при контакте двух металлов;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при наличии примесей в металлах;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при контакте металлов с неоднородным по концентрации электролитом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при наличии неоднородных механических напряжений в металле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 </a:t>
            </a:r>
            <a:r>
              <a:rPr lang="ru-RU" sz="3200" dirty="0"/>
              <a:t>Электрохимическая коррозия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768752" cy="431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602128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Механизм  электрохимической коррозии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Электрохимическая коррозия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98072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 электрохимической коррозии идут два связанных между собой процесса: </a:t>
            </a:r>
          </a:p>
          <a:p>
            <a:r>
              <a:rPr lang="ru-RU" sz="2400" dirty="0"/>
              <a:t>1. Анодное окисление металлов (на участке более активного металла)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76872"/>
            <a:ext cx="207923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365104"/>
            <a:ext cx="2459238" cy="46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877272"/>
            <a:ext cx="3528392" cy="48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27584" y="2924944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2. Катодное восстановление окислителя среды (на участке менее активного металла) </a:t>
            </a:r>
            <a:r>
              <a:rPr lang="ru-RU" sz="2000" dirty="0"/>
              <a:t>- в кислой среде окислителем являются ионы водорода и на катодных участках происходит их восстановление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5013176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- в нейтральной или щелочной среде окислителем является О 2, который на катодных участках восстанавливается</a:t>
            </a:r>
            <a:r>
              <a:rPr lang="ru-RU" sz="2400" dirty="0"/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Скорость коррозии</a:t>
            </a:r>
            <a:r>
              <a:rPr lang="ru-RU" sz="28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Скорость коррозии зависит от природы металлов и измеряется потерей массы металла за единицу времени</a:t>
            </a:r>
            <a:r>
              <a:rPr lang="ru-RU" sz="24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306896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Скорость </a:t>
            </a:r>
            <a:r>
              <a:rPr lang="ru-RU" sz="2400" i="1" dirty="0"/>
              <a:t>химической</a:t>
            </a:r>
            <a:r>
              <a:rPr lang="ru-RU" sz="2400" dirty="0"/>
              <a:t> коррозии невелика, т.к. процесс окисления металла и восстановление окислителя идут на поверхности металлов и сплавов.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Скорость </a:t>
            </a:r>
            <a:r>
              <a:rPr lang="ru-RU" sz="2400" i="1" dirty="0"/>
              <a:t>электрохимической</a:t>
            </a:r>
            <a:r>
              <a:rPr lang="ru-RU" sz="2400" dirty="0"/>
              <a:t> коррозии во много раз выше, т.к. процесс окисления металла и восстановление окислителя среды пространственно разделены.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Защита металлов от коррозии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/>
              <a:t>I группа: защитные покрытия:</a:t>
            </a:r>
          </a:p>
          <a:p>
            <a:pPr marL="514350" indent="-514350">
              <a:buAutoNum type="arabicParenR"/>
            </a:pPr>
            <a:r>
              <a:rPr lang="ru-RU" sz="2400" dirty="0"/>
              <a:t>металлические: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24208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dirty="0" err="1"/>
              <a:t>a</a:t>
            </a:r>
            <a:r>
              <a:rPr lang="ru-RU" sz="2400" dirty="0"/>
              <a:t>) анодные (покрытие более активными металлами); </a:t>
            </a:r>
          </a:p>
          <a:p>
            <a:r>
              <a:rPr lang="ru-RU" sz="2400" dirty="0" err="1"/>
              <a:t>b</a:t>
            </a:r>
            <a:r>
              <a:rPr lang="ru-RU" sz="2400" dirty="0"/>
              <a:t>) катодные (покрытия менее активными металлами)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371703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2)    неметаллические: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429309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ru-RU" sz="2400" dirty="0"/>
              <a:t>лакокрасочные покрытия; </a:t>
            </a:r>
          </a:p>
          <a:p>
            <a:pPr marL="457200" indent="-457200"/>
            <a:r>
              <a:rPr lang="ru-RU" sz="2400" dirty="0" err="1"/>
              <a:t>b</a:t>
            </a:r>
            <a:r>
              <a:rPr lang="ru-RU" sz="2400" dirty="0"/>
              <a:t>) оксидированные покрытия; </a:t>
            </a:r>
          </a:p>
          <a:p>
            <a:pPr marL="457200" indent="-457200"/>
            <a:r>
              <a:rPr lang="ru-RU" sz="2400" dirty="0" err="1"/>
              <a:t>c</a:t>
            </a:r>
            <a:r>
              <a:rPr lang="ru-RU" sz="2400" dirty="0"/>
              <a:t>) эмалированные покрытия </a:t>
            </a:r>
          </a:p>
          <a:p>
            <a:pPr marL="457200" indent="-457200"/>
            <a:r>
              <a:rPr lang="ru-RU" sz="2400" dirty="0" err="1"/>
              <a:t>d</a:t>
            </a:r>
            <a:r>
              <a:rPr lang="ru-RU" sz="2400" dirty="0"/>
              <a:t>) фосфатные покрытия.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016224" cy="237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566124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1 - Схема коррозии при катодном (а) и анодном(б) защитном покрытии; 2 – лакокрасочное покрытие; 3 – деталь с оксидированным покрытием; 4 – эмалированный бак; 5 – ключ с фосфатным покрытием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27089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4664"/>
            <a:ext cx="2857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20688"/>
            <a:ext cx="1962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84984"/>
            <a:ext cx="2808312" cy="181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645024"/>
            <a:ext cx="324900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3968" y="22768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336" y="20608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50851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47971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Защита металлов от коррозии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920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II группа: электрохимические способы защиты: </a:t>
            </a:r>
          </a:p>
          <a:p>
            <a:pPr marL="342900" indent="-342900"/>
            <a:endParaRPr lang="ru-RU" u="sng" dirty="0"/>
          </a:p>
          <a:p>
            <a:pPr marL="342900" indent="-342900"/>
            <a:r>
              <a:rPr lang="ru-RU" u="sng" dirty="0"/>
              <a:t>1)    катодная защита </a:t>
            </a:r>
            <a:r>
              <a:rPr lang="ru-RU" dirty="0"/>
              <a:t>(защищаемая металлическая конструкция подключается к отрицательному полюсу внешнего источника тока); 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/>
              <a:t>2)    протекторная защита (к металлической конструкции крепят пластины из более активного металла); 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/>
              <a:t>3)    </a:t>
            </a:r>
            <a:r>
              <a:rPr lang="ru-RU" u="sng" dirty="0"/>
              <a:t>легирование</a:t>
            </a:r>
            <a:r>
              <a:rPr lang="ru-RU" dirty="0"/>
              <a:t> (введение в сплав компонентов, повышающих коррозионную стойкость); 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/>
              <a:t>4)    </a:t>
            </a:r>
            <a:r>
              <a:rPr lang="ru-RU" u="sng" dirty="0"/>
              <a:t>изменение свойств окружающей среды </a:t>
            </a:r>
            <a:r>
              <a:rPr lang="ru-RU" dirty="0"/>
              <a:t>с целью снижения ее агрессивности; 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/>
              <a:t>5)    </a:t>
            </a:r>
            <a:r>
              <a:rPr lang="ru-RU" u="sng" dirty="0"/>
              <a:t>использование ингибиторов </a:t>
            </a:r>
            <a:r>
              <a:rPr lang="ru-RU" dirty="0"/>
              <a:t>для уменьшения скорости коррозионных процессов.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Защита металлов от коррозии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51571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Легированная сталь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5013176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dirty="0"/>
              <a:t>Схема ингибирования коррозии с помощью ЛИК (летучих ингибиторов коррозии).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9675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384376" cy="319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Источники</a:t>
            </a:r>
            <a:r>
              <a:rPr lang="ru-RU" sz="2400" dirty="0"/>
              <a:t> информации: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347" y="1374698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>
                <a:effectLst/>
                <a:latin typeface="Verdana" panose="020B0604030504040204" pitchFamily="34" charset="0"/>
              </a:rPr>
              <a:t>Коррозия и защита химической аппаратуры. Справочник Т.9, ред. А.М.Сухотин</a:t>
            </a:r>
          </a:p>
          <a:p>
            <a:r>
              <a:rPr lang="ru-RU" sz="1800" b="0" i="0">
                <a:effectLst/>
                <a:latin typeface="Verdana" panose="020B0604030504040204" pitchFamily="34" charset="0"/>
              </a:rPr>
              <a:t>2. Г.Я. Воробьева. Коррозионная стойкость материалов в агрессивных средах</a:t>
            </a:r>
          </a:p>
          <a:p>
            <a:r>
              <a:rPr lang="ru-RU" sz="1800" b="0" i="0">
                <a:effectLst/>
                <a:latin typeface="Verdana" panose="020B0604030504040204" pitchFamily="34" charset="0"/>
              </a:rPr>
              <a:t>3. Испытание конструкционных материалов опытной установки синтеза МТБЭ. Акт от 3.09.84.</a:t>
            </a:r>
          </a:p>
          <a:p>
            <a:r>
              <a:rPr lang="ru-RU" sz="1800" b="0" i="0">
                <a:effectLst/>
                <a:latin typeface="Verdana" panose="020B0604030504040204" pitchFamily="34" charset="0"/>
              </a:rPr>
              <a:t>4. Д.Г. Труфанов. Коррозионная стойкость нержавеющих сталей и чистых металлов</a:t>
            </a:r>
          </a:p>
          <a:p>
            <a:r>
              <a:rPr lang="ru-RU" sz="1800" b="0" i="0">
                <a:effectLst/>
                <a:latin typeface="Verdana" panose="020B0604030504040204" pitchFamily="34" charset="0"/>
              </a:rPr>
              <a:t>5. Коррозия и защита химической аппаратуры. Справочник Т.3, ред. А.М.Сухотин</a:t>
            </a:r>
          </a:p>
          <a:p>
            <a:r>
              <a:rPr lang="ru-RU" sz="1800" b="0" i="0">
                <a:effectLst/>
                <a:latin typeface="Verdana" panose="020B0604030504040204" pitchFamily="34" charset="0"/>
              </a:rPr>
              <a:t>6. Выбор материалов трубопроводов факельной установки на Мос. НПЗ. НИИХИММАШ</a:t>
            </a:r>
          </a:p>
          <a:p>
            <a:r>
              <a:rPr lang="ru-RU" sz="1800" b="0" i="0">
                <a:effectLst/>
                <a:latin typeface="Verdana" panose="020B0604030504040204" pitchFamily="34" charset="0"/>
              </a:rPr>
              <a:t>7. РТМ 26-02-39-84. Методы защиты и выбор материалов установок первичной переработки нефти</a:t>
            </a:r>
          </a:p>
          <a:p>
            <a:r>
              <a:rPr lang="ru-RU" sz="1800" b="0" i="0">
                <a:effectLst/>
                <a:latin typeface="Verdana" panose="020B0604030504040204" pitchFamily="34" charset="0"/>
              </a:rPr>
              <a:t>8. Классификатор сред. ВНИПИНефть</a:t>
            </a:r>
          </a:p>
          <a:p>
            <a:r>
              <a:rPr lang="ru-RU" sz="1800" b="0" i="0">
                <a:effectLst/>
                <a:latin typeface="Verdana" panose="020B0604030504040204" pitchFamily="34" charset="0"/>
              </a:rPr>
              <a:t>9. Коррозионная стойкость металлов в процессах производства водорода. Н/Т отчет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4BE6A-7567-B245-8839-2A7E0EC5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8E48F-5B9A-724C-AEDC-351139C3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8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4608512" cy="5760640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 </a:t>
            </a:r>
            <a:r>
              <a:rPr lang="ru-RU" sz="3200" dirty="0"/>
              <a:t>Коррозия металлов </a:t>
            </a:r>
            <a:r>
              <a:rPr lang="ru-RU" sz="2800" dirty="0"/>
              <a:t>– самопроизвольно- протекающий процесс разрушения металлов и их сплавов окружающей средой. </a:t>
            </a:r>
            <a:br>
              <a:rPr lang="ru-RU" sz="2800" dirty="0">
                <a:latin typeface="Helvetica" pitchFamily="34" charset="0"/>
                <a:cs typeface="Helvetica" pitchFamily="34" charset="0"/>
              </a:rPr>
            </a:br>
            <a:endParaRPr lang="ru-RU" sz="2800" dirty="0">
              <a:latin typeface="+mn-lt"/>
              <a:cs typeface="Helvetica" pitchFamily="34" charset="0"/>
            </a:endParaRPr>
          </a:p>
        </p:txBody>
      </p:sp>
      <p:pic>
        <p:nvPicPr>
          <p:cNvPr id="3077" name="Picture 5" descr="C:\Users\Платон\Desktop\109624345_3244260018964339_74881719432657840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6672"/>
            <a:ext cx="3829050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1392B-09D4-E549-B0D6-25667AE7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8DFDF-91B9-7A4D-893C-FDC8E8710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3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D74B2-0C45-824C-B69D-F8D1854C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C947E0-7A82-0842-88BA-414B4370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0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F69B6-1B07-244B-B13D-8F6BEAAA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C17C3-09DA-1143-A979-ADD81AF6E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1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170080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Это окислительно-восстановительная реакция, при которой атомы металла превращаются в ионы. </a:t>
            </a:r>
          </a:p>
          <a:p>
            <a:pPr algn="ctr"/>
            <a:endParaRPr lang="ru-RU" sz="2800" dirty="0"/>
          </a:p>
          <a:p>
            <a:pPr algn="ctr"/>
            <a:r>
              <a:rPr lang="en-US" sz="2800" i="1" dirty="0"/>
              <a:t>2</a:t>
            </a:r>
            <a:r>
              <a:rPr lang="en-US" sz="2800" dirty="0"/>
              <a:t> </a:t>
            </a:r>
            <a:r>
              <a:rPr lang="en-US" sz="2800" b="1" dirty="0"/>
              <a:t>Fe</a:t>
            </a:r>
            <a:r>
              <a:rPr lang="en-US" sz="2800" dirty="0"/>
              <a:t> + </a:t>
            </a:r>
            <a:r>
              <a:rPr lang="en-US" sz="2800" i="1" dirty="0"/>
              <a:t>3</a:t>
            </a:r>
            <a:r>
              <a:rPr lang="en-US" sz="2800" dirty="0"/>
              <a:t> </a:t>
            </a:r>
            <a:r>
              <a:rPr lang="en-US" sz="2800" b="1" dirty="0"/>
              <a:t>Cl</a:t>
            </a:r>
            <a:r>
              <a:rPr lang="en-US" sz="2800" baseline="-25000" dirty="0"/>
              <a:t>2</a:t>
            </a:r>
            <a:r>
              <a:rPr lang="en-US" sz="2800" dirty="0"/>
              <a:t> → </a:t>
            </a:r>
            <a:r>
              <a:rPr lang="en-US" sz="2800" i="1" dirty="0"/>
              <a:t>2</a:t>
            </a:r>
            <a:r>
              <a:rPr lang="en-US" sz="2800" dirty="0"/>
              <a:t> </a:t>
            </a:r>
            <a:r>
              <a:rPr lang="en-US" sz="2800" b="1" dirty="0"/>
              <a:t>FeCl</a:t>
            </a:r>
            <a:r>
              <a:rPr lang="en-US" sz="2800" baseline="-25000" dirty="0"/>
              <a:t>3</a:t>
            </a:r>
            <a:endParaRPr lang="en-US" sz="2800" dirty="0"/>
          </a:p>
          <a:p>
            <a:endParaRPr lang="ru-RU" sz="2800" dirty="0"/>
          </a:p>
          <a:p>
            <a:r>
              <a:rPr lang="ru-RU" sz="2800" dirty="0"/>
              <a:t>Чем активнее металл, тем он больше подвержен коррозии. В роли окислителя выступают атмосферный кислород и катионы водорода.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47667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Коррозия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916832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  атмосферная;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газовая (при повышении температуры);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в электролитах (кислоты, щелочи, соли);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в </a:t>
            </a:r>
            <a:r>
              <a:rPr lang="ru-RU" sz="2400" dirty="0" err="1"/>
              <a:t>неэлектролитах</a:t>
            </a:r>
            <a:r>
              <a:rPr lang="ru-RU" sz="2400" dirty="0"/>
              <a:t> (нефть, органические жидкости);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почвенная;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морская;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под действием блуждающих токов (электротранспорт);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биохимическая (деятельность микроорганизмов).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69269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I. Классификация в зависимости от среды: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II. Классификация по характеру разрушения</a:t>
            </a:r>
            <a:r>
              <a:rPr lang="ru-RU" sz="28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048" y="184482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сплошная (по всей поверхности);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056" y="285293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 местная коррозия (коррозии подвергаются отдельные участки);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056" y="40050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межкристаллическая (разрушение по грани зерен отдельных кристаллов).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4868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Химическая коррозия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84482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Химическая коррозия - процесс, который происходит при непосредственном взаимодействии металла или сплава с химическими реагентами окружающей среды.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57301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Химическая коррозия может быть:</a:t>
            </a:r>
          </a:p>
          <a:p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22108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газовой; </a:t>
            </a:r>
          </a:p>
          <a:p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86916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жидкостной.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Химическая коррозия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 Газовая химическая коррозия (происходит при взаимодействии металлов с сухими газами при высокой температуре)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50912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Кроме О2 окислителями являются F2, Cl2, SO2, H2S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29000"/>
            <a:ext cx="309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62880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Жидкостная химическая коррозия (возникает в жидкостных агрессивных органических средах) Например: нефть, бензин и т.д. (окислителем является S 2 )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54868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3200" dirty="0"/>
              <a:t>Химическая коррозия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417064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423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Тема: коррозия</vt:lpstr>
      <vt:lpstr> Коррозия металлов – самопроизвольно- протекающий процесс разрушения металлов и их сплавов окружающей средой.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DEXP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Платон</dc:creator>
  <cp:lastModifiedBy>Plata Uta</cp:lastModifiedBy>
  <cp:revision>43</cp:revision>
  <dcterms:created xsi:type="dcterms:W3CDTF">2021-05-26T13:41:55Z</dcterms:created>
  <dcterms:modified xsi:type="dcterms:W3CDTF">2021-06-01T06:37:16Z</dcterms:modified>
</cp:coreProperties>
</file>