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00"/>
    <a:srgbClr val="99CCFF"/>
    <a:srgbClr val="66FF33"/>
    <a:srgbClr val="CCFF33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2" d="100"/>
          <a:sy n="82" d="100"/>
        </p:scale>
        <p:origin x="-25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D775-B133-498F-8C4B-F3032310A17D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D305-CBA1-4D02-89E4-B636D299C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33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D775-B133-498F-8C4B-F3032310A17D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D305-CBA1-4D02-89E4-B636D299C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307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D775-B133-498F-8C4B-F3032310A17D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D305-CBA1-4D02-89E4-B636D299C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9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D775-B133-498F-8C4B-F3032310A17D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D305-CBA1-4D02-89E4-B636D299C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481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D775-B133-498F-8C4B-F3032310A17D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D305-CBA1-4D02-89E4-B636D299C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29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D775-B133-498F-8C4B-F3032310A17D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D305-CBA1-4D02-89E4-B636D299C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76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D775-B133-498F-8C4B-F3032310A17D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D305-CBA1-4D02-89E4-B636D299C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01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D775-B133-498F-8C4B-F3032310A17D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D305-CBA1-4D02-89E4-B636D299C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45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D775-B133-498F-8C4B-F3032310A17D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D305-CBA1-4D02-89E4-B636D299C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25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D775-B133-498F-8C4B-F3032310A17D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D305-CBA1-4D02-89E4-B636D299C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210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D775-B133-498F-8C4B-F3032310A17D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D305-CBA1-4D02-89E4-B636D299C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119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5D775-B133-498F-8C4B-F3032310A17D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7D305-CBA1-4D02-89E4-B636D299C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94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9550" y="1099876"/>
            <a:ext cx="11839575" cy="2633923"/>
          </a:xfrm>
        </p:spPr>
        <p:txBody>
          <a:bodyPr>
            <a:noAutofit/>
          </a:bodyPr>
          <a:lstStyle/>
          <a:p>
            <a:r>
              <a:rPr lang="ru-RU" sz="8000" b="1" dirty="0" smtClean="0"/>
              <a:t>Химический практикум «Газированные напитки</a:t>
            </a:r>
            <a:r>
              <a:rPr lang="ru-RU" sz="6600" b="1" dirty="0" smtClean="0"/>
              <a:t>»</a:t>
            </a:r>
            <a:endParaRPr lang="ru-RU" sz="6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93491" y="3733798"/>
            <a:ext cx="6915149" cy="3124201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FFFF"/>
                </a:solidFill>
              </a:rPr>
              <a:t>Подготовил:</a:t>
            </a:r>
          </a:p>
          <a:p>
            <a:r>
              <a:rPr lang="ru-RU" sz="2800" b="1" dirty="0" smtClean="0"/>
              <a:t>Ученик 6Д класса:</a:t>
            </a:r>
          </a:p>
          <a:p>
            <a:r>
              <a:rPr lang="ru-RU" sz="2800" b="1" dirty="0" err="1" smtClean="0"/>
              <a:t>Ротанов</a:t>
            </a:r>
            <a:r>
              <a:rPr lang="ru-RU" sz="2800" b="1" dirty="0" smtClean="0"/>
              <a:t> Никита</a:t>
            </a:r>
            <a:endParaRPr lang="ru-RU" sz="2800" b="1" dirty="0"/>
          </a:p>
          <a:p>
            <a:r>
              <a:rPr lang="ru-RU" sz="2800" b="1" dirty="0" smtClean="0"/>
              <a:t>Руководитель </a:t>
            </a:r>
            <a:r>
              <a:rPr lang="ru-RU" sz="2800" b="1" dirty="0"/>
              <a:t>проекта:</a:t>
            </a:r>
          </a:p>
          <a:p>
            <a:r>
              <a:rPr lang="ru-RU" sz="2800" b="1" dirty="0" smtClean="0"/>
              <a:t>Учитель биологии Ахмедьянова Г.М.</a:t>
            </a:r>
            <a:endParaRPr lang="ru-RU" sz="2800" b="1" dirty="0"/>
          </a:p>
          <a:p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1335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Социологический опрос среди учеников 6 «Д» класса об употреблении газированных напитков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30406" y="307334"/>
            <a:ext cx="4036010" cy="779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2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954" y="522440"/>
            <a:ext cx="7435620" cy="98189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Результаты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опроса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265719"/>
              </p:ext>
            </p:extLst>
          </p:nvPr>
        </p:nvGraphicFramePr>
        <p:xfrm>
          <a:off x="3520001" y="1504335"/>
          <a:ext cx="5142217" cy="4801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6607">
                  <a:extLst>
                    <a:ext uri="{9D8B030D-6E8A-4147-A177-3AD203B41FA5}">
                      <a16:colId xmlns:a16="http://schemas.microsoft.com/office/drawing/2014/main" xmlns="" val="365860003"/>
                    </a:ext>
                  </a:extLst>
                </a:gridCol>
                <a:gridCol w="1555610">
                  <a:extLst>
                    <a:ext uri="{9D8B030D-6E8A-4147-A177-3AD203B41FA5}">
                      <a16:colId xmlns:a16="http://schemas.microsoft.com/office/drawing/2014/main" xmlns="" val="1425641505"/>
                    </a:ext>
                  </a:extLst>
                </a:gridCol>
              </a:tblGrid>
              <a:tr h="36933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Вопрос анкеты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278" marR="5027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Результат опроса</a:t>
                      </a:r>
                      <a:endParaRPr lang="ru-RU" sz="800" dirty="0">
                        <a:effectLst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(20 человек), 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66445165"/>
                  </a:ext>
                </a:extLst>
              </a:tr>
              <a:tr h="553999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1. Употребляете ли вы газированные напитки?</a:t>
                      </a:r>
                      <a:endParaRPr lang="ru-RU" sz="800">
                        <a:effectLst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а) да</a:t>
                      </a:r>
                      <a:endParaRPr lang="ru-RU" sz="800">
                        <a:effectLst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б) нет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278" marR="5027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90%</a:t>
                      </a:r>
                      <a:endParaRPr lang="ru-RU" sz="800">
                        <a:effectLst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509987243"/>
                  </a:ext>
                </a:extLst>
              </a:tr>
              <a:tr h="1292662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2. Какие газированные напитки ты чаще всего пьешь?</a:t>
                      </a:r>
                      <a:endParaRPr lang="ru-RU" sz="800" dirty="0">
                        <a:effectLst/>
                      </a:endParaRP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</a:t>
                      </a:r>
                      <a:r>
                        <a:rPr lang="en-US" sz="1000" dirty="0">
                          <a:effectLst/>
                        </a:rPr>
                        <a:t>) «Coca-Cola» </a:t>
                      </a:r>
                      <a:endParaRPr lang="ru-RU" sz="800" dirty="0">
                        <a:effectLst/>
                      </a:endParaRP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б</a:t>
                      </a:r>
                      <a:r>
                        <a:rPr lang="en-US" sz="1000" dirty="0">
                          <a:effectLst/>
                        </a:rPr>
                        <a:t>) «Sprite»</a:t>
                      </a:r>
                      <a:endParaRPr lang="ru-RU" sz="800" dirty="0">
                        <a:effectLst/>
                      </a:endParaRP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в) «</a:t>
                      </a:r>
                      <a:r>
                        <a:rPr lang="en-US" sz="1000" dirty="0">
                          <a:effectLst/>
                        </a:rPr>
                        <a:t>Fanta</a:t>
                      </a:r>
                      <a:r>
                        <a:rPr lang="ru-RU" sz="1000" dirty="0">
                          <a:effectLst/>
                        </a:rPr>
                        <a:t>» </a:t>
                      </a:r>
                      <a:r>
                        <a:rPr lang="en-US" sz="10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</a:endParaRP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г) минеральная вода</a:t>
                      </a:r>
                      <a:endParaRPr lang="ru-RU" sz="800" dirty="0">
                        <a:effectLst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д) напиши свой вариант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278" marR="5027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45%</a:t>
                      </a:r>
                      <a:endParaRPr lang="ru-RU" sz="800" dirty="0">
                        <a:effectLst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20%</a:t>
                      </a:r>
                      <a:endParaRPr lang="ru-RU" sz="800" dirty="0">
                        <a:effectLst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15%</a:t>
                      </a:r>
                      <a:endParaRPr lang="ru-RU" sz="800" dirty="0">
                        <a:effectLst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5%</a:t>
                      </a:r>
                      <a:endParaRPr lang="ru-RU" sz="800" dirty="0">
                        <a:effectLst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53107281"/>
                  </a:ext>
                </a:extLst>
              </a:tr>
              <a:tr h="923330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 Как часто ты пьешь газированные напитки?</a:t>
                      </a:r>
                      <a:endParaRPr lang="ru-RU" sz="800">
                        <a:effectLst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а) один раз в день</a:t>
                      </a:r>
                      <a:endParaRPr lang="ru-RU" sz="800">
                        <a:effectLst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б) один раз в неделю</a:t>
                      </a:r>
                      <a:endParaRPr lang="ru-RU" sz="800">
                        <a:effectLst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в) один раз в месяц</a:t>
                      </a:r>
                      <a:endParaRPr lang="ru-RU" sz="800">
                        <a:effectLst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г) редко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278" marR="5027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1%</a:t>
                      </a:r>
                      <a:endParaRPr lang="ru-RU" sz="800">
                        <a:effectLst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30%</a:t>
                      </a:r>
                      <a:endParaRPr lang="ru-RU" sz="800">
                        <a:effectLst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15%</a:t>
                      </a:r>
                      <a:endParaRPr lang="ru-RU" sz="800">
                        <a:effectLst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826377191"/>
                  </a:ext>
                </a:extLst>
              </a:tr>
              <a:tr h="738663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4. Почему вы употребляете газированные напитки?</a:t>
                      </a:r>
                      <a:endParaRPr lang="ru-RU" sz="800">
                        <a:effectLst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а) вкусно</a:t>
                      </a:r>
                      <a:endParaRPr lang="ru-RU" sz="800">
                        <a:effectLst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б) утоляет жажду</a:t>
                      </a:r>
                      <a:endParaRPr lang="ru-RU" sz="800">
                        <a:effectLst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в) просто так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278" marR="5027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70%</a:t>
                      </a:r>
                      <a:endParaRPr lang="ru-RU" sz="800">
                        <a:effectLst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10%</a:t>
                      </a:r>
                      <a:endParaRPr lang="ru-RU" sz="800">
                        <a:effectLst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87196834"/>
                  </a:ext>
                </a:extLst>
              </a:tr>
              <a:tr h="923330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5. Знаете ли вы о том, что в данных напитках содержатся вещества, приносящие ущерб вашему организму?    </a:t>
                      </a:r>
                      <a:endParaRPr lang="ru-RU" sz="800">
                        <a:effectLst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а) да</a:t>
                      </a:r>
                      <a:endParaRPr lang="ru-RU" sz="800">
                        <a:effectLst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б) нет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278" marR="5027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90%</a:t>
                      </a:r>
                      <a:endParaRPr lang="ru-RU" sz="800" dirty="0">
                        <a:effectLst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038007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938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2508025" y="1129009"/>
            <a:ext cx="7570040" cy="539961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08025" y="256969"/>
            <a:ext cx="7435620" cy="98189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Экспериментальная часть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74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ОПЫТ 1. </a:t>
            </a:r>
            <a:r>
              <a:rPr lang="ru-RU" sz="4000" b="1" i="1" dirty="0">
                <a:solidFill>
                  <a:srgbClr val="FF0000"/>
                </a:solidFill>
              </a:rPr>
              <a:t>Обнаружение в газированных напитках углекислого газа.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612" y="1690688"/>
            <a:ext cx="3413412" cy="2143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/>
              <a:t>Оборудование:</a:t>
            </a:r>
          </a:p>
          <a:p>
            <a:pPr marL="0" indent="0" algn="just">
              <a:buNone/>
            </a:pPr>
            <a:r>
              <a:rPr lang="ru-RU" dirty="0"/>
              <a:t>образцы газированных напитков 6 штук и воздушные шарики 6 штук.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292" y="1690688"/>
            <a:ext cx="2500630" cy="333438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15" y="1690688"/>
            <a:ext cx="2500630" cy="333438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9098138" y="1690688"/>
            <a:ext cx="2517140" cy="3355975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204019" y="5181600"/>
            <a:ext cx="11643851" cy="1573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Вывод:</a:t>
            </a:r>
            <a:r>
              <a:rPr lang="ru-RU" dirty="0"/>
              <a:t>  В газировке содержится углекислый газ </a:t>
            </a:r>
            <a:r>
              <a:rPr lang="en-US" dirty="0"/>
              <a:t>CO</a:t>
            </a:r>
            <a:r>
              <a:rPr lang="ru-RU" baseline="-25000" dirty="0"/>
              <a:t>2</a:t>
            </a:r>
            <a:r>
              <a:rPr lang="ru-RU" dirty="0"/>
              <a:t>. Сам по себе этот газ невреден, но он вызывает отрыжку, вздутие живота и газы. Особенно это касается людей, страдающих заболеваниями желудочно-кишечного тракта.</a:t>
            </a:r>
          </a:p>
        </p:txBody>
      </p:sp>
    </p:spTree>
    <p:extLst>
      <p:ext uri="{BB962C8B-B14F-4D97-AF65-F5344CB8AC3E}">
        <p14:creationId xmlns:p14="http://schemas.microsoft.com/office/powerpoint/2010/main" val="114564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</a:rPr>
              <a:t>ОПЫТ </a:t>
            </a:r>
            <a:r>
              <a:rPr lang="ru-RU" sz="4000" b="1" i="1" dirty="0" smtClean="0">
                <a:solidFill>
                  <a:srgbClr val="FF0000"/>
                </a:solidFill>
              </a:rPr>
              <a:t>2. </a:t>
            </a:r>
            <a:r>
              <a:rPr lang="ru-RU" sz="4000" b="1" i="1" dirty="0">
                <a:solidFill>
                  <a:srgbClr val="FF0000"/>
                </a:solidFill>
              </a:rPr>
              <a:t>Обнаружение консервантов в газировке.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116" y="1510991"/>
            <a:ext cx="2691581" cy="3090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Оборудование:</a:t>
            </a:r>
          </a:p>
          <a:p>
            <a:pPr marL="0" indent="0">
              <a:buNone/>
            </a:pPr>
            <a:r>
              <a:rPr lang="ru-RU" sz="2400" dirty="0"/>
              <a:t>образцы газированных напитков в бутылках, сухие дрожжи, воздушные шарики 6 штук</a:t>
            </a:r>
            <a:r>
              <a:rPr lang="ru-RU" dirty="0"/>
              <a:t>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590800" y="1608430"/>
            <a:ext cx="3977148" cy="3563338"/>
            <a:chOff x="0" y="0"/>
            <a:chExt cx="4400550" cy="422783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584325" cy="2112645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1150" y="0"/>
              <a:ext cx="2819400" cy="211455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0" y="2114550"/>
              <a:ext cx="1584325" cy="2112645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1150" y="2114550"/>
              <a:ext cx="2819400" cy="2113280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6813755" y="1690687"/>
            <a:ext cx="5132439" cy="3480545"/>
            <a:chOff x="0" y="0"/>
            <a:chExt cx="5632450" cy="443865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813050" cy="211010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0"/>
              <a:ext cx="2813050" cy="2110105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4" b="29693"/>
            <a:stretch/>
          </p:blipFill>
          <p:spPr bwMode="auto">
            <a:xfrm>
              <a:off x="0" y="2114550"/>
              <a:ext cx="2065020" cy="23241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933"/>
            <a:stretch/>
          </p:blipFill>
          <p:spPr bwMode="auto">
            <a:xfrm>
              <a:off x="2066925" y="2114550"/>
              <a:ext cx="3565525" cy="23241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4" name="Объект 2"/>
          <p:cNvSpPr txBox="1">
            <a:spLocks/>
          </p:cNvSpPr>
          <p:nvPr/>
        </p:nvSpPr>
        <p:spPr>
          <a:xfrm>
            <a:off x="-50825" y="5270932"/>
            <a:ext cx="12293650" cy="15584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Вывод:</a:t>
            </a:r>
            <a:r>
              <a:rPr lang="ru-RU" dirty="0"/>
              <a:t> проведя этот эксперимент с образцами, я убедился, что напитки «</a:t>
            </a:r>
            <a:r>
              <a:rPr lang="en-US" dirty="0"/>
              <a:t>Sprite</a:t>
            </a:r>
            <a:r>
              <a:rPr lang="ru-RU" dirty="0"/>
              <a:t>», «</a:t>
            </a:r>
            <a:r>
              <a:rPr lang="en-US" dirty="0"/>
              <a:t>Fanta</a:t>
            </a:r>
            <a:r>
              <a:rPr lang="ru-RU" dirty="0"/>
              <a:t>», «Дюшес», «</a:t>
            </a:r>
            <a:r>
              <a:rPr lang="en-US" dirty="0"/>
              <a:t>Coca</a:t>
            </a:r>
            <a:r>
              <a:rPr lang="ru-RU" dirty="0"/>
              <a:t>–</a:t>
            </a:r>
            <a:r>
              <a:rPr lang="en-US" dirty="0"/>
              <a:t>Cola</a:t>
            </a:r>
            <a:r>
              <a:rPr lang="ru-RU" dirty="0"/>
              <a:t>», «</a:t>
            </a:r>
            <a:r>
              <a:rPr lang="en-US" dirty="0"/>
              <a:t>Pepsi</a:t>
            </a:r>
            <a:r>
              <a:rPr lang="ru-RU" dirty="0"/>
              <a:t>» содержат консерванты, так как шарики надулись в ходе химической реакции. Консерванты в напитках не смогли подавить реакцию брожения углеводов. В «</a:t>
            </a:r>
            <a:r>
              <a:rPr lang="en-US" dirty="0"/>
              <a:t>Sprite</a:t>
            </a:r>
            <a:r>
              <a:rPr lang="ru-RU" dirty="0"/>
              <a:t>» наличие самого опасного консерванта аспартам, подтверждается обильным ростом густой пены. А в «</a:t>
            </a:r>
            <a:r>
              <a:rPr lang="en-US" dirty="0"/>
              <a:t>AQUA </a:t>
            </a:r>
            <a:r>
              <a:rPr lang="en-US" dirty="0" err="1"/>
              <a:t>Minerale</a:t>
            </a:r>
            <a:r>
              <a:rPr lang="ru-RU" dirty="0"/>
              <a:t>» консервантов кроме углекислого газа нет. </a:t>
            </a:r>
          </a:p>
        </p:txBody>
      </p:sp>
    </p:spTree>
    <p:extLst>
      <p:ext uri="{BB962C8B-B14F-4D97-AF65-F5344CB8AC3E}">
        <p14:creationId xmlns:p14="http://schemas.microsoft.com/office/powerpoint/2010/main" val="7927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ОПЫТ 3. Проверим насколько натуральны газированные напитки.</a:t>
            </a: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06" y="1378067"/>
            <a:ext cx="2681749" cy="17139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Оборудование:</a:t>
            </a:r>
          </a:p>
          <a:p>
            <a:pPr marL="0" indent="0">
              <a:buNone/>
            </a:pPr>
            <a:r>
              <a:rPr lang="ru-RU" dirty="0"/>
              <a:t>6 образцов газировки, пластиковые стаканчики 6 штук, 6 чайных ложек соды. </a:t>
            </a: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67706" y="1378067"/>
            <a:ext cx="11805105" cy="5101128"/>
            <a:chOff x="1655132" y="1447153"/>
            <a:chExt cx="11589584" cy="5101128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655132" y="1447153"/>
              <a:ext cx="5753430" cy="5101128"/>
              <a:chOff x="-3750148" y="-450965"/>
              <a:chExt cx="8719716" cy="9446014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42"/>
              <a:stretch/>
            </p:blipFill>
            <p:spPr bwMode="auto">
              <a:xfrm>
                <a:off x="-3750148" y="2567317"/>
                <a:ext cx="4402241" cy="642773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2260" y="-450965"/>
                <a:ext cx="3957308" cy="6427732"/>
              </a:xfrm>
              <a:prstGeom prst="rect">
                <a:avLst/>
              </a:prstGeom>
            </p:spPr>
          </p:pic>
        </p:grp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4"/>
            <a:stretch/>
          </p:blipFill>
          <p:spPr bwMode="auto">
            <a:xfrm>
              <a:off x="7582631" y="1759774"/>
              <a:ext cx="5662085" cy="381529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9" name="Объект 2"/>
          <p:cNvSpPr txBox="1">
            <a:spLocks/>
          </p:cNvSpPr>
          <p:nvPr/>
        </p:nvSpPr>
        <p:spPr>
          <a:xfrm>
            <a:off x="3268466" y="5649624"/>
            <a:ext cx="8932966" cy="1437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Вывод:</a:t>
            </a:r>
            <a:r>
              <a:rPr lang="ru-RU" dirty="0"/>
              <a:t> в нашем случае цвет не изменился, кроме как в минералке (он стал белый) </a:t>
            </a:r>
            <a:r>
              <a:rPr lang="ru-RU" dirty="0" smtClean="0"/>
              <a:t>значит все остальные </a:t>
            </a:r>
            <a:r>
              <a:rPr lang="ru-RU" dirty="0"/>
              <a:t>это химия. Осадок на дне стаканчиков, это сода.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238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3955" y="1972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ОПЫТ 4</a:t>
            </a:r>
            <a:r>
              <a:rPr lang="ru-RU" sz="4000" b="1" i="1" dirty="0">
                <a:solidFill>
                  <a:srgbClr val="FF0000"/>
                </a:solidFill>
              </a:rPr>
              <a:t>. Определение </a:t>
            </a:r>
            <a:r>
              <a:rPr lang="ru-RU" sz="4000" b="1" i="1" dirty="0" err="1">
                <a:solidFill>
                  <a:srgbClr val="FF0000"/>
                </a:solidFill>
              </a:rPr>
              <a:t>pH</a:t>
            </a:r>
            <a:r>
              <a:rPr lang="ru-RU" sz="4000" b="1" i="1" dirty="0">
                <a:solidFill>
                  <a:srgbClr val="FF0000"/>
                </a:solidFill>
              </a:rPr>
              <a:t>-среды, белка и глюкозы в газированных напитках. </a:t>
            </a: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942" y="1690688"/>
            <a:ext cx="3556819" cy="244869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Оборудование:</a:t>
            </a:r>
          </a:p>
          <a:p>
            <a:pPr marL="0" indent="0">
              <a:buNone/>
            </a:pPr>
            <a:r>
              <a:rPr lang="ru-RU" dirty="0"/>
              <a:t>6 образцов газировки, универсальная индикаторная бумага.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083"/>
          <a:stretch/>
        </p:blipFill>
        <p:spPr>
          <a:xfrm>
            <a:off x="3863548" y="1068097"/>
            <a:ext cx="3459460" cy="260663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594" y="1060686"/>
            <a:ext cx="3369861" cy="261657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6" y="3842620"/>
            <a:ext cx="2005782" cy="2774491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555" y="3842620"/>
            <a:ext cx="2199903" cy="2774491"/>
          </a:xfrm>
          <a:prstGeom prst="rect">
            <a:avLst/>
          </a:prstGeom>
        </p:spPr>
      </p:pic>
      <p:pic>
        <p:nvPicPr>
          <p:cNvPr id="8" name="Рисунок 7" descr="https://ds05.infourok.ru/uploads/ex/1240/000778c7-38733dd5/img23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t="21417" r="54745" b="33984"/>
          <a:stretch/>
        </p:blipFill>
        <p:spPr bwMode="auto">
          <a:xfrm>
            <a:off x="5202013" y="3842620"/>
            <a:ext cx="2911374" cy="27842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4" t="14624" r="7838" b="-2607"/>
          <a:stretch/>
        </p:blipFill>
        <p:spPr bwMode="auto">
          <a:xfrm rot="16200000">
            <a:off x="8826014" y="3468914"/>
            <a:ext cx="2774490" cy="35219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064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4342" y="270566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Вывод:</a:t>
            </a:r>
            <a:r>
              <a:rPr lang="ru-RU" dirty="0"/>
              <a:t> Изменение окраски индикатора подтверждает то, что во всех образцах присутствуют в качестве добавок кислоты. Лишь в минералке изменений </a:t>
            </a:r>
            <a:r>
              <a:rPr lang="en-US" dirty="0"/>
              <a:t>pH</a:t>
            </a:r>
            <a:r>
              <a:rPr lang="ru-RU" dirty="0"/>
              <a:t> не произошло, она осталась нейтральной. Значит, это позволяет предположить, что данные напитки, имея высокую кислотность своих растворов, могут пагубно влиять на желудочно-кишечный тракт человека. Поэтому, такие напитки как «</a:t>
            </a:r>
            <a:r>
              <a:rPr lang="en-US" dirty="0"/>
              <a:t>Sprite</a:t>
            </a:r>
            <a:r>
              <a:rPr lang="ru-RU" dirty="0"/>
              <a:t>», «</a:t>
            </a:r>
            <a:r>
              <a:rPr lang="en-US" dirty="0"/>
              <a:t>Fanta</a:t>
            </a:r>
            <a:r>
              <a:rPr lang="ru-RU" dirty="0"/>
              <a:t>», «Дюшес», «</a:t>
            </a:r>
            <a:r>
              <a:rPr lang="en-US" dirty="0"/>
              <a:t>Coca</a:t>
            </a:r>
            <a:r>
              <a:rPr lang="ru-RU" dirty="0"/>
              <a:t>–</a:t>
            </a:r>
            <a:r>
              <a:rPr lang="en-US" dirty="0"/>
              <a:t>Cola</a:t>
            </a:r>
            <a:r>
              <a:rPr lang="ru-RU" dirty="0"/>
              <a:t>», «</a:t>
            </a:r>
            <a:r>
              <a:rPr lang="en-US" dirty="0"/>
              <a:t>Pepsi</a:t>
            </a:r>
            <a:r>
              <a:rPr lang="ru-RU" dirty="0"/>
              <a:t>» желательно не пить людям страдающим гастритом. </a:t>
            </a:r>
          </a:p>
          <a:p>
            <a:pPr marL="0" indent="0">
              <a:buNone/>
            </a:pPr>
            <a:r>
              <a:rPr lang="ru-RU" dirty="0"/>
              <a:t>Белок в данных напитках не содержится.</a:t>
            </a:r>
          </a:p>
          <a:p>
            <a:pPr marL="0" indent="0">
              <a:buNone/>
            </a:pPr>
            <a:r>
              <a:rPr lang="ru-RU" dirty="0"/>
              <a:t>Содержание глюкозы во всех напитках очень высокое, кроме минералки. Поэтому людям с повышенным содержанием сахара в крови сладкие напитки пить нельзя.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789707"/>
              </p:ext>
            </p:extLst>
          </p:nvPr>
        </p:nvGraphicFramePr>
        <p:xfrm>
          <a:off x="975852" y="497963"/>
          <a:ext cx="10515600" cy="2240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12625121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349043631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31509952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38497888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Газированный напиток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pH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Белок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Глюкоза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616097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</a:t>
                      </a:r>
                      <a:r>
                        <a:rPr lang="en-US" sz="1400">
                          <a:effectLst/>
                        </a:rPr>
                        <a:t>Coca</a:t>
                      </a:r>
                      <a:r>
                        <a:rPr lang="ru-RU" sz="1400">
                          <a:effectLst/>
                        </a:rPr>
                        <a:t>–</a:t>
                      </a:r>
                      <a:r>
                        <a:rPr lang="en-US" sz="1400">
                          <a:effectLst/>
                        </a:rPr>
                        <a:t>Cola</a:t>
                      </a:r>
                      <a:r>
                        <a:rPr lang="ru-RU" sz="1400">
                          <a:effectLst/>
                        </a:rPr>
                        <a:t>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370043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</a:t>
                      </a:r>
                      <a:r>
                        <a:rPr lang="en-US" sz="1400">
                          <a:effectLst/>
                        </a:rPr>
                        <a:t>Pepsi</a:t>
                      </a:r>
                      <a:r>
                        <a:rPr lang="ru-RU" sz="1400">
                          <a:effectLst/>
                        </a:rPr>
                        <a:t>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065057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</a:t>
                      </a:r>
                      <a:r>
                        <a:rPr lang="en-US" sz="1400">
                          <a:effectLst/>
                        </a:rPr>
                        <a:t>Fanta</a:t>
                      </a:r>
                      <a:r>
                        <a:rPr lang="ru-RU" sz="1400">
                          <a:effectLst/>
                        </a:rPr>
                        <a:t>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285606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</a:t>
                      </a:r>
                      <a:r>
                        <a:rPr lang="en-US" sz="1400">
                          <a:effectLst/>
                        </a:rPr>
                        <a:t>Sprite</a:t>
                      </a:r>
                      <a:r>
                        <a:rPr lang="ru-RU" sz="1400">
                          <a:effectLst/>
                        </a:rPr>
                        <a:t>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50369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«Дюшес»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24316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</a:t>
                      </a:r>
                      <a:r>
                        <a:rPr lang="en-US" sz="1400">
                          <a:effectLst/>
                        </a:rPr>
                        <a:t>AQUA Minerale</a:t>
                      </a:r>
                      <a:r>
                        <a:rPr lang="ru-RU" sz="1400">
                          <a:effectLst/>
                        </a:rPr>
                        <a:t>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8577406"/>
                  </a:ext>
                </a:extLst>
              </a:tr>
            </a:tbl>
          </a:graphicData>
        </a:graphic>
      </p:graphicFrame>
      <p:sp>
        <p:nvSpPr>
          <p:cNvPr id="5" name="Объект 2"/>
          <p:cNvSpPr txBox="1">
            <a:spLocks/>
          </p:cNvSpPr>
          <p:nvPr/>
        </p:nvSpPr>
        <p:spPr>
          <a:xfrm>
            <a:off x="4608872" y="9832"/>
            <a:ext cx="4456471" cy="49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/>
              <a:t>РЕЗУЛЬТАТ ОПЫТА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93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ОПЫТ </a:t>
            </a:r>
            <a:r>
              <a:rPr lang="ru-RU" sz="4000" b="1" i="1" dirty="0">
                <a:solidFill>
                  <a:srgbClr val="FF0000"/>
                </a:solidFill>
              </a:rPr>
              <a:t>5. Влияние газированных напитков на эмаль зубов.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271" y="1786296"/>
            <a:ext cx="1931731" cy="204828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Оборудование:</a:t>
            </a:r>
          </a:p>
          <a:p>
            <a:pPr marL="0" indent="0">
              <a:buNone/>
            </a:pPr>
            <a:r>
              <a:rPr lang="ru-RU" dirty="0"/>
              <a:t>6 образцов газировки, белая яичная скорлупа, 6 стаканчиков.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2241755" y="1611705"/>
            <a:ext cx="3156155" cy="230856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5518663" y="1611705"/>
            <a:ext cx="3229282" cy="2309966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8868698" y="1610303"/>
            <a:ext cx="3156155" cy="2309966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/>
          <a:stretch>
            <a:fillRect/>
          </a:stretch>
        </p:blipFill>
        <p:spPr>
          <a:xfrm>
            <a:off x="189271" y="4015877"/>
            <a:ext cx="3529780" cy="2640562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7"/>
          <a:stretch>
            <a:fillRect/>
          </a:stretch>
        </p:blipFill>
        <p:spPr>
          <a:xfrm>
            <a:off x="3897273" y="4015877"/>
            <a:ext cx="3675718" cy="2640562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7572991" y="4097758"/>
            <a:ext cx="4451862" cy="2760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Вывод:</a:t>
            </a:r>
            <a:r>
              <a:rPr lang="ru-RU" dirty="0"/>
              <a:t> Значит, постоянное употребление газировки способно изменить цвет зубной эмали, и она будет выглядеть не самым привлекательным образом. В дальнейшем стирание зубной эмали приведет к кариесу. Зубы не окрашиваются сильно, подобно яйцу, только потому, что мы, помимо газировки, едим другую пищу.</a:t>
            </a:r>
          </a:p>
        </p:txBody>
      </p:sp>
    </p:spTree>
    <p:extLst>
      <p:ext uri="{BB962C8B-B14F-4D97-AF65-F5344CB8AC3E}">
        <p14:creationId xmlns:p14="http://schemas.microsoft.com/office/powerpoint/2010/main" val="363410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ОПЫТ </a:t>
            </a:r>
            <a:r>
              <a:rPr lang="ru-RU" sz="4000" b="1" i="1" dirty="0">
                <a:solidFill>
                  <a:srgbClr val="FF0000"/>
                </a:solidFill>
              </a:rPr>
              <a:t>6. Газированная вода и «Ментос».</a:t>
            </a: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360" y="2457603"/>
            <a:ext cx="2573594" cy="151734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Оборудование:</a:t>
            </a:r>
          </a:p>
          <a:p>
            <a:pPr marL="0" indent="0">
              <a:buNone/>
            </a:pPr>
            <a:r>
              <a:rPr lang="ru-RU" dirty="0"/>
              <a:t>образцы газировки 6 штук и конфеты «Ментос» 6 штук.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34" y="1690688"/>
            <a:ext cx="4068445" cy="3051175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30781" y="5308754"/>
            <a:ext cx="7790664" cy="1517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Вывод:</a:t>
            </a:r>
            <a:r>
              <a:rPr lang="ru-RU" dirty="0"/>
              <a:t> Реакция произошла, так как в напитке имеется ортофосфорная кислота, а конфета содержит щелочные компоненты. </a:t>
            </a:r>
          </a:p>
        </p:txBody>
      </p:sp>
      <p:pic>
        <p:nvPicPr>
          <p:cNvPr id="6" name="0-02-0a-94128e33af34166ac44a780adff5805c1ac56961fce364325cf3a0c29ae625ee_4eaf44d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3617" y="1198970"/>
            <a:ext cx="2460526" cy="460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2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226141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Цель </a:t>
            </a:r>
            <a:r>
              <a:rPr lang="ru-RU" sz="4000" b="1" dirty="0" smtClean="0">
                <a:solidFill>
                  <a:srgbClr val="FF0000"/>
                </a:solidFill>
              </a:rPr>
              <a:t>исследования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dirty="0" smtClean="0"/>
              <a:t> </a:t>
            </a:r>
            <a:r>
              <a:rPr lang="ru-RU" sz="3600" b="1" dirty="0"/>
              <a:t>Влияние компонентов газированных напитков на организм человека.</a:t>
            </a:r>
            <a:br>
              <a:rPr lang="ru-RU" sz="3600" b="1" dirty="0"/>
            </a:b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FF0000"/>
                </a:solidFill>
              </a:rPr>
              <a:t>Задачи </a:t>
            </a:r>
            <a:r>
              <a:rPr lang="ru-RU" sz="4000" b="1" dirty="0" smtClean="0">
                <a:solidFill>
                  <a:srgbClr val="FF0000"/>
                </a:solidFill>
              </a:rPr>
              <a:t>исследования</a:t>
            </a:r>
            <a:endParaRPr lang="ru-RU" sz="4000" dirty="0">
              <a:solidFill>
                <a:srgbClr val="FF0000"/>
              </a:solidFill>
            </a:endParaRPr>
          </a:p>
          <a:p>
            <a:pPr lvl="0"/>
            <a:r>
              <a:rPr lang="ru-RU" sz="3200" dirty="0"/>
              <a:t>Изучить историю создания газированных напитков.</a:t>
            </a:r>
          </a:p>
          <a:p>
            <a:pPr lvl="0"/>
            <a:r>
              <a:rPr lang="ru-RU" sz="3200" dirty="0"/>
              <a:t>Рассмотреть классификацию и химический состав современных газированных напитков.</a:t>
            </a:r>
          </a:p>
          <a:p>
            <a:pPr lvl="0" fontAlgn="base"/>
            <a:r>
              <a:rPr lang="ru-RU" sz="3200" dirty="0"/>
              <a:t>Изучить как влияют компоненты газированных напитков на организм человека. Провести опыты по исследованию химического состава наиболее употребляемых газированных напитков.</a:t>
            </a:r>
          </a:p>
          <a:p>
            <a:pPr lvl="0"/>
            <a:r>
              <a:rPr lang="ru-RU" sz="3200" dirty="0"/>
              <a:t>Сделать собственный газированный напиток.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937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ОПЫТ </a:t>
            </a:r>
            <a:r>
              <a:rPr lang="ru-RU" b="1" i="1" dirty="0">
                <a:solidFill>
                  <a:srgbClr val="FF0000"/>
                </a:solidFill>
              </a:rPr>
              <a:t>7. Влияние газированной воды на мясо.</a:t>
            </a:r>
            <a:r>
              <a:rPr lang="ru-RU" b="1" i="1" dirty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683" y="1329218"/>
            <a:ext cx="2536723" cy="161479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Оборудование:</a:t>
            </a:r>
          </a:p>
          <a:p>
            <a:pPr marL="0" indent="0">
              <a:buNone/>
            </a:pPr>
            <a:r>
              <a:rPr lang="ru-RU" dirty="0"/>
              <a:t>стаканчики с газированной водой, пинцет, кусочки говядины.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096" y="1061464"/>
            <a:ext cx="3268499" cy="2604012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6017905" y="1061464"/>
            <a:ext cx="4108368" cy="260401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2533096" y="3876152"/>
            <a:ext cx="3268499" cy="2642636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6"/>
          <a:srcRect l="5875" r="14319"/>
          <a:stretch/>
        </p:blipFill>
        <p:spPr bwMode="auto">
          <a:xfrm>
            <a:off x="6017905" y="3876152"/>
            <a:ext cx="4108368" cy="2642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836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97213" y="2384542"/>
            <a:ext cx="4542503" cy="26764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Вывод:</a:t>
            </a:r>
            <a:r>
              <a:rPr lang="ru-RU" dirty="0"/>
              <a:t> опыт показывает, что 5 образцов из 6 (кроме минералки) газированных напитков наносят вред нашему желудку.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26942" t="5733" r="7095" b="8835"/>
          <a:stretch/>
        </p:blipFill>
        <p:spPr bwMode="auto">
          <a:xfrm rot="16200000">
            <a:off x="2040220" y="-1385986"/>
            <a:ext cx="3078092" cy="60890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39496" t="11821" r="19703" b="7493"/>
          <a:stretch/>
        </p:blipFill>
        <p:spPr bwMode="auto">
          <a:xfrm rot="16200000">
            <a:off x="1873152" y="2016490"/>
            <a:ext cx="3412229" cy="6089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701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3662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Собственный напиток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225" name="Рисунок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13" y="1427521"/>
            <a:ext cx="16764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Рисунок 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948" y="1419225"/>
            <a:ext cx="16764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Рисунок 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74" y="1409700"/>
            <a:ext cx="16764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Рисунок 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045" y="1427521"/>
            <a:ext cx="16764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Рисунок 4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471" y="1409700"/>
            <a:ext cx="16668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Рисунок 4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84" y="3916311"/>
            <a:ext cx="1755368" cy="234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Рисунок 4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95970" y="3916311"/>
            <a:ext cx="176212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Рисунок 4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705" y="3916311"/>
            <a:ext cx="176212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Рисунок 4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440" y="3916311"/>
            <a:ext cx="176212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13868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0" y="20897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08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8252" y="276637"/>
            <a:ext cx="3193026" cy="5689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Заключение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1277" y="3392130"/>
            <a:ext cx="11552904" cy="346587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1. Пейте газировку лишь в особых случаях, а не каждый день.</a:t>
            </a:r>
          </a:p>
          <a:p>
            <a:pPr marL="0" indent="0">
              <a:buNone/>
            </a:pPr>
            <a:r>
              <a:rPr lang="ru-RU" dirty="0"/>
              <a:t>2</a:t>
            </a:r>
            <a:r>
              <a:rPr lang="ru-RU" dirty="0" smtClean="0"/>
              <a:t>. </a:t>
            </a:r>
            <a:r>
              <a:rPr lang="ru-RU" dirty="0"/>
              <a:t>Если все же вы решили купить воду, то выбирайте бесцветную, без красителей.</a:t>
            </a:r>
          </a:p>
          <a:p>
            <a:pPr marL="0" indent="0">
              <a:buNone/>
            </a:pPr>
            <a:r>
              <a:rPr lang="ru-RU" dirty="0"/>
              <a:t>3</a:t>
            </a:r>
            <a:r>
              <a:rPr lang="ru-RU" dirty="0" smtClean="0"/>
              <a:t>. </a:t>
            </a:r>
            <a:r>
              <a:rPr lang="ru-RU" dirty="0"/>
              <a:t>Если пьете газировку, то лучше выпускать газы.</a:t>
            </a:r>
          </a:p>
          <a:p>
            <a:pPr marL="0" indent="0">
              <a:buNone/>
            </a:pPr>
            <a:r>
              <a:rPr lang="ru-RU" dirty="0"/>
              <a:t>4</a:t>
            </a:r>
            <a:r>
              <a:rPr lang="ru-RU" dirty="0" smtClean="0"/>
              <a:t>. </a:t>
            </a:r>
            <a:r>
              <a:rPr lang="ru-RU" dirty="0"/>
              <a:t>Если хотите сберечь зубы, то пейте через трубочку.</a:t>
            </a:r>
          </a:p>
          <a:p>
            <a:pPr marL="0" indent="0">
              <a:buNone/>
            </a:pPr>
            <a:r>
              <a:rPr lang="ru-RU" dirty="0"/>
              <a:t>5</a:t>
            </a:r>
            <a:r>
              <a:rPr lang="ru-RU" smtClean="0"/>
              <a:t>. </a:t>
            </a:r>
            <a:r>
              <a:rPr lang="ru-RU" dirty="0"/>
              <a:t>Газировка не утоляет жажду. Чем больше ее пьешь, тем больше хочется.</a:t>
            </a:r>
          </a:p>
          <a:p>
            <a:pPr marL="0" indent="0">
              <a:buNone/>
            </a:pPr>
            <a:r>
              <a:rPr lang="ru-RU" dirty="0"/>
              <a:t>Наличие в ней большого количества сахара (в 1 стакане газировки содержится 6 кусочков сахара) и некоторых других веществ, наоборот, усиливает </a:t>
            </a:r>
            <a:r>
              <a:rPr lang="ru-RU" dirty="0" smtClean="0"/>
              <a:t>жажду.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 Таким образом, я достиг поставленных целей и решил поставленные задачи. Лично для себя было принято решение ограничить потребление этого, на первый взгляд, безобидного напитка.</a:t>
            </a:r>
          </a:p>
          <a:p>
            <a:pPr algn="just"/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69823" y="2516984"/>
            <a:ext cx="10717160" cy="56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FF0000"/>
                </a:solidFill>
              </a:rPr>
              <a:t>Советы одноклассникам и ребятам нашей школы: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5748" y="845577"/>
            <a:ext cx="11402962" cy="2382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dirty="0" smtClean="0"/>
              <a:t>В результате проделанной работы я пришел к выводу, что газированная вода приносит вред нашему организму. Кроме этого, теперь мы знаем, какое влияние она оказывает на организм. Об этом надо рассказать своим друзьям и одноклассникам. По результатам проделанной работы я составил советы для одноклассников и ребят нашей школы.</a:t>
            </a:r>
          </a:p>
        </p:txBody>
      </p:sp>
    </p:spTree>
    <p:extLst>
      <p:ext uri="{BB962C8B-B14F-4D97-AF65-F5344CB8AC3E}">
        <p14:creationId xmlns:p14="http://schemas.microsoft.com/office/powerpoint/2010/main" val="86116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446" y="2892015"/>
            <a:ext cx="12887632" cy="1325563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Содержание проекта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В этой работе мы узнали что такое газированный напиток и историю его появления.</a:t>
            </a:r>
          </a:p>
          <a:p>
            <a:pPr marL="514350" indent="-514350">
              <a:buAutoNum type="arabicPeriod"/>
            </a:pPr>
            <a:r>
              <a:rPr lang="ru-RU" dirty="0" smtClean="0"/>
              <a:t>Познакомились с классификацией газированных напитков.</a:t>
            </a:r>
          </a:p>
          <a:p>
            <a:pPr marL="514350" indent="-514350">
              <a:buAutoNum type="arabicPeriod"/>
            </a:pPr>
            <a:r>
              <a:rPr lang="ru-RU" dirty="0" smtClean="0"/>
              <a:t>Узнали химический </a:t>
            </a:r>
            <a:r>
              <a:rPr lang="ru-RU" dirty="0"/>
              <a:t>состав </a:t>
            </a:r>
            <a:r>
              <a:rPr lang="ru-RU" dirty="0" smtClean="0"/>
              <a:t>газированных напитков.</a:t>
            </a:r>
          </a:p>
          <a:p>
            <a:pPr marL="514350" indent="-514350">
              <a:buAutoNum type="arabicPeriod"/>
            </a:pPr>
            <a:r>
              <a:rPr lang="ru-RU" dirty="0" smtClean="0"/>
              <a:t>Провели опыты с газированными напитками.</a:t>
            </a:r>
          </a:p>
          <a:p>
            <a:pPr marL="514350" indent="-514350">
              <a:buAutoNum type="arabicPeriod"/>
            </a:pPr>
            <a:r>
              <a:rPr lang="ru-RU" dirty="0" smtClean="0"/>
              <a:t>Приготовили собственный напиток.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56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7364" y="203200"/>
            <a:ext cx="5276273" cy="229372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/>
              <a:t>Джосеф</a:t>
            </a:r>
            <a:r>
              <a:rPr lang="ru-RU" b="1" dirty="0" smtClean="0"/>
              <a:t> Пристли</a:t>
            </a:r>
            <a:br>
              <a:rPr lang="ru-RU" b="1" dirty="0" smtClean="0"/>
            </a:br>
            <a:r>
              <a:rPr lang="ru-RU" b="1" dirty="0" smtClean="0"/>
              <a:t>В </a:t>
            </a:r>
            <a:r>
              <a:rPr lang="ru-RU" b="1" dirty="0" smtClean="0">
                <a:solidFill>
                  <a:srgbClr val="FF0000"/>
                </a:solidFill>
              </a:rPr>
              <a:t>1767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г.</a:t>
            </a:r>
            <a:r>
              <a:rPr lang="ru-RU" b="1" dirty="0" smtClean="0"/>
              <a:t> первым изобрел газированную воду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10363200" y="6176963"/>
            <a:ext cx="990600" cy="260782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1030" name="Picture 6" descr="https://c.files.bbci.co.uk/707B/production/_108859782_el-ot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46" y="3254398"/>
            <a:ext cx="5331691" cy="305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viaempresa.cat/uploads/s1/21/27/48/87/el-creador-de-la-to-nica-johann-jacob-schweppe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742" y="3254398"/>
            <a:ext cx="5331691" cy="305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153742" y="323274"/>
            <a:ext cx="5276273" cy="2702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/>
              <a:t>Якоб </a:t>
            </a:r>
            <a:r>
              <a:rPr lang="ru-RU" sz="4000" b="1" dirty="0" err="1" smtClean="0"/>
              <a:t>Швепп</a:t>
            </a:r>
            <a:endParaRPr lang="ru-RU" sz="4000" b="1" dirty="0" smtClean="0"/>
          </a:p>
          <a:p>
            <a:pPr algn="ctr"/>
            <a:r>
              <a:rPr lang="ru-RU" sz="4000" b="1" dirty="0" smtClean="0"/>
              <a:t>В </a:t>
            </a:r>
            <a:r>
              <a:rPr lang="ru-RU" sz="4000" b="1" dirty="0" smtClean="0">
                <a:solidFill>
                  <a:srgbClr val="FF0000"/>
                </a:solidFill>
              </a:rPr>
              <a:t>1783</a:t>
            </a:r>
            <a:r>
              <a:rPr lang="ru-RU" sz="4000" b="1" dirty="0" smtClean="0"/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г.</a:t>
            </a:r>
            <a:r>
              <a:rPr lang="ru-RU" sz="4000" b="1" dirty="0" smtClean="0"/>
              <a:t> первым начал промышленное производство газированной воды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88563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197" y="216910"/>
            <a:ext cx="7576127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Джон Стив </a:t>
            </a:r>
            <a:r>
              <a:rPr lang="ru-RU" sz="4000" b="1" dirty="0" err="1" smtClean="0"/>
              <a:t>Пембертон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>
                <a:solidFill>
                  <a:srgbClr val="FF0000"/>
                </a:solidFill>
              </a:rPr>
              <a:t>8 мая 1886 </a:t>
            </a:r>
            <a:r>
              <a:rPr lang="ru-RU" sz="4000" b="1" dirty="0" smtClean="0">
                <a:solidFill>
                  <a:srgbClr val="FF0000"/>
                </a:solidFill>
              </a:rPr>
              <a:t>г. </a:t>
            </a:r>
            <a:r>
              <a:rPr lang="ru-RU" sz="4000" b="1" dirty="0" smtClean="0"/>
              <a:t>Изобрел «</a:t>
            </a:r>
            <a:r>
              <a:rPr lang="en-US" sz="4000" b="1" dirty="0" smtClean="0"/>
              <a:t>Coca-Cola</a:t>
            </a:r>
            <a:r>
              <a:rPr lang="ru-RU" sz="4000" b="1" dirty="0" smtClean="0"/>
              <a:t>»</a:t>
            </a:r>
            <a:endParaRPr lang="ru-RU" sz="4000" b="1" dirty="0"/>
          </a:p>
        </p:txBody>
      </p:sp>
      <p:pic>
        <p:nvPicPr>
          <p:cNvPr id="2050" name="Picture 2" descr="https://rus.team/images/articles/47994/2019-03-29-160_80853-2_6063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677" y="1542473"/>
            <a:ext cx="3610551" cy="481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27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5610" y="365125"/>
            <a:ext cx="6168189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Классификация газированных напитков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5610" y="1825625"/>
            <a:ext cx="6168190" cy="4351338"/>
          </a:xfrm>
        </p:spPr>
        <p:txBody>
          <a:bodyPr>
            <a:normAutofit/>
          </a:bodyPr>
          <a:lstStyle/>
          <a:p>
            <a:pPr lvl="0"/>
            <a:r>
              <a:rPr lang="ru-RU" sz="3200" b="1" i="1" dirty="0"/>
              <a:t>Напитки на натуральном </a:t>
            </a:r>
            <a:r>
              <a:rPr lang="ru-RU" sz="3200" b="1" i="1" dirty="0" smtClean="0"/>
              <a:t>сырье</a:t>
            </a:r>
            <a:r>
              <a:rPr lang="ru-RU" sz="3200" i="1" dirty="0" smtClean="0"/>
              <a:t> </a:t>
            </a:r>
          </a:p>
          <a:p>
            <a:pPr lvl="0"/>
            <a:r>
              <a:rPr lang="ru-RU" sz="3200" b="1" i="1" dirty="0" smtClean="0"/>
              <a:t>Напитки </a:t>
            </a:r>
            <a:r>
              <a:rPr lang="ru-RU" sz="3200" b="1" i="1" dirty="0"/>
              <a:t>на синтетических </a:t>
            </a:r>
            <a:r>
              <a:rPr lang="ru-RU" sz="3200" b="1" i="1" dirty="0" err="1" smtClean="0"/>
              <a:t>ароматизаторах</a:t>
            </a:r>
            <a:r>
              <a:rPr lang="ru-RU" sz="3200" b="1" i="1" dirty="0" smtClean="0"/>
              <a:t> </a:t>
            </a:r>
          </a:p>
          <a:p>
            <a:pPr lvl="0"/>
            <a:r>
              <a:rPr lang="ru-RU" sz="3200" b="1" i="1" dirty="0" smtClean="0"/>
              <a:t>Тонизирующие напитки</a:t>
            </a:r>
            <a:r>
              <a:rPr lang="ru-RU" b="1" i="1" dirty="0" smtClean="0"/>
              <a:t> </a:t>
            </a:r>
          </a:p>
          <a:p>
            <a:pPr lvl="0"/>
            <a:r>
              <a:rPr lang="ru-RU" sz="3200" b="1" i="1" dirty="0" smtClean="0"/>
              <a:t>Витаминизированные напитки </a:t>
            </a:r>
          </a:p>
          <a:p>
            <a:pPr lvl="0"/>
            <a:r>
              <a:rPr lang="ru-RU" sz="3200" b="1" i="1" dirty="0" smtClean="0"/>
              <a:t>Напитки </a:t>
            </a:r>
            <a:r>
              <a:rPr lang="ru-RU" sz="3200" b="1" i="1" dirty="0"/>
              <a:t>для </a:t>
            </a:r>
            <a:r>
              <a:rPr lang="ru-RU" sz="3200" b="1" i="1" dirty="0" smtClean="0"/>
              <a:t>диабетиков</a:t>
            </a:r>
          </a:p>
          <a:p>
            <a:pPr marL="0" lvl="0" indent="0">
              <a:buNone/>
            </a:pPr>
            <a:endParaRPr lang="ru-RU" dirty="0"/>
          </a:p>
        </p:txBody>
      </p:sp>
      <p:pic>
        <p:nvPicPr>
          <p:cNvPr id="1026" name="Picture 2" descr="https://pbs.twimg.com/media/EZ14OfaWsAAAkw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67" y="1825625"/>
            <a:ext cx="4837333" cy="322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46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Химический состав газированных напитков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416" y="1423630"/>
            <a:ext cx="4390539" cy="18406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0070C0"/>
                </a:solidFill>
              </a:rPr>
              <a:t>Основу всех газированных напитков составляет ВОДА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https://mysekret.ru/wp-content/uploads/2018/08/400981-blackang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16" y="3429203"/>
            <a:ext cx="4390539" cy="267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194755" y="2161842"/>
            <a:ext cx="4077929" cy="974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200" b="1" dirty="0" smtClean="0">
                <a:solidFill>
                  <a:srgbClr val="0070C0"/>
                </a:solidFill>
              </a:rPr>
              <a:t>УГЛЕКИСЛЫЙ ГАЗ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3076" name="Picture 4" descr="https://avatars.mds.yandex.net/get-zen_doc/59919/pub_5baa73c469d47500ae8b1a56_5baa740dd898fb00b2d3b5c1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121" y="3429204"/>
            <a:ext cx="5297847" cy="267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2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131" y="1029211"/>
            <a:ext cx="6221361" cy="6914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САХАР ИЛИ САХАРОЗАМЕНИТЕЛИ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://www.siapress.ru/images/news/main/517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03" y="1868128"/>
            <a:ext cx="4578658" cy="30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777317" y="1019377"/>
            <a:ext cx="3028336" cy="691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К</a:t>
            </a:r>
            <a:r>
              <a:rPr lang="ru-RU" sz="4000" b="1" dirty="0" smtClean="0">
                <a:solidFill>
                  <a:srgbClr val="FFC000"/>
                </a:solidFill>
              </a:rPr>
              <a:t>Р</a:t>
            </a:r>
            <a:r>
              <a:rPr lang="ru-RU" sz="4000" b="1" dirty="0" smtClean="0">
                <a:solidFill>
                  <a:srgbClr val="FFFF00"/>
                </a:solidFill>
              </a:rPr>
              <a:t>А</a:t>
            </a:r>
            <a:r>
              <a:rPr lang="ru-RU" sz="4000" b="1" dirty="0" smtClean="0">
                <a:solidFill>
                  <a:srgbClr val="00B050"/>
                </a:solidFill>
              </a:rPr>
              <a:t>С</a:t>
            </a:r>
            <a:r>
              <a:rPr lang="ru-RU" sz="4000" b="1" dirty="0" smtClean="0">
                <a:solidFill>
                  <a:srgbClr val="00B0F0"/>
                </a:solidFill>
              </a:rPr>
              <a:t>И</a:t>
            </a:r>
            <a:r>
              <a:rPr lang="ru-RU" sz="4000" b="1" dirty="0" smtClean="0">
                <a:solidFill>
                  <a:srgbClr val="0070C0"/>
                </a:solidFill>
              </a:rPr>
              <a:t>Т</a:t>
            </a:r>
            <a:r>
              <a:rPr lang="ru-RU" sz="4000" b="1" dirty="0" smtClean="0">
                <a:solidFill>
                  <a:srgbClr val="7030A0"/>
                </a:solidFill>
              </a:rPr>
              <a:t>Е</a:t>
            </a:r>
            <a:r>
              <a:rPr lang="ru-RU" sz="4000" b="1" dirty="0" smtClean="0">
                <a:solidFill>
                  <a:srgbClr val="CCFF33"/>
                </a:solidFill>
              </a:rPr>
              <a:t>Л</a:t>
            </a:r>
            <a:r>
              <a:rPr lang="ru-RU" sz="4000" b="1" dirty="0" smtClean="0">
                <a:solidFill>
                  <a:srgbClr val="66FF33"/>
                </a:solidFill>
              </a:rPr>
              <a:t>И</a:t>
            </a:r>
            <a:endParaRPr lang="ru-RU" sz="4000" b="1" dirty="0">
              <a:solidFill>
                <a:srgbClr val="66FF33"/>
              </a:solidFill>
            </a:endParaRPr>
          </a:p>
        </p:txBody>
      </p:sp>
      <p:pic>
        <p:nvPicPr>
          <p:cNvPr id="4100" name="Picture 4" descr="https://mosepdm.ru/wp-content/uploads/2020/05/%D0%BF%D0%B8%D0%B3%D0%BC%D0%B5%D0%BD%D1%82%D1%8B-%D0%B4%D0%BB%D1%8F-%D0%BE%D0%B1%D0%BB%D0%BE%D0%B6%D0%BA%D0%B8-%D1%81%D1%82%D0%B0%D1%82%D1%8C%D0%B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574" y="1919507"/>
            <a:ext cx="4306529" cy="30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63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4046" y="119314"/>
            <a:ext cx="4264742" cy="1325563"/>
          </a:xfrm>
        </p:spPr>
        <p:txBody>
          <a:bodyPr/>
          <a:lstStyle/>
          <a:p>
            <a:pPr algn="ctr"/>
            <a:r>
              <a:rPr lang="ru-RU" sz="4000" b="1" dirty="0" smtClean="0"/>
              <a:t>АРОМАТИЗАТОРЫ</a:t>
            </a:r>
            <a:endParaRPr lang="ru-RU" sz="4000" dirty="0"/>
          </a:p>
        </p:txBody>
      </p:sp>
      <p:pic>
        <p:nvPicPr>
          <p:cNvPr id="5122" name="Picture 2" descr="http://tpa-optom.ru/wp-content/uploads/BLtrUavkqZ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876" y="678289"/>
            <a:ext cx="3795077" cy="26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1128865" y="1083101"/>
            <a:ext cx="42647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/>
              <a:t>КОФЕИН</a:t>
            </a:r>
            <a:endParaRPr lang="ru-RU" sz="40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775781" y="3372451"/>
            <a:ext cx="3888770" cy="789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/>
              <a:t>КИСЛОТЫ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499198" y="2086236"/>
            <a:ext cx="42647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/>
              <a:t>КОНСЕРВАНТЫ</a:t>
            </a:r>
          </a:p>
        </p:txBody>
      </p:sp>
      <p:pic>
        <p:nvPicPr>
          <p:cNvPr id="5124" name="Picture 4" descr="https://avatars.mds.yandex.net/get-zen_doc/3630671/pub_5f0d8b8a4b389b3ac61779d7_5f0d8d1e0f69797f4aadd896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80" y="4414934"/>
            <a:ext cx="3953743" cy="209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rokos-spice.ru/images/cms/data/lk-01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703" y="3747974"/>
            <a:ext cx="1874800" cy="226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mpactagro.com.ua/image/cache/catalog/i/pi/jj/296619fcdf6a7c626dfc31ad9b3d1e52-1000x1000-product_popu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39" y="3764239"/>
            <a:ext cx="2155104" cy="224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www.vetlek.ru/img/shop/items/fs_000032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274" y="2086236"/>
            <a:ext cx="1604399" cy="319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14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935</Words>
  <Application>Microsoft Office PowerPoint</Application>
  <PresentationFormat>Произвольный</PresentationFormat>
  <Paragraphs>158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Химический практикум «Газированные напитки»</vt:lpstr>
      <vt:lpstr>Цель исследования  Влияние компонентов газированных напитков на организм человека. </vt:lpstr>
      <vt:lpstr>Содержание проекта</vt:lpstr>
      <vt:lpstr>Джосеф Пристли В 1767 г. первым изобрел газированную воду</vt:lpstr>
      <vt:lpstr>Джон Стив Пембертон 8 мая 1886 г. Изобрел «Coca-Cola»</vt:lpstr>
      <vt:lpstr>Классификация газированных напитков</vt:lpstr>
      <vt:lpstr>Химический состав газированных напитков</vt:lpstr>
      <vt:lpstr>Презентация PowerPoint</vt:lpstr>
      <vt:lpstr>АРОМАТИЗАТОРЫ</vt:lpstr>
      <vt:lpstr>Социологический опрос среди учеников 6 «Д» класса об употреблении газированных напитков </vt:lpstr>
      <vt:lpstr>Результаты опроса</vt:lpstr>
      <vt:lpstr>Экспериментальная часть</vt:lpstr>
      <vt:lpstr>ОПЫТ 1. Обнаружение в газированных напитках углекислого газа.</vt:lpstr>
      <vt:lpstr>ОПЫТ 2. Обнаружение консервантов в газировке.</vt:lpstr>
      <vt:lpstr>ОПЫТ 3. Проверим насколько натуральны газированные напитки. </vt:lpstr>
      <vt:lpstr>ОПЫТ 4. Определение pH-среды, белка и глюкозы в газированных напитках.  </vt:lpstr>
      <vt:lpstr>Презентация PowerPoint</vt:lpstr>
      <vt:lpstr>ОПЫТ 5. Влияние газированных напитков на эмаль зубов. </vt:lpstr>
      <vt:lpstr>ОПЫТ 6. Газированная вода и «Ментос». </vt:lpstr>
      <vt:lpstr>ОПЫТ 7. Влияние газированной воды на мясо.  </vt:lpstr>
      <vt:lpstr>Презентация PowerPoint</vt:lpstr>
      <vt:lpstr>Собственный напиток</vt:lpstr>
      <vt:lpstr>Заключение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Химический практикум «Газированные напитки»</dc:title>
  <dc:creator>rotanova.86@mail.ru</dc:creator>
  <cp:lastModifiedBy>HP</cp:lastModifiedBy>
  <cp:revision>30</cp:revision>
  <dcterms:created xsi:type="dcterms:W3CDTF">2021-01-09T20:12:21Z</dcterms:created>
  <dcterms:modified xsi:type="dcterms:W3CDTF">2021-06-20T17:53:04Z</dcterms:modified>
</cp:coreProperties>
</file>