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2" r:id="rId21"/>
    <p:sldId id="273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9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BE2EF-920B-4A1E-AD9E-EFB8B3FB0D8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F1FB-BF4C-4FE8-AEEA-6A31003BE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9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07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04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40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2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6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2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3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3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3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5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6174-D811-470F-B630-15CCA289E52B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C160F4-8639-444E-A265-8E28770F7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6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ingservice.ru/services/udalenie-kraski/korroziya-metallov/" TargetMode="External"/><Relationship Id="rId2" Type="http://schemas.openxmlformats.org/officeDocument/2006/relationships/hyperlink" Target="https://www.okorrozii.com/legirovani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hnoinfa.ru/korroziya/65.html" TargetMode="External"/><Relationship Id="rId4" Type="http://schemas.openxmlformats.org/officeDocument/2006/relationships/hyperlink" Target="https://tesiaes.ru/?p=1036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01A93-F422-433E-954A-76C0412BA293}"/>
              </a:ext>
            </a:extLst>
          </p:cNvPr>
          <p:cNvSpPr txBox="1"/>
          <p:nvPr/>
        </p:nvSpPr>
        <p:spPr>
          <a:xfrm>
            <a:off x="574089" y="0"/>
            <a:ext cx="1061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Уфимский топливно-энергетический колледж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4CAB5-D23E-4580-86D1-73D57E00AF94}"/>
              </a:ext>
            </a:extLst>
          </p:cNvPr>
          <p:cNvSpPr txBox="1"/>
          <p:nvPr/>
        </p:nvSpPr>
        <p:spPr>
          <a:xfrm>
            <a:off x="10237432" y="1260630"/>
            <a:ext cx="1908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13.02.05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4CD86-431E-4A8F-8B54-6C63646CD823}"/>
              </a:ext>
            </a:extLst>
          </p:cNvPr>
          <p:cNvSpPr txBox="1"/>
          <p:nvPr/>
        </p:nvSpPr>
        <p:spPr>
          <a:xfrm>
            <a:off x="2108444" y="3013501"/>
            <a:ext cx="7548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презентация по дисциплине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«Материаловедение»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«Защита оборудования ТЭС от коррозии»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4D472-B26C-47A7-BB4A-823ECA9E5D7B}"/>
              </a:ext>
            </a:extLst>
          </p:cNvPr>
          <p:cNvSpPr txBox="1"/>
          <p:nvPr/>
        </p:nvSpPr>
        <p:spPr>
          <a:xfrm>
            <a:off x="8768179" y="4520152"/>
            <a:ext cx="377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студент группы 2Т: Алёна Олеговна Иванова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Зульфия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Валеева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82E89-1C6E-471D-9CE8-BC4340B7070D}"/>
              </a:ext>
            </a:extLst>
          </p:cNvPr>
          <p:cNvSpPr txBox="1"/>
          <p:nvPr/>
        </p:nvSpPr>
        <p:spPr>
          <a:xfrm>
            <a:off x="4276076" y="6550223"/>
            <a:ext cx="321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Уфа, 2021</a:t>
            </a:r>
          </a:p>
        </p:txBody>
      </p:sp>
    </p:spTree>
    <p:extLst>
      <p:ext uri="{BB962C8B-B14F-4D97-AF65-F5344CB8AC3E}">
        <p14:creationId xmlns:p14="http://schemas.microsoft.com/office/powerpoint/2010/main" val="231867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439" y="638624"/>
            <a:ext cx="8911687" cy="1280890"/>
          </a:xfrm>
        </p:spPr>
        <p:txBody>
          <a:bodyPr/>
          <a:lstStyle/>
          <a:p>
            <a:r>
              <a:rPr lang="ru-RU" dirty="0"/>
              <a:t>Основные методы борьбы с коррозией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2" y="1553029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Выбор подходящего способа защиты поверхности от образования ржавчины определяется условиями, в которых работает данная деталь или конструкция. Наиболее эффективны следующие методы:</a:t>
            </a:r>
          </a:p>
          <a:p>
            <a:endParaRPr lang="ru-RU" sz="2000" dirty="0"/>
          </a:p>
          <a:p>
            <a:r>
              <a:rPr lang="ru-RU" sz="2000" dirty="0"/>
              <a:t>Нанесение поверхностных атмосферостойких покрытий;</a:t>
            </a:r>
          </a:p>
          <a:p>
            <a:r>
              <a:rPr lang="ru-RU" sz="2000" dirty="0"/>
              <a:t>Поверхностная металлизация;</a:t>
            </a:r>
          </a:p>
          <a:p>
            <a:r>
              <a:rPr lang="ru-RU" sz="2000" dirty="0"/>
              <a:t>Легирование металла элементами, обладающими большей стойкостью к участию в </a:t>
            </a:r>
            <a:r>
              <a:rPr lang="ru-RU" sz="2000" dirty="0" err="1"/>
              <a:t>окислительно</a:t>
            </a:r>
            <a:r>
              <a:rPr lang="ru-RU" sz="2000" dirty="0"/>
              <a:t>-восстановительных реакциях;</a:t>
            </a:r>
          </a:p>
          <a:p>
            <a:r>
              <a:rPr lang="ru-RU" sz="2000" dirty="0"/>
              <a:t>Изменение химического состава окружающей среды.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68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954" y="638625"/>
            <a:ext cx="8911687" cy="1280890"/>
          </a:xfrm>
        </p:spPr>
        <p:txBody>
          <a:bodyPr/>
          <a:lstStyle/>
          <a:p>
            <a:r>
              <a:rPr lang="ru-RU" dirty="0"/>
              <a:t>Механические поверхностные покрытия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8411" y="1585686"/>
            <a:ext cx="5451703" cy="3777622"/>
          </a:xfrm>
        </p:spPr>
        <p:txBody>
          <a:bodyPr>
            <a:noAutofit/>
          </a:bodyPr>
          <a:lstStyle/>
          <a:p>
            <a:r>
              <a:rPr lang="ru-RU" sz="2000" dirty="0"/>
              <a:t>Поверхностная защита металла может быть выполнена его окрашиванием либо нанесением поверхностных плёнок, по своему составу нейтральных к воздействию кислорода. В быту, а также при обработке сравнительно больших площадей (главным образом, подземных трубопроводов) применяется окраска. Среди наиболее стойких красок – эмали и краски, содержащие алюминий. В первом случае эффект достигается перекрытием доступа кислороду к стальной поверхности, а во втором – нанесением алюминия на поверхность, который, являясь химически инертным металлом, предохраняет сталь от коррозионного разрушения.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18" y="2224140"/>
            <a:ext cx="5034485" cy="28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9496" y="624110"/>
            <a:ext cx="8911687" cy="1280890"/>
          </a:xfrm>
        </p:spPr>
        <p:txBody>
          <a:bodyPr/>
          <a:lstStyle/>
          <a:p>
            <a:r>
              <a:rPr lang="ru-RU" dirty="0" smtClean="0"/>
              <a:t>Достоинства и недостатки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Положительными особенностями данного способа защиты являются лёгкость его реализации и сравнительно небольшие финансовые затраты, поскольку процесс достаточно просто механизируется.</a:t>
            </a:r>
          </a:p>
          <a:p>
            <a:endParaRPr lang="ru-RU" sz="2400" dirty="0"/>
          </a:p>
          <a:p>
            <a:r>
              <a:rPr lang="ru-RU" sz="2400" dirty="0"/>
              <a:t>Вместе с тем долговечность такого способа защиты невелика, поскольку, не обладая большой степенью сродства с основным металлом, такие покрытия через некоторое время начинают механически разрушаться.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0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068" y="653139"/>
            <a:ext cx="8911687" cy="1280890"/>
          </a:xfrm>
        </p:spPr>
        <p:txBody>
          <a:bodyPr/>
          <a:lstStyle/>
          <a:p>
            <a:r>
              <a:rPr lang="ru-RU" dirty="0"/>
              <a:t>Химические поверхностные покрытия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241" y="1934029"/>
            <a:ext cx="8915400" cy="3777622"/>
          </a:xfrm>
        </p:spPr>
        <p:txBody>
          <a:bodyPr/>
          <a:lstStyle/>
          <a:p>
            <a:r>
              <a:rPr lang="ru-RU" sz="2400" dirty="0"/>
              <a:t>Коррозионная защита в данном случае происходит вследствие образования на поверхности обрабатываемого металла химической плёнки, состоящей из компонентов, стойких к воздействию кислорода, давлений, температур и влажности. Например, углеродистые стали обрабатывают </a:t>
            </a:r>
            <a:r>
              <a:rPr lang="ru-RU" sz="2400" dirty="0" err="1"/>
              <a:t>фосфатированием</a:t>
            </a:r>
            <a:r>
              <a:rPr lang="ru-RU" sz="2400" dirty="0"/>
              <a:t>. </a:t>
            </a:r>
            <a:r>
              <a:rPr lang="ru-RU" sz="2400" dirty="0" smtClean="0"/>
              <a:t>Аналогом </a:t>
            </a:r>
            <a:r>
              <a:rPr lang="ru-RU" sz="2400" dirty="0" err="1"/>
              <a:t>фосфатированию</a:t>
            </a:r>
            <a:r>
              <a:rPr lang="ru-RU" sz="2400" dirty="0"/>
              <a:t> выступает </a:t>
            </a:r>
            <a:r>
              <a:rPr lang="ru-RU" sz="2400" dirty="0" err="1"/>
              <a:t>оксалатирование</a:t>
            </a:r>
            <a:r>
              <a:rPr lang="ru-RU" sz="2400" dirty="0"/>
              <a:t> – процесс обработки металла солями щавелевой кислоты.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76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982" y="667653"/>
            <a:ext cx="8911687" cy="1280890"/>
          </a:xfrm>
        </p:spPr>
        <p:txBody>
          <a:bodyPr/>
          <a:lstStyle/>
          <a:p>
            <a:r>
              <a:rPr lang="ru-RU" dirty="0" smtClean="0"/>
              <a:t>Недостатки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012" y="1756229"/>
            <a:ext cx="9805988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Недостатком данных методов является трудоёмкость и сложность их применения, требующая наличия специального оборудования. Кроме того, конечная поверхность изменяет свой цвет, что не всегда приемлемо по эстетическим соображениям.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71" y="3037119"/>
            <a:ext cx="7620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096" y="624110"/>
            <a:ext cx="8911687" cy="1280890"/>
          </a:xfrm>
        </p:spPr>
        <p:txBody>
          <a:bodyPr/>
          <a:lstStyle/>
          <a:p>
            <a:r>
              <a:rPr lang="ru-RU" dirty="0" smtClean="0"/>
              <a:t>Металлизация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5885" y="1465943"/>
            <a:ext cx="4905830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Металлизация </a:t>
            </a:r>
            <a:r>
              <a:rPr lang="ru-RU" sz="2400" dirty="0"/>
              <a:t>— метод модификации свойств поверхности изделия путём нанесения на его поверхность слоя металла. Металлизации подвергаются как неметаллические поверхности (стекло, бетон, пластмасса), так и металлические. В последнем случае металлизацией наносится другой материал, например, более твёрдый или коррозионно-стойкий (хромирование, </a:t>
            </a:r>
            <a:r>
              <a:rPr lang="ru-RU" sz="2400" dirty="0" err="1"/>
              <a:t>цинкование</a:t>
            </a:r>
            <a:r>
              <a:rPr lang="ru-RU" sz="2400" dirty="0"/>
              <a:t>, </a:t>
            </a:r>
            <a:r>
              <a:rPr lang="ru-RU" sz="2400" dirty="0" err="1"/>
              <a:t>алюминирование</a:t>
            </a:r>
            <a:r>
              <a:rPr lang="ru-RU" sz="2400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0" y="2300793"/>
            <a:ext cx="5822119" cy="34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582" y="609595"/>
            <a:ext cx="8911687" cy="1280890"/>
          </a:xfrm>
        </p:spPr>
        <p:txBody>
          <a:bodyPr/>
          <a:lstStyle/>
          <a:p>
            <a:r>
              <a:rPr lang="ru-RU" dirty="0" smtClean="0"/>
              <a:t>Легирование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069" y="2133600"/>
            <a:ext cx="4793343" cy="3294743"/>
          </a:xfrm>
        </p:spPr>
        <p:txBody>
          <a:bodyPr>
            <a:normAutofit/>
          </a:bodyPr>
          <a:lstStyle/>
          <a:p>
            <a:r>
              <a:rPr lang="ru-RU" sz="2000" dirty="0"/>
              <a:t>Легирование (в переводе с латинского </a:t>
            </a:r>
            <a:r>
              <a:rPr lang="ru-RU" sz="2000" dirty="0" err="1"/>
              <a:t>ligare</a:t>
            </a:r>
            <a:r>
              <a:rPr lang="ru-RU" sz="2000" dirty="0"/>
              <a:t> – «связывать») – это процесс введения в состав материала (металла, сплава, полупроводника) определенных примесей.  Применяется легирование для изменения или улучшения физических и химических свойств металлов, сплавов.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2" y="2133600"/>
            <a:ext cx="6113537" cy="407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3" y="665721"/>
            <a:ext cx="10595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Легирование  </a:t>
            </a:r>
            <a:r>
              <a:rPr lang="ru-RU" sz="2400" dirty="0"/>
              <a:t>может быть объемным и поверхностным. Объемное легирование предусматривает введение добавок в весь объем металла. Поверхностное же легирование – введение легирующих добавок только в верхний (поверхностный) слой. </a:t>
            </a:r>
          </a:p>
          <a:p>
            <a:r>
              <a:rPr lang="ru-RU" sz="2400" dirty="0" smtClean="0"/>
              <a:t>Добавки </a:t>
            </a:r>
            <a:r>
              <a:rPr lang="ru-RU" sz="2400" dirty="0"/>
              <a:t>могут быть как металлические (алюминий, никель, хром, цинк, кобальт и др.), так и неметаллические (кремний, сера, фосфор и т.д.).   Легирующих добавок может быть одна или несколько, которые придают основному металлу специальные свойства.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1" y="3901395"/>
            <a:ext cx="48768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467" y="133122"/>
            <a:ext cx="8911687" cy="1280890"/>
          </a:xfrm>
        </p:spPr>
        <p:txBody>
          <a:bodyPr/>
          <a:lstStyle/>
          <a:p>
            <a:r>
              <a:rPr lang="ru-RU" dirty="0" smtClean="0"/>
              <a:t>Защита теплотехнического оборудования от коррозии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812" y="1309914"/>
            <a:ext cx="9878559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В процессе эксплуатации теплоэнергетическое оборудование котельных и тепловых сетей подвергается коррозии, что приводит к снижению выработки тепловой и электрической энергии и даже к аварийной остановке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Воду для тепловых сетей подвергают стабилизационной обработке путем введения различных реагентов в зависимости от состава примесей и рН. Воду обрабатывают фосфатами, </a:t>
            </a:r>
            <a:r>
              <a:rPr lang="ru-RU" sz="2000" dirty="0" err="1"/>
              <a:t>фосфонатами</a:t>
            </a:r>
            <a:r>
              <a:rPr lang="ru-RU" sz="2000" dirty="0"/>
              <a:t>, различными комплексонами и др. Для удаления агрессивных газов применяют </a:t>
            </a:r>
            <a:r>
              <a:rPr lang="ru-RU" sz="2000" dirty="0" err="1"/>
              <a:t>декарбонизаторы</a:t>
            </a:r>
            <a:r>
              <a:rPr lang="ru-RU" sz="2000" dirty="0"/>
              <a:t> и термические деаэраторы.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09" y="3871499"/>
            <a:ext cx="5486401" cy="29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830" y="730907"/>
            <a:ext cx="99422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Также для защиты проводят следующие мероприятия:</a:t>
            </a:r>
          </a:p>
          <a:p>
            <a:endParaRPr lang="ru-RU" sz="2400" dirty="0" smtClean="0"/>
          </a:p>
          <a:p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изготовление труб теплообменных аппаратов из коррозионностойких металлов (красная медь, нержавеющая сталь</a:t>
            </a:r>
            <a:r>
              <a:rPr lang="ru-RU" sz="2000" dirty="0" smtClean="0"/>
              <a:t>);</a:t>
            </a:r>
            <a:br>
              <a:rPr lang="ru-RU" sz="2000" dirty="0" smtClean="0"/>
            </a:b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удаление CO2 из добавочной обессоленной воды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постоянный вывод неконденсирующихся газов из паровых камер ПНД, охладителей, подогревателей сетевой воды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тщательное уплотнение сальников конденсатных насосов, арматуры, фланцевых соединений питательных трубопроводов </a:t>
            </a:r>
            <a:r>
              <a:rPr lang="ru-RU" sz="2000" dirty="0" err="1"/>
              <a:t>низкопотенциальной</a:t>
            </a:r>
            <a:r>
              <a:rPr lang="ru-RU" sz="2000" dirty="0"/>
              <a:t> части тракта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достаточной герметичности конденсаторов турбин со стороны охлаждающей воды и воздуха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организация оперативного контроля за присосами воздуха и воды.</a:t>
            </a:r>
          </a:p>
        </p:txBody>
      </p:sp>
    </p:spTree>
    <p:extLst>
      <p:ext uri="{BB962C8B-B14F-4D97-AF65-F5344CB8AC3E}">
        <p14:creationId xmlns:p14="http://schemas.microsoft.com/office/powerpoint/2010/main" val="396993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F30D27-2464-407D-BF3C-C88591F8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82" y="507996"/>
            <a:ext cx="8911687" cy="1280890"/>
          </a:xfrm>
        </p:spPr>
        <p:txBody>
          <a:bodyPr/>
          <a:lstStyle/>
          <a:p>
            <a:r>
              <a:rPr lang="ru-RU" dirty="0"/>
              <a:t>Содержание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44441D-9543-4B26-9E39-57E0C707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029" y="1351641"/>
            <a:ext cx="10145485" cy="5123543"/>
          </a:xfrm>
        </p:spPr>
        <p:txBody>
          <a:bodyPr>
            <a:noAutofit/>
          </a:bodyPr>
          <a:lstStyle/>
          <a:p>
            <a:r>
              <a:rPr lang="ru-RU" dirty="0"/>
              <a:t>Цель работы </a:t>
            </a:r>
          </a:p>
          <a:p>
            <a:r>
              <a:rPr lang="ru-RU" dirty="0"/>
              <a:t>Понятие </a:t>
            </a:r>
            <a:r>
              <a:rPr lang="ru-RU" dirty="0" smtClean="0"/>
              <a:t>коррозии</a:t>
            </a:r>
          </a:p>
          <a:p>
            <a:r>
              <a:rPr lang="ru-RU" dirty="0" smtClean="0"/>
              <a:t>Виды коррозии </a:t>
            </a:r>
          </a:p>
          <a:p>
            <a:pPr lvl="1"/>
            <a:r>
              <a:rPr lang="ru-RU" dirty="0" smtClean="0"/>
              <a:t>Электрохимическая коррозия</a:t>
            </a:r>
          </a:p>
          <a:p>
            <a:pPr lvl="1"/>
            <a:r>
              <a:rPr lang="ru-RU" dirty="0" smtClean="0"/>
              <a:t>Водородная коррозия</a:t>
            </a:r>
          </a:p>
          <a:p>
            <a:pPr lvl="1"/>
            <a:r>
              <a:rPr lang="ru-RU" dirty="0" smtClean="0"/>
              <a:t>Кислородная коррозия </a:t>
            </a:r>
          </a:p>
          <a:p>
            <a:pPr lvl="1"/>
            <a:r>
              <a:rPr lang="ru-RU" dirty="0" smtClean="0"/>
              <a:t>Химическая коррозия </a:t>
            </a:r>
          </a:p>
          <a:p>
            <a:r>
              <a:rPr lang="ru-RU" dirty="0" smtClean="0"/>
              <a:t>Основные методы борьбы с коррозией</a:t>
            </a:r>
          </a:p>
          <a:p>
            <a:r>
              <a:rPr lang="ru-RU" dirty="0" smtClean="0"/>
              <a:t>Механические поверхностные покрытия </a:t>
            </a:r>
          </a:p>
          <a:p>
            <a:r>
              <a:rPr lang="ru-RU" dirty="0" smtClean="0"/>
              <a:t>Химические поверхностные покрытия </a:t>
            </a:r>
          </a:p>
          <a:p>
            <a:r>
              <a:rPr lang="ru-RU" dirty="0" smtClean="0"/>
              <a:t>Металлизация </a:t>
            </a:r>
          </a:p>
          <a:p>
            <a:r>
              <a:rPr lang="ru-RU" dirty="0" smtClean="0"/>
              <a:t>Легирование</a:t>
            </a:r>
          </a:p>
          <a:p>
            <a:r>
              <a:rPr lang="ru-RU" dirty="0" smtClean="0"/>
              <a:t>Защита теплотехнического оборудования от коррозии </a:t>
            </a:r>
          </a:p>
          <a:p>
            <a:r>
              <a:rPr lang="ru-RU" dirty="0" smtClean="0"/>
              <a:t>Заключение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6838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5A551-172C-4627-B143-3D399207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A011A-553F-467C-B99D-1AD07E3DE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211" y="170905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Мы </a:t>
            </a:r>
            <a:r>
              <a:rPr lang="ru-RU" sz="2400" dirty="0" smtClean="0"/>
              <a:t>изучили коррозию, её виды, рассмотрели способы борьбы и защиты от неё, исследовали достоинства и недостатки данных методов. Ознакомились с мероприятиями, проводимыми на электрических станциях для борьбы и защиты от коррозии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84283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36487-4DB5-4B5C-ADF2-46AD7635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886FE1-2D51-426A-8F12-08DCA690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ru-RU" sz="2400" u="sng" dirty="0" smtClean="0"/>
              <a:t>Литературные источники:</a:t>
            </a:r>
          </a:p>
          <a:p>
            <a:r>
              <a:rPr lang="ru-RU" sz="2000" dirty="0"/>
              <a:t>Антикоррозионная защита металлов. Федосова </a:t>
            </a:r>
            <a:r>
              <a:rPr lang="ru-RU" sz="2000" dirty="0" smtClean="0"/>
              <a:t>Н.Л.</a:t>
            </a:r>
          </a:p>
          <a:p>
            <a:r>
              <a:rPr lang="ru-RU" sz="2000" dirty="0"/>
              <a:t>Защита от коррозии, старения и биоповреждений машин, оборудования и сооружений. </a:t>
            </a:r>
            <a:r>
              <a:rPr lang="ru-RU" sz="2000" dirty="0" smtClean="0"/>
              <a:t>Герасименко </a:t>
            </a:r>
            <a:r>
              <a:rPr lang="ru-RU" sz="2000" dirty="0"/>
              <a:t>А.А. </a:t>
            </a:r>
            <a:endParaRPr lang="ru-RU" sz="2000" dirty="0" smtClean="0"/>
          </a:p>
          <a:p>
            <a:r>
              <a:rPr lang="ru-RU" sz="2000" dirty="0"/>
              <a:t>Коррозия и защита металлических конструкций и оборудования. </a:t>
            </a:r>
            <a:r>
              <a:rPr lang="ru-RU" sz="2000" dirty="0" err="1"/>
              <a:t>Жарский</a:t>
            </a:r>
            <a:r>
              <a:rPr lang="ru-RU" sz="2000" dirty="0"/>
              <a:t> М.И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Коррозия и защита от коррозии. Семенова И.В., </a:t>
            </a:r>
            <a:r>
              <a:rPr lang="ru-RU" sz="2000" dirty="0" err="1"/>
              <a:t>Флорианович</a:t>
            </a:r>
            <a:r>
              <a:rPr lang="ru-RU" sz="2000" dirty="0"/>
              <a:t> Г.М</a:t>
            </a:r>
            <a:r>
              <a:rPr lang="ru-RU" sz="2000" dirty="0" smtClean="0"/>
              <a:t>., </a:t>
            </a:r>
            <a:r>
              <a:rPr lang="ru-RU" sz="2000" dirty="0" err="1" smtClean="0"/>
              <a:t>Хорошилов</a:t>
            </a:r>
            <a:r>
              <a:rPr lang="ru-RU" sz="2000" dirty="0" smtClean="0"/>
              <a:t> </a:t>
            </a:r>
            <a:r>
              <a:rPr lang="ru-RU" sz="2000" dirty="0"/>
              <a:t>А.В.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7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2912" y="1462215"/>
            <a:ext cx="83747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Интернет-источники</a:t>
            </a:r>
            <a:r>
              <a:rPr lang="ru-RU" sz="24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>
              <a:spcBef>
                <a:spcPts val="1000"/>
              </a:spcBef>
              <a:buClr>
                <a:srgbClr val="A53010"/>
              </a:buClr>
            </a:pPr>
            <a:endParaRPr lang="ru-RU" sz="24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www.okorrozii.com/legirovanie.html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https://blastingservice.ru/services/udalenie-kraski/korroziya-metallov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/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https://tesiaes.ru/?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p=10362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5"/>
              </a:rPr>
              <a:t>www.tehnoinfa.ru/korroziya/65.html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5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118AF-B3A2-4216-9BE9-E6562039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D3DF9-2695-4B6E-BFC4-6BDF239D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15243"/>
            <a:ext cx="8915400" cy="3777622"/>
          </a:xfrm>
        </p:spPr>
        <p:txBody>
          <a:bodyPr/>
          <a:lstStyle/>
          <a:p>
            <a:r>
              <a:rPr lang="ru-RU" sz="2400" dirty="0"/>
              <a:t>Изучить </a:t>
            </a:r>
            <a:r>
              <a:rPr lang="ru-RU" sz="2400" dirty="0" smtClean="0"/>
              <a:t>понятие коррозии и ее виды; </a:t>
            </a:r>
          </a:p>
          <a:p>
            <a:r>
              <a:rPr lang="ru-RU" sz="2400" dirty="0" smtClean="0"/>
              <a:t>Рассмотреть </a:t>
            </a:r>
            <a:r>
              <a:rPr lang="ru-RU" sz="2400" dirty="0" smtClean="0"/>
              <a:t>способы борьбы и защиты от коррозии</a:t>
            </a:r>
            <a:r>
              <a:rPr lang="ru-RU" dirty="0" smtClean="0"/>
              <a:t>;</a:t>
            </a:r>
          </a:p>
          <a:p>
            <a:r>
              <a:rPr lang="ru-RU" sz="2400" dirty="0" smtClean="0"/>
              <a:t>Ознакомиться с их достоинствами и недостатками; </a:t>
            </a:r>
          </a:p>
          <a:p>
            <a:r>
              <a:rPr lang="ru-RU" sz="2400" dirty="0" smtClean="0"/>
              <a:t>Исследовать способы защиты теплотехнического оборудования от коррозии </a:t>
            </a:r>
          </a:p>
        </p:txBody>
      </p:sp>
    </p:spTree>
    <p:extLst>
      <p:ext uri="{BB962C8B-B14F-4D97-AF65-F5344CB8AC3E}">
        <p14:creationId xmlns:p14="http://schemas.microsoft.com/office/powerpoint/2010/main" val="19973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B6766-453F-447F-B4A0-27D4C40A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296" y="644064"/>
            <a:ext cx="8911687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Понятие </a:t>
            </a:r>
            <a:r>
              <a:rPr lang="ru-RU" dirty="0" smtClean="0"/>
              <a:t>коррозии</a:t>
            </a:r>
            <a:r>
              <a:rPr lang="ru-RU" sz="2500" dirty="0"/>
              <a:t/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D1B0D-A682-42F4-BDE4-CC7BE240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503" y="1480457"/>
            <a:ext cx="9267467" cy="37776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Коррозия</a:t>
            </a:r>
            <a:r>
              <a:rPr lang="ru-RU" sz="2000" dirty="0"/>
              <a:t> — самопроизвольное разрушение металлов и сплавов в результате химического, электрохимического или физико-химического взаимодействия с окружающей средой.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63" y="3000835"/>
            <a:ext cx="5333148" cy="35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7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39883" y="557171"/>
            <a:ext cx="5341257" cy="1219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09996" y="874383"/>
            <a:ext cx="460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Виды коррозии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68718" y="3061567"/>
            <a:ext cx="2699657" cy="8418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74374" y="3143526"/>
            <a:ext cx="288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Электрохимическая коррозия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30" y="4837910"/>
            <a:ext cx="2731245" cy="8718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94" y="4839802"/>
            <a:ext cx="2731245" cy="8718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627" y="3061567"/>
            <a:ext cx="2731245" cy="8718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01573" y="4916607"/>
            <a:ext cx="232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Водородная коррозия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521163" y="3128538"/>
            <a:ext cx="220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Кислородная коррозия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981366" y="4916607"/>
            <a:ext cx="240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Химическая коррозия</a:t>
            </a:r>
            <a:endParaRPr lang="ru-RU" sz="2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618545" y="1776371"/>
            <a:ext cx="1349830" cy="1285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 flipH="1">
            <a:off x="4062717" y="1775425"/>
            <a:ext cx="1297749" cy="30643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0"/>
          </p:cNvCxnSpPr>
          <p:nvPr/>
        </p:nvCxnSpPr>
        <p:spPr>
          <a:xfrm>
            <a:off x="6820430" y="1775425"/>
            <a:ext cx="1365623" cy="30624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0"/>
          </p:cNvCxnSpPr>
          <p:nvPr/>
        </p:nvCxnSpPr>
        <p:spPr>
          <a:xfrm>
            <a:off x="8258625" y="1775425"/>
            <a:ext cx="1365625" cy="12861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8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E2233-66E0-411B-824C-436D71FC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Электрохимическая коррозия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F3E42-6A38-4FB0-B2BF-1C9183AD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768" y="1540189"/>
            <a:ext cx="4956143" cy="5317811"/>
          </a:xfrm>
        </p:spPr>
        <p:txBody>
          <a:bodyPr>
            <a:normAutofit/>
          </a:bodyPr>
          <a:lstStyle/>
          <a:p>
            <a:r>
              <a:rPr lang="ru-RU" sz="2000" b="1" dirty="0"/>
              <a:t>Электрохимическая коррозия</a:t>
            </a:r>
            <a:r>
              <a:rPr lang="ru-RU" sz="2000" dirty="0"/>
              <a:t> возникает при контакте металла с окружающей </a:t>
            </a:r>
            <a:r>
              <a:rPr lang="ru-RU" sz="2000" dirty="0" err="1"/>
              <a:t>электролитически</a:t>
            </a:r>
            <a:r>
              <a:rPr lang="ru-RU" sz="2000" dirty="0"/>
              <a:t> проводящей средой.</a:t>
            </a:r>
            <a:br>
              <a:rPr lang="ru-RU" sz="2000" dirty="0"/>
            </a:br>
            <a:r>
              <a:rPr lang="ru-RU" sz="2000" dirty="0"/>
              <a:t>При электрохимической коррозии всегда требуется наличие электролита (Конденсат, дождевая вода и т. д.), с которым соприкасаются электроды — либо различные элементы структуры материала, либо два различных соприкасающихся материала с различающимися </a:t>
            </a:r>
            <a:r>
              <a:rPr lang="ru-RU" sz="2000" dirty="0" err="1"/>
              <a:t>окислительно</a:t>
            </a:r>
            <a:r>
              <a:rPr lang="ru-RU" sz="2000" dirty="0"/>
              <a:t>-восстановительными потенциалами. Если в воде растворены ионы солей, кислот, или т. п., электропроводность её повышается, и скорость процесса увеличивается.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730828"/>
            <a:ext cx="6284685" cy="47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Водородная коррозия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4926" y="1378858"/>
            <a:ext cx="11300960" cy="1611085"/>
          </a:xfrm>
        </p:spPr>
        <p:txBody>
          <a:bodyPr>
            <a:normAutofit/>
          </a:bodyPr>
          <a:lstStyle/>
          <a:p>
            <a:r>
              <a:rPr lang="ru-RU" sz="2000" b="1" dirty="0"/>
              <a:t>Водородная коррозия</a:t>
            </a:r>
            <a:r>
              <a:rPr lang="ru-RU" sz="2000" dirty="0"/>
              <a:t> может сопутствовать многим технологическим процессам, протекающим при повышенных температурах от 200 °С и давлениях от 300 МПа в средах, содержащих водород. Эти условия отвечают таким процессам, как гидрирование угля и нефти, синтез аммиака и метанола и др.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18008" y="2659748"/>
            <a:ext cx="10498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Водородная коррозия является результатом химического взаимодействия водорода с карбидной составляющей стали. Внешне проявление водородной коррозии означает сильное снижение прочности стали без заметного разрушения поверхности.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46" y="3744691"/>
            <a:ext cx="4621625" cy="30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Кислородная коррозия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526" y="1524000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b="1" dirty="0"/>
              <a:t>Кислородная коррозия</a:t>
            </a:r>
            <a:r>
              <a:rPr lang="ru-RU" sz="2000" dirty="0"/>
              <a:t> является самым распространенным видом разрушения металла котла, ей подвергаются, все элементы котла, изготовленные из углеродистых и низкоуглеродистых сталей, которые контактируют с водой практически с любым содержанием в ней кислорода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Кислородная коррозия </a:t>
            </a:r>
            <a:r>
              <a:rPr lang="ru-RU" sz="2000" dirty="0"/>
              <a:t>развивается в глубь металла.</a:t>
            </a:r>
            <a:br>
              <a:rPr lang="ru-RU" sz="2000" dirty="0"/>
            </a:br>
            <a:r>
              <a:rPr lang="ru-RU" sz="2000" dirty="0"/>
              <a:t>При исследовании причин появления и распространения данного вида коррозии при эксплуатации котлов, прежде всего, необходимо провести анализ условий работы котла в предаварийный период, анализ качества питательной воды, пара и отложений, анализ конструктивных особенностей котла.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249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коррозия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204755" y="1712686"/>
            <a:ext cx="4522788" cy="3777622"/>
          </a:xfrm>
        </p:spPr>
        <p:txBody>
          <a:bodyPr>
            <a:normAutofit/>
          </a:bodyPr>
          <a:lstStyle/>
          <a:p>
            <a:r>
              <a:rPr lang="ru-RU" sz="2000" b="1" dirty="0"/>
              <a:t>Химическая коррозия </a:t>
            </a:r>
            <a:r>
              <a:rPr lang="ru-RU" sz="2000" dirty="0"/>
              <a:t>– результат химических реакций, в которых после разрушения металлических связей атомы металла и окислителя образуют химическую связь.</a:t>
            </a:r>
            <a:br>
              <a:rPr lang="ru-RU" sz="2000" dirty="0"/>
            </a:br>
            <a:r>
              <a:rPr lang="ru-RU" sz="2000" dirty="0"/>
              <a:t>Данный тип коррозии наблюдается в средах, которые не проводят электрический ток, сюда можно отнести газы и жидкие </a:t>
            </a:r>
            <a:r>
              <a:rPr lang="ru-RU" sz="2000" dirty="0" err="1"/>
              <a:t>неэлектролиты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80" y="2101990"/>
            <a:ext cx="6124370" cy="40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1078</TotalTime>
  <Words>867</Words>
  <Application>Microsoft Office PowerPoint</Application>
  <PresentationFormat>Широкоэкранный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 3</vt:lpstr>
      <vt:lpstr>Легкий дым</vt:lpstr>
      <vt:lpstr>Презентация PowerPoint</vt:lpstr>
      <vt:lpstr>Содержание  </vt:lpstr>
      <vt:lpstr>Цель работы </vt:lpstr>
      <vt:lpstr>Понятие коррозии </vt:lpstr>
      <vt:lpstr>Презентация PowerPoint</vt:lpstr>
      <vt:lpstr>Электрохимическая коррозия </vt:lpstr>
      <vt:lpstr>Водородная коррозия </vt:lpstr>
      <vt:lpstr>Кислородная коррозия </vt:lpstr>
      <vt:lpstr>Химическая коррозия </vt:lpstr>
      <vt:lpstr>Основные методы борьбы с коррозией</vt:lpstr>
      <vt:lpstr>Механические поверхностные покрытия</vt:lpstr>
      <vt:lpstr>Достоинства и недостатки </vt:lpstr>
      <vt:lpstr>Химические поверхностные покрытия </vt:lpstr>
      <vt:lpstr>Недостатки </vt:lpstr>
      <vt:lpstr>Металлизация</vt:lpstr>
      <vt:lpstr>Легирование</vt:lpstr>
      <vt:lpstr>Презентация PowerPoint</vt:lpstr>
      <vt:lpstr>Защита теплотехнического оборудования от коррозии</vt:lpstr>
      <vt:lpstr>Презентация PowerPoint</vt:lpstr>
      <vt:lpstr>Заключение </vt:lpstr>
      <vt:lpstr>Источники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71673</dc:creator>
  <cp:lastModifiedBy>Нафиса</cp:lastModifiedBy>
  <cp:revision>45</cp:revision>
  <dcterms:created xsi:type="dcterms:W3CDTF">2021-04-29T11:33:53Z</dcterms:created>
  <dcterms:modified xsi:type="dcterms:W3CDTF">2021-05-26T19:38:24Z</dcterms:modified>
</cp:coreProperties>
</file>