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4"/>
  </p:notesMasterIdLst>
  <p:sldIdLst>
    <p:sldId id="256" r:id="rId2"/>
    <p:sldId id="257" r:id="rId3"/>
    <p:sldId id="258" r:id="rId4"/>
    <p:sldId id="278" r:id="rId5"/>
    <p:sldId id="277" r:id="rId6"/>
    <p:sldId id="259" r:id="rId7"/>
    <p:sldId id="279" r:id="rId8"/>
    <p:sldId id="260" r:id="rId9"/>
    <p:sldId id="261" r:id="rId10"/>
    <p:sldId id="262" r:id="rId11"/>
    <p:sldId id="273" r:id="rId12"/>
    <p:sldId id="274" r:id="rId13"/>
    <p:sldId id="275" r:id="rId14"/>
    <p:sldId id="263" r:id="rId15"/>
    <p:sldId id="269" r:id="rId16"/>
    <p:sldId id="270" r:id="rId17"/>
    <p:sldId id="271" r:id="rId18"/>
    <p:sldId id="264" r:id="rId19"/>
    <p:sldId id="265" r:id="rId20"/>
    <p:sldId id="276" r:id="rId21"/>
    <p:sldId id="268" r:id="rId22"/>
    <p:sldId id="272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31" autoAdjust="0"/>
    <p:restoredTop sz="94660"/>
  </p:normalViewPr>
  <p:slideViewPr>
    <p:cSldViewPr snapToGrid="0">
      <p:cViewPr>
        <p:scale>
          <a:sx n="80" d="100"/>
          <a:sy n="80" d="100"/>
        </p:scale>
        <p:origin x="-1620" y="-6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121DA8-0486-421D-84AF-18C05BEC905D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631842-8888-4745-846B-2FA06EA417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5089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E3A07-36C7-442A-95A4-E516A1F569DE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B2089-6500-41A7-8137-26558F3E65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72440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E3A07-36C7-442A-95A4-E516A1F569DE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B2089-6500-41A7-8137-26558F3E65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23381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E3A07-36C7-442A-95A4-E516A1F569DE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B2089-6500-41A7-8137-26558F3E65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9391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E3A07-36C7-442A-95A4-E516A1F569DE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B2089-6500-41A7-8137-26558F3E65D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9527443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E3A07-36C7-442A-95A4-E516A1F569DE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B2089-6500-41A7-8137-26558F3E65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7235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E3A07-36C7-442A-95A4-E516A1F569DE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B2089-6500-41A7-8137-26558F3E65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88173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E3A07-36C7-442A-95A4-E516A1F569DE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B2089-6500-41A7-8137-26558F3E65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360751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E3A07-36C7-442A-95A4-E516A1F569DE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B2089-6500-41A7-8137-26558F3E65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66376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E3A07-36C7-442A-95A4-E516A1F569DE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B2089-6500-41A7-8137-26558F3E65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1522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E3A07-36C7-442A-95A4-E516A1F569DE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B2089-6500-41A7-8137-26558F3E65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3280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E3A07-36C7-442A-95A4-E516A1F569DE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B2089-6500-41A7-8137-26558F3E65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48114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E3A07-36C7-442A-95A4-E516A1F569DE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B2089-6500-41A7-8137-26558F3E65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94409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E3A07-36C7-442A-95A4-E516A1F569DE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B2089-6500-41A7-8137-26558F3E65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2814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E3A07-36C7-442A-95A4-E516A1F569DE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B2089-6500-41A7-8137-26558F3E65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41646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E3A07-36C7-442A-95A4-E516A1F569DE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B2089-6500-41A7-8137-26558F3E65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4033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E3A07-36C7-442A-95A4-E516A1F569DE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B2089-6500-41A7-8137-26558F3E65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22166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E3A07-36C7-442A-95A4-E516A1F569DE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B2089-6500-41A7-8137-26558F3E65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9025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5BE3A07-36C7-442A-95A4-E516A1F569DE}" type="datetimeFigureOut">
              <a:rPr lang="ru-RU" smtClean="0"/>
              <a:pPr/>
              <a:t>30.04.2021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B3B2089-6500-41A7-8137-26558F3E65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3710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ventbazar.ua/blog/chto-takoe-teplovoj-nasos-i-kak-on-rabotaet.html" TargetMode="External"/><Relationship Id="rId3" Type="http://schemas.openxmlformats.org/officeDocument/2006/relationships/hyperlink" Target="https://thepresentation.ru/fizika/teplovoy-nasos-printsip-ego-deystviya" TargetMode="External"/><Relationship Id="rId7" Type="http://schemas.openxmlformats.org/officeDocument/2006/relationships/hyperlink" Target="https://mir-zhkh.ru/nedostatki-teplovogo-nasosa/" TargetMode="External"/><Relationship Id="rId2" Type="http://schemas.openxmlformats.org/officeDocument/2006/relationships/hyperlink" Target="https://www.teplo-heat.ru/tekhnologii/31-tekhnologiya-i-istoriya-sozdaniya-teplovykh-nasosov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itachi-ukraine.com.ua/preimushhestva-i-nedostatki-teplovykh-n" TargetMode="External"/><Relationship Id="rId5" Type="http://schemas.openxmlformats.org/officeDocument/2006/relationships/hyperlink" Target="http://www.topclimat.ru/publications/33.html" TargetMode="External"/><Relationship Id="rId4" Type="http://schemas.openxmlformats.org/officeDocument/2006/relationships/hyperlink" Target="http://www.myshared.ru/slide/331715/" TargetMode="External"/><Relationship Id="rId9" Type="http://schemas.openxmlformats.org/officeDocument/2006/relationships/hyperlink" Target="https://ru.wikipedia.org/wiki/%D0%A2%D0%B5%D0%BF%D0%BB%D0%BE%D0%B2%D0%BE%D0%B9_%D0%BD%D0%B0%D1%81%D0%BE%D1%81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A5%D0%BE%D0%BB%D0%BE%D0%B4%D0%B8%D0%BB%D1%8C%D0%BD%D1%8B%D0%B9_%D0%B0%D0%B3%D0%B5%D0%BD%D1%82" TargetMode="External"/><Relationship Id="rId3" Type="http://schemas.openxmlformats.org/officeDocument/2006/relationships/hyperlink" Target="https://ru.wikipedia.org/wiki/%D0%A2%D0%B5%D0%BF%D0%BB%D0%BE%D0%BF%D0%B5%D1%80%D0%B5%D0%B4%D0%B0%D1%87%D0%B0" TargetMode="External"/><Relationship Id="rId7" Type="http://schemas.openxmlformats.org/officeDocument/2006/relationships/hyperlink" Target="https://ru.wikipedia.org/wiki/%D0%9A%D0%BE%D0%BD%D0%B4%D0%B5%D0%BD%D1%81%D0%B0%D1%82%D0%BE%D1%80_(%D1%82%D0%B5%D0%BF%D0%BB%D0%BE%D1%82%D0%B5%D1%85%D0%BD%D0%B8%D0%BA%D0%B0)" TargetMode="External"/><Relationship Id="rId2" Type="http://schemas.openxmlformats.org/officeDocument/2006/relationships/hyperlink" Target="https://ru.wikipedia.org/wiki/%D0%A2%D0%B5%D0%BF%D0%BB%D0%BE%D0%B2%D0%B0%D1%8F_%D1%8D%D0%BD%D0%B5%D1%80%D0%B3%D0%B8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8%D1%81%D0%BF%D0%B0%D1%80%D0%B8%D1%82%D0%B5%D0%BB%D1%8C" TargetMode="External"/><Relationship Id="rId5" Type="http://schemas.openxmlformats.org/officeDocument/2006/relationships/hyperlink" Target="https://ru.wikipedia.org/wiki/%D0%9A%D0%BE%D0%BC%D0%BF%D1%80%D0%B5%D1%81%D1%81%D0%BE%D1%80" TargetMode="External"/><Relationship Id="rId4" Type="http://schemas.openxmlformats.org/officeDocument/2006/relationships/hyperlink" Target="https://ru.wikipedia.org/wiki/%D0%A2%D0%B5%D0%BF%D0%BB%D0%BE%D0%B2%D0%BE%D0%B9_%D0%BD%D0%B0%D1%81%D0%BE%D1%81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423" y="409302"/>
            <a:ext cx="11765279" cy="748937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и науки республики Башкортостан</a:t>
            </a:r>
            <a:b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автономное профессиональное образовательное учреждение </a:t>
            </a:r>
            <a:b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Уфимский топливно-энергетический колледж</a:t>
            </a:r>
            <a:b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423" y="968188"/>
            <a:ext cx="11765279" cy="5755341"/>
          </a:xfrm>
        </p:spPr>
        <p:txBody>
          <a:bodyPr>
            <a:noAutofit/>
          </a:bodyPr>
          <a:lstStyle/>
          <a:p>
            <a:endParaRPr lang="ru-RU" sz="1800" cap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4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Специальность: 13.02.05</a:t>
            </a:r>
          </a:p>
          <a:p>
            <a:r>
              <a:rPr lang="ru-RU" sz="20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Бытовые тепловые насосы</a:t>
            </a:r>
          </a:p>
          <a:p>
            <a:r>
              <a:rPr lang="ru-RU" sz="20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по дисциплине</a:t>
            </a:r>
            <a:r>
              <a:rPr lang="ru-RU" sz="18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«ГИДРАВЛИКА». </a:t>
            </a:r>
            <a:endParaRPr lang="ru-RU" sz="1800" cap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</a:t>
            </a:r>
            <a:r>
              <a:rPr lang="ru-RU" sz="14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Студент группы 2т</a:t>
            </a:r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Валерия Петровна Николаева</a:t>
            </a:r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 </a:t>
            </a:r>
            <a:r>
              <a:rPr lang="ru-RU" sz="1400" cap="none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Зульфия</a:t>
            </a:r>
            <a:r>
              <a:rPr lang="ru-RU" sz="14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cap="none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Азатовна</a:t>
            </a:r>
            <a:r>
              <a:rPr lang="ru-RU" sz="14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Валеева</a:t>
            </a:r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4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2021</a:t>
            </a:r>
            <a:r>
              <a:rPr lang="ru-RU" sz="14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031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2217" y="365126"/>
            <a:ext cx="11582400" cy="592818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работы теплового насоса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82880" y="1410790"/>
            <a:ext cx="11852366" cy="52948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7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работы теплового насоса основан на том, что хладагент( имеет низкую температуру кипения, который, проходя через испаритель, превращается из жидкого состояния в газообразное при температуре -5°С и низком давлении</a:t>
            </a:r>
            <a:r>
              <a:rPr lang="ru-RU" sz="17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), </a:t>
            </a:r>
            <a:r>
              <a:rPr lang="ru-RU" sz="17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испаряется в камере с низким давлением и температурой и конденсируется в камере с высоким давлением и температурой, осуществляя, таким образом, перенос энергии (тепла) от холодного тела к нагретому, то есть в направлении, в котором самопроизвольный теплообмен невозможен. </a:t>
            </a:r>
            <a:r>
              <a:rPr lang="ru-RU" sz="17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17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атем горячий газ поступает во второй теплообменник - конденсатор, где происходит теплообмен между горячим газом и теплоносителем из обратного трубопровода системы отопления дома. Хладагент, отдавая тепло системе отопления, охлаждается и превращается в жидкость, а теплоноситель системы отопления поступает в отопительные приборы. И цикл повторяется снова.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может «отобрать» тепло у любого источника, температура которого выше абсолютного нуля (минус 273 градуса по Цельсию) — у земных недр, подземных источников, воздуха и даже у льда.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281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00297" y="200297"/>
            <a:ext cx="11782697" cy="766355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Сфера применения тепловых насосов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296092" y="1419497"/>
            <a:ext cx="11277600" cy="47810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7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1.Теплонасосы для индивидуального жилья;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sz="17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Теплонасосы для офисных, производственных, складских помещений;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ru-RU" sz="17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Теплонасосы для многоквартирного жилья и санаторно-гостиничных комплексов;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ru-RU" sz="17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Теплонасосы для технологических процессов;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ru-RU" sz="17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Теплонасосы для кафе, аптек, АЗС, телефонных подстанций;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</a:t>
            </a:r>
            <a:r>
              <a:rPr lang="ru-RU" sz="17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Совмещение системы теплоснабжения на основе теплового насоса с системой центрального отопления.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</a:t>
            </a:r>
            <a:r>
              <a:rPr lang="ru-RU" sz="17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Теплонасосы очень эффективны в сельском хозяйстве для обогрева фермерских хозяйств, коровников, свиноферм, тепличного хозяйства и </a:t>
            </a:r>
            <a:r>
              <a:rPr lang="ru-RU" sz="17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т.д.Особенно</a:t>
            </a:r>
            <a:r>
              <a:rPr lang="ru-RU" sz="17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эффективны в тех хозяйствах, где широко применяется  переработка навоза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867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589" y="148046"/>
            <a:ext cx="11782697" cy="748937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тепловых насосов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91589" y="1193074"/>
            <a:ext cx="11782697" cy="543414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7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Высокая экономическая эффективность. Если учесть, что на 1 кВт электроэнергии, затраченной на работу установки, приходится от 2,5 до 5 и даже более кВт преобразованной тепловой энергии, то подобные агрегаты вполне оправдывают свою высокую стоимость.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Автономность и универсальность. Использовать тепловые насосы можно в любом регионе и при любых климатических условиях, к ним не нужно подводить никакие коммуникации, разве что электроэнергию, но даже при ее отсутствии вполне хватит небольшого дизельного генератора мощностью 2-5 кВт, чтобы качественно отопить загородный дом площадью до 300 кв. м.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Экологичность</a:t>
            </a:r>
            <a:r>
              <a:rPr lang="ru-RU" sz="17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Во время работы теплового насоса не происходит выделение никаких вредных и ядовитых веществ.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Долговечность. Прибор устроен очень просто, именно это и позволяет ему работать без капитального ремонта в течение более чем 50 лет.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Комфорт. Прибор работает устойчиво, колебания влажности и температуры в доме минимальным, шум полностью отсутствует, а возможность управления насосом через интернет превращает устройство в настоящее чудо-техники.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189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131" y="165463"/>
            <a:ext cx="11773989" cy="574767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Недостатки тепловых насосов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35131" y="1497873"/>
            <a:ext cx="11669486" cy="51380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7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Высокая стоимость оборудования, окупаемость которого зависит от интенсивности использования;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Сложность монтажа. Невозможно самостоятельно смонтировать геотермальный насос с вертикальным размещением контура без специальной подготовки и бурильного оборудования.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Ещё следует учитывать, что такая система будет максимально эффективной только в домах с правильным утеплением. Поэтому экономически выгодно подключить тепловой насос к системе «тёплый пол» или «тёплые стены» — здесь рабочая температура не превышает 40 градусов.</a:t>
            </a: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869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1886" y="165463"/>
            <a:ext cx="11660777" cy="592183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Типы тепловых насосов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Тепловой насос грунт-вода (грунтовый), земля-вода (земляной)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463253" y="3571876"/>
            <a:ext cx="4396335" cy="20451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48046" y="844731"/>
            <a:ext cx="11904618" cy="1846218"/>
          </a:xfrm>
        </p:spPr>
        <p:txBody>
          <a:bodyPr>
            <a:noAutofit/>
          </a:bodyPr>
          <a:lstStyle/>
          <a:p>
            <a:pPr algn="l"/>
            <a:r>
              <a:rPr lang="ru-RU" sz="17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Тепловые насосы делятся на два вида: компрессионные и абсорбционные. Все зависит от того, по какому принципу работает насос. Компрессионный тепловой насос начинает действовать от механической энергии, то есть от электричества. Абсорбционный насос может работать как от электричества, так и от топлива. В зависимости от того, какой источник отобран, насосы классифицируются следующим образом: геотермальные (эти насосы пользуются теплом земли, наземными водами или грунтовыми). В свою очередь такие насосы делятся на подвиды: </a:t>
            </a:r>
          </a:p>
          <a:p>
            <a:pPr algn="l"/>
            <a:r>
              <a:rPr lang="ru-RU" sz="17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а) Замкнутый тип, горизонтальные насосы.</a:t>
            </a:r>
          </a:p>
          <a:p>
            <a:pPr algn="l"/>
            <a:r>
              <a:rPr lang="ru-RU" sz="17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б) Замкнутый тип, вертикальные насосы.</a:t>
            </a: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609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5463" y="365126"/>
            <a:ext cx="11188337" cy="436064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ПТН для переноса тепла</a:t>
            </a:r>
            <a:endParaRPr lang="ru-RU" sz="3200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165463" y="1062446"/>
            <a:ext cx="12026537" cy="26996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7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ПТН для переноса тепла потребляют энергию (механическую и электрическую). В качестве рабочего тепла в данных машинах используются хладоны – преимущественно </a:t>
            </a:r>
            <a:r>
              <a:rPr lang="ru-RU" sz="17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фторхлорсодержащие</a:t>
            </a:r>
            <a:r>
              <a:rPr lang="ru-RU" sz="17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углеводороды, Т.Н. фреоны. Простое устройство открытых систем позволяет нагревать проходящую внутри воду, которая в последствии вновь поступает в землю. Идеально она работает при наличии неограниченного объема чистого жидкого теплоносителя, который после потребления не наносят вред среде. Компрессионного или парокомпрессионного типа (ПТН) Общий вид внутреннего блока бытового ПТН. </a:t>
            </a: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https://sun9-59.userapi.com/impg/FNFNg5QqtnfLubtVsNqrBAOIacU6acupTcDqpA/Ai0rvemWXtA.jpg?size=1131x1002&amp;quality=96&amp;sign=eb4d4a5b097b8710596f5ffb88414164&amp;type=album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058489" y="3530634"/>
            <a:ext cx="2847109" cy="2497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7351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65463" y="365125"/>
            <a:ext cx="11817531" cy="645069"/>
          </a:xfrm>
        </p:spPr>
        <p:txBody>
          <a:bodyPr>
            <a:normAutofit/>
          </a:bodyPr>
          <a:lstStyle/>
          <a:p>
            <a:r>
              <a:rPr lang="ru-RU" sz="3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Схема компрессионного теплового насоса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Тепловые насосы - Аквасервис Истра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42011" y="1767840"/>
            <a:ext cx="7837715" cy="38404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3688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045" y="174171"/>
            <a:ext cx="11721737" cy="592183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Геотермальные тепловые насосы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48045" y="1506583"/>
            <a:ext cx="11852366" cy="51903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7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Геотермальные тепловые насосы: грунт-вода Преимущества. Тепло из грунта можно получать на протяжении всего года, так как на глубинах от 1 м температура практически не меняется. В качестве носителя тепла используют «рассол» - незамерзающую жидкость, которая циркулирует по пластиковым трубам. Высокая эффективность для охлаждения и отопления. Возможность обеспечения теплом/холодом зданий различного размера. Возможность автоматизированной безаварийной работы без дополнительного контроля. Недостатки. Один из недостатков системы «грунт-вода» - необходимость большой площади для достижения желаемой эффективности. При недостаточной площади возможно замораживание грунта, что приведет к невозможности эксплуатации системы. Коллектор можно располагать в вертикальном положении, но потребуется скважина глубиной до 200 м. Сравнительно низкая температура нагреваемой воды, в большинстве не более +50 °С ÷ +60 °С. </a:t>
            </a: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385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 rot="10800000" flipV="1">
            <a:off x="113212" y="148046"/>
            <a:ext cx="11205754" cy="524419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Водный </a:t>
            </a:r>
            <a:r>
              <a:rPr lang="ru-RU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теплонасос</a:t>
            </a:r>
            <a:endParaRPr lang="ru-RU" sz="3200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87087" y="672466"/>
            <a:ext cx="11678193" cy="42217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7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Водный </a:t>
            </a:r>
            <a:r>
              <a:rPr lang="ru-RU" sz="1700" b="1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теплонасос</a:t>
            </a:r>
            <a:r>
              <a:rPr lang="ru-RU" sz="17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7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Извилисто либо кольцами коллектор размещают на дне водоема. Это может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быть река, пруд, озеро и т.д. Коллектор должен быть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 ниже, чем глубина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промерзания.</a:t>
            </a:r>
            <a:r>
              <a:rPr lang="ru-RU" sz="17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17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Водяные тепловые насосы: вода-вода Низко потенциальная энергия может выбираться из следующих источников: Грунтовые вода. Водоемы открытого типа. Сточные промышленные воды. Преимущества. Высокая эффективность по сравнению с другими системами ПТН. Возможность переключения с режима отопления зимой на режим кондиционирования летом Недостатки. Большую стоимость установленного оборудования. Необходимость сложного и дорогого монтажа внешних подземных или подводных теплообменных контуров Сравнительно низкая температура нагреваемой воды, в большинстве не более +50 °С ÷ +60 °С, причём, чем выше температура нагреваемой воды, тем меньше эффективность и надёжность теплового насоса. Не выгодна в использовании для домов, расположенных далеко от водоемов или грунтовых вод. </a:t>
            </a:r>
          </a:p>
          <a:p>
            <a:pPr marL="0" indent="0">
              <a:buNone/>
            </a:pP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Грунтовые тепловые насосы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80781" y="4511041"/>
            <a:ext cx="2285629" cy="1955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5175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753" y="191590"/>
            <a:ext cx="11773989" cy="557348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Воздушные тепловые насосы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56752" y="857794"/>
            <a:ext cx="11773990" cy="32395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7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Воздушные тепловые насосы: воздух-вода, воздух-воздух Преимущества. Является одним из наиболее универсальных вариантов. Отсутствует необходимость создания внешнего контура, большая экономия первоначальных затрат. Минимальные сроки монтажа и ввода в эксплуатацию; Возможность быстрой модернизации системы подачи воздуха в помещения, изменение места установки распределителей (</a:t>
            </a:r>
            <a:r>
              <a:rPr lang="ru-RU" sz="17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фанкойлов</a:t>
            </a:r>
            <a:r>
              <a:rPr lang="ru-RU" sz="17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); Возможность переключения в летнее время на режим кондиционирования; Дистанционное управление тепловым режимом и потоками воздуха. Недостатки. Низкая эффективность при низкой температуре наружного воздуха</a:t>
            </a:r>
            <a:r>
              <a:rPr lang="ru-RU" sz="24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s://sun9-59.userapi.com/impg/rWOfsc29fEoPxJaWVCxNJpgEMcObGphULnISuQ/kKhHHU0_Q44.jpg?size=953x726&amp;quality=96&amp;sign=f38b29be76f93278ab21b8544dd4b029&amp;type=album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88874" y="3735977"/>
            <a:ext cx="2609001" cy="1987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140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549" y="139337"/>
            <a:ext cx="11721737" cy="731521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2549" y="748937"/>
            <a:ext cx="11721737" cy="5686697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Введение.</a:t>
            </a:r>
          </a:p>
          <a:p>
            <a:pPr marL="514350" indent="-514350">
              <a:buAutoNum type="arabicPeriod"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тепловых насосов.</a:t>
            </a:r>
          </a:p>
          <a:p>
            <a:pPr marL="514350" indent="-514350">
              <a:buAutoNum type="arabicPeriod"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темы.</a:t>
            </a:r>
          </a:p>
          <a:p>
            <a:pPr marL="514350" indent="-514350">
              <a:buAutoNum type="arabicPeriod"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Устройство теплового насоса.</a:t>
            </a:r>
          </a:p>
          <a:p>
            <a:pPr marL="514350" indent="-514350">
              <a:buAutoNum type="arabicPeriod"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работы теплового насоса.</a:t>
            </a:r>
          </a:p>
          <a:p>
            <a:pPr marL="514350" indent="-514350">
              <a:buAutoNum type="arabicPeriod"/>
            </a:pP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Сфера применения тепловых </a:t>
            </a:r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насосов.</a:t>
            </a:r>
          </a:p>
          <a:p>
            <a:pPr marL="514350" indent="-514350">
              <a:buAutoNum type="arabicPeriod"/>
            </a:pPr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Преимущества тепловых насосов.</a:t>
            </a:r>
          </a:p>
          <a:p>
            <a:pPr marL="514350" indent="-514350">
              <a:buAutoNum type="arabicPeriod"/>
            </a:pPr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Недостатки тепловых насосов. </a:t>
            </a:r>
          </a:p>
          <a:p>
            <a:pPr marL="514350" indent="-514350">
              <a:buAutoNum type="arabicPeriod"/>
            </a:pPr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Типы тепловых насосов.</a:t>
            </a:r>
          </a:p>
          <a:p>
            <a:pPr marL="514350" indent="-514350">
              <a:buAutoNum type="arabicPeriod"/>
            </a:pP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Сфера применения тепловых </a:t>
            </a:r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насосов.</a:t>
            </a:r>
          </a:p>
          <a:p>
            <a:pPr marL="514350" indent="-514350">
              <a:buAutoNum type="arabicPeriod"/>
            </a:pPr>
            <a:r>
              <a:rPr lang="ru-RU" sz="150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Геотермальные тепловые </a:t>
            </a:r>
            <a:r>
              <a:rPr lang="ru-RU" sz="1500" dirty="0" smtClean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насосы.</a:t>
            </a:r>
          </a:p>
          <a:p>
            <a:pPr marL="514350" indent="-514350">
              <a:buAutoNum type="arabicPeriod"/>
            </a:pPr>
            <a:r>
              <a:rPr lang="ru-RU" sz="1500" dirty="0" smtClean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Водные тепловые насосы.</a:t>
            </a:r>
          </a:p>
          <a:p>
            <a:pPr marL="514350" indent="-514350">
              <a:buAutoNum type="arabicPeriod"/>
            </a:pPr>
            <a:r>
              <a:rPr lang="ru-RU" sz="1500" dirty="0" smtClean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Воздушные тепловые насосы.</a:t>
            </a:r>
          </a:p>
          <a:p>
            <a:pPr marL="514350" indent="-514350">
              <a:buAutoNum type="arabicPeriod"/>
            </a:pPr>
            <a:r>
              <a:rPr lang="ru-RU" sz="1500" dirty="0" smtClean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Вывод.</a:t>
            </a:r>
          </a:p>
          <a:p>
            <a:pPr marL="514350" indent="-514350">
              <a:buAutoNum type="arabicPeriod"/>
            </a:pPr>
            <a:r>
              <a:rPr lang="ru-RU" sz="1500" dirty="0" smtClean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Список литературы.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60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26423" y="261257"/>
            <a:ext cx="11652068" cy="548641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226423" y="1132114"/>
            <a:ext cx="11652068" cy="55386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рассмотрели разные виды тепловых насосов, их принципы работы, преимущества и недостатки, а так же узнали сферу и применение.</a:t>
            </a: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007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91589" y="235131"/>
            <a:ext cx="11826240" cy="679269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Список 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литературы.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191589" y="1349829"/>
            <a:ext cx="11826240" cy="52251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7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1.Теплоснабжение </a:t>
            </a:r>
            <a:r>
              <a:rPr lang="ru-RU" sz="17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зданий.</a:t>
            </a:r>
          </a:p>
          <a:p>
            <a:pPr marL="0" indent="0">
              <a:buNone/>
            </a:pPr>
            <a:r>
              <a:rPr lang="ru-RU" sz="17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2.Методика расчета </a:t>
            </a:r>
            <a:r>
              <a:rPr lang="ru-RU" sz="17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энергопотребности</a:t>
            </a:r>
            <a:r>
              <a:rPr lang="ru-RU" sz="17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эффективности системы </a:t>
            </a:r>
            <a:r>
              <a:rPr lang="ru-RU" sz="17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теплогенерации</a:t>
            </a:r>
            <a:r>
              <a:rPr lang="ru-RU" sz="17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 тепловыми насосами.</a:t>
            </a:r>
          </a:p>
          <a:p>
            <a:pPr marL="0" indent="0">
              <a:buNone/>
            </a:pPr>
            <a:r>
              <a:rPr lang="ru-RU" sz="17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3.Нормирование топливно-энергетических ресурсов и регулирование режимов электропотребления (сборник инструкций). М., Недра, 1983. – 224 с.</a:t>
            </a:r>
          </a:p>
          <a:p>
            <a:pPr marL="0" indent="0">
              <a:buNone/>
            </a:pPr>
            <a:r>
              <a:rPr lang="ru-RU" sz="17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ru-RU" sz="17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Наладка водяных систем централизованного теплоснабжения: Справочно-методическое подобие. – М.: </a:t>
            </a:r>
            <a:r>
              <a:rPr lang="ru-RU" sz="17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Энергоиздат</a:t>
            </a:r>
            <a:r>
              <a:rPr lang="ru-RU" sz="17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1983. – 204 с. Рей Д., </a:t>
            </a:r>
            <a:r>
              <a:rPr lang="ru-RU" sz="17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Макмайкл</a:t>
            </a:r>
            <a:r>
              <a:rPr lang="ru-RU" sz="17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Д. </a:t>
            </a:r>
          </a:p>
          <a:p>
            <a:pPr marL="0" indent="0">
              <a:buNone/>
            </a:pPr>
            <a:r>
              <a:rPr lang="ru-RU" sz="17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5.Тепловые насосы: Пер. с англ. – М.: </a:t>
            </a:r>
            <a:r>
              <a:rPr lang="ru-RU" sz="17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Энерго-кздат</a:t>
            </a:r>
            <a:r>
              <a:rPr lang="ru-RU" sz="17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1982.–224 с 6.Теплотехника: Учебник для студентов вузов/ А.М. Архаров, С.И. Исаев, И.А. </a:t>
            </a:r>
            <a:r>
              <a:rPr lang="ru-RU" sz="17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Кожинов</a:t>
            </a:r>
            <a:r>
              <a:rPr lang="ru-RU" sz="17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др.; </a:t>
            </a:r>
          </a:p>
          <a:p>
            <a:pPr marL="0" indent="0">
              <a:buNone/>
            </a:pPr>
            <a:r>
              <a:rPr lang="ru-RU" sz="17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7.Под общей ред. В.И. </a:t>
            </a:r>
            <a:r>
              <a:rPr lang="ru-RU" sz="17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Крутова</a:t>
            </a:r>
            <a:r>
              <a:rPr lang="ru-RU" sz="17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– М. Машиностроение, 1985. – 432 с. ЭСКО </a:t>
            </a:r>
            <a:endParaRPr lang="ru-RU" sz="1700" b="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7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ГОСТ Р 54865— 2011</a:t>
            </a:r>
          </a:p>
          <a:p>
            <a:pPr marL="0" indent="0">
              <a:buNone/>
            </a:pPr>
            <a:endParaRPr lang="ru-RU" sz="1700" b="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963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297" y="235132"/>
            <a:ext cx="11800113" cy="54864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Электронный ресурс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00297" y="1105989"/>
            <a:ext cx="11800113" cy="55821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https://www.teplo-heat.ru/tekhnologii/31-tekhnologiya-i-istoriya-sozdaniya-teplovykh-nasosov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://</a:t>
            </a:r>
            <a:r>
              <a:rPr lang="en-US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thepresentation.ru/fizika/teplovoy-nasos-printsip-ego-deystviya</a:t>
            </a:r>
            <a:endParaRPr lang="ru-RU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http://www.myshared.ru/slide/331715/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http://www.topclimat.ru/publications/33.html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https://hitachi-ukraine.com.ua/preimushhestva-i-nedostatki-teplovykh-n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https://mir-zhkh.ru/nedostatki-teplovogo-nasosa/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https://ventbazar.ua/blog/chto-takoe-teplovoj-nasos-i-kak-on-rabotaet.html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https://ru.wikipedia.org/wiki/%D0%A2%D0%B5%D0%BF%D0%BB%D0%BE%D0%B2%D0%BE%D0%B9_%D0%BD%D0%B0%D1%81%D0%BE%D1%81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411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423" y="365126"/>
            <a:ext cx="11808823" cy="41864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30629" y="783772"/>
            <a:ext cx="11904617" cy="586957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7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Энергетический кризис 1973 и 1978 годов дает толчок к развитию систем отопления, охлаждения и горячего водоснабжения  с применением тепловых насосов.  В начале своего развития  первые тепловые насосы устанавливались в домах высшей ценовой категории, но за счет применения современных технологий, тепловые насосы стали доступны многим людям. Тепловые насосы устанавливаются в новых зданиях или заменяют устаревшее оборудование с сохранением или незначительной модификацией прежней системы отопления.  На сегодняшний день тепловые насосы широко применяются во всем мире. Количество тепловых насосов, работающих в Японии, Европе и США исчисляется десятками миллионов штук. Производство тепловых насосов в каждой стране, прежде всего, ориентировано на удовлетворение потребностей внутреннего рынка. В Японии и США наибольшее применение получили тепловые насосы класса «воздух-воздух» для отопления и летнего охлаждения воздуха. В Европе — тепловые насосы класса «вода-вода» и «вода-воздух». В США исследованиями и производством тепловых насосов занимаются более шестидесяти фирм. В Японии ежегодный выпуск тепловых насосов превышает 500 тысяч единиц. В Германии ежегодно вводится более 5 тысяч установок. В Швеции и странах Скандинавии эксплуатируются, в основном, крупные тепловые насосные установки. В Швеции уже к 2000 году эксплуатировалось более 110 тысяч </a:t>
            </a:r>
            <a:r>
              <a:rPr lang="ru-RU" sz="17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теплонасосных</a:t>
            </a:r>
            <a:r>
              <a:rPr lang="ru-RU" sz="17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станций (ТНС), 100 из которых имели мощность около 100 МВт и выше. Наиболее мощная ТНС-320 МВт работает в Стокгольме. </a:t>
            </a: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679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188259"/>
            <a:ext cx="10364451" cy="788895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Тепловой насос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AutoShape 2" descr="https://solar-dom.com/upload/iblock/654/heating_system_heat_pump_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solar-dom.com/upload/iblock/654/heating_system_heat_pump_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solar-dom.com/upload/iblock/654/heating_system_heat_pump_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s://solar-dom.com/upload/iblock/654/heating_system_heat_pump_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https://solar-dom.com/upload/iblock/654/heating_system_heat_pump_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" name="Рисунок 18" descr="heating_system_heat_pum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0138" y="1046017"/>
            <a:ext cx="5206340" cy="52063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005" y="165464"/>
            <a:ext cx="11591109" cy="58347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тепловой насос?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09005" y="1184365"/>
            <a:ext cx="11660777" cy="551252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2200" b="0" i="0" dirty="0" smtClean="0">
                <a:solidFill>
                  <a:srgbClr val="4D515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Тепловой насос — устройство для переноса тепловой энергии от источника к потребителю. В отличие от самопроизвольной передачи тепла, которая всегда происходит от горячего тела к холодному, тепловой насос переносит тепло в обратном направлении. Для работы тепловому насосу нужен внешний источник энергии.</a:t>
            </a:r>
          </a:p>
          <a:p>
            <a:pPr marL="0" indent="0">
              <a:buNone/>
            </a:pPr>
            <a:r>
              <a:rPr lang="ru-RU" sz="2200" dirty="0" smtClean="0">
                <a:solidFill>
                  <a:srgbClr val="4D51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Тепловой насос - </a:t>
            </a:r>
            <a:r>
              <a:rPr lang="ru-RU" sz="2200" b="0" i="0" dirty="0" smtClean="0">
                <a:solidFill>
                  <a:srgbClr val="44444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это альтернатива газовому или электрическому котлу, принцип работы, которых основывается на произведении тепла. Тепловой насос в свою очередь не производит тепло - он берет энергию воздуха с улицы, воды или же грунта, и переносит в помещение. Таким образом, тепловой насос может работать на отопление, кондиционирование воздуха и даже на нагрев воды.</a:t>
            </a:r>
          </a:p>
          <a:p>
            <a:pPr marL="0" indent="0">
              <a:buNone/>
            </a:pPr>
            <a:r>
              <a:rPr lang="ru-RU" sz="2200" dirty="0" smtClean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Тепловой насос - </a:t>
            </a:r>
            <a:r>
              <a:rPr lang="ru-RU" sz="2200" b="0" i="0" dirty="0" smtClean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устройство для переноса </a:t>
            </a:r>
            <a:r>
              <a:rPr lang="ru-RU" sz="2200" b="0" i="0" u="none" strike="noStrike" dirty="0" smtClean="0">
                <a:solidFill>
                  <a:srgbClr val="0645A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 tooltip="Тепловая энергия"/>
              </a:rPr>
              <a:t>тепловой энергии</a:t>
            </a:r>
            <a:r>
              <a:rPr lang="ru-RU" sz="2200" b="0" i="0" dirty="0" smtClean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от источника к потребителю. В отличие от </a:t>
            </a:r>
            <a:r>
              <a:rPr lang="ru-RU" sz="2200" b="0" i="0" u="none" strike="noStrike" dirty="0" smtClean="0">
                <a:solidFill>
                  <a:srgbClr val="0645A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 tooltip="Теплопередача"/>
              </a:rPr>
              <a:t>самопроизвольной передачи</a:t>
            </a:r>
            <a:r>
              <a:rPr lang="ru-RU" sz="2200" b="0" i="0" dirty="0" smtClean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тепла, которая всегда происходит от горячего тела к холодному, тепловой насос переносит тепло в обратном направлении</a:t>
            </a:r>
            <a:r>
              <a:rPr lang="ru-RU" sz="2200" b="0" i="0" u="none" strike="noStrike" baseline="30000" dirty="0" smtClean="0">
                <a:solidFill>
                  <a:srgbClr val="0645A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[1]</a:t>
            </a:r>
            <a:r>
              <a:rPr lang="ru-RU" sz="2200" b="0" i="0" dirty="0" smtClean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Для работы тепловому насосу нужен внешний источник энергии. Наиболее распространенная конструкция теплового насоса состоит из </a:t>
            </a:r>
            <a:r>
              <a:rPr lang="ru-RU" sz="2200" b="0" i="0" u="none" strike="noStrike" dirty="0" smtClean="0">
                <a:solidFill>
                  <a:srgbClr val="0645A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 tooltip="Компрессор"/>
              </a:rPr>
              <a:t>компрессора</a:t>
            </a:r>
            <a:r>
              <a:rPr lang="ru-RU" sz="2200" b="0" i="0" dirty="0" smtClean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теплового расширительного клапана, </a:t>
            </a:r>
            <a:r>
              <a:rPr lang="ru-RU" sz="2200" b="0" i="0" u="none" strike="noStrike" dirty="0" smtClean="0">
                <a:solidFill>
                  <a:srgbClr val="0645A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6" tooltip="Испаритель"/>
              </a:rPr>
              <a:t>испарителя</a:t>
            </a:r>
            <a:r>
              <a:rPr lang="ru-RU" sz="2200" b="0" i="0" dirty="0" smtClean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и </a:t>
            </a:r>
            <a:r>
              <a:rPr lang="ru-RU" sz="2200" b="0" i="0" u="none" strike="noStrike" dirty="0" smtClean="0">
                <a:solidFill>
                  <a:srgbClr val="0645A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7" tooltip="Конденсатор (теплотехника)"/>
              </a:rPr>
              <a:t>конденсатора</a:t>
            </a:r>
            <a:r>
              <a:rPr lang="ru-RU" sz="2200" b="0" i="0" dirty="0" smtClean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Теплоноситель, циркулирующий внутри этих компонентов, называется </a:t>
            </a:r>
            <a:r>
              <a:rPr lang="ru-RU" sz="2200" b="0" i="0" u="sng" dirty="0" smtClean="0">
                <a:solidFill>
                  <a:srgbClr val="0645A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хладагентом</a:t>
            </a:r>
            <a:endParaRPr lang="ru-RU" sz="2200" b="0" i="0" dirty="0" smtClean="0">
              <a:solidFill>
                <a:srgbClr val="44444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403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085" y="365126"/>
            <a:ext cx="11669485" cy="566692"/>
          </a:xfrm>
        </p:spPr>
        <p:txBody>
          <a:bodyPr>
            <a:noAutofit/>
          </a:bodyPr>
          <a:lstStyle/>
          <a:p>
            <a:r>
              <a:rPr lang="ru-RU" sz="32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Ист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ория теплового насоса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7085" y="1097280"/>
            <a:ext cx="11965578" cy="55734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7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Теоретическое обоснование работы таких устройств как тепловой насос в 1824 году привел французский физик Сади Карно, опубликовав свою единственную работу о паровых машинах, в которой был описан термодинамический цикл, спустя 10 лет математически и графически подтвержденный физиком Бенуа </a:t>
            </a:r>
            <a:r>
              <a:rPr lang="ru-RU" sz="17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Клайпероном</a:t>
            </a:r>
            <a:r>
              <a:rPr lang="ru-RU" sz="17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получивший название «цикл Карно».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лабораторная модель теплового насоса была создана английским физиком Уильямом Томсоном, лордом Кельвином в 1852 году, во время проводимых им опытов по термодинамике. Кстати, свое название тепловой насос получил именно от лорда Кельвина.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053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4621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6" name="Содержимое 5" descr="Sadi_Carnot.jpe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1151906" y="1365663"/>
            <a:ext cx="3671870" cy="4476997"/>
          </a:xfrm>
        </p:spPr>
      </p:pic>
      <p:sp>
        <p:nvSpPr>
          <p:cNvPr id="7" name="Прямоугольник 6"/>
          <p:cNvSpPr/>
          <p:nvPr/>
        </p:nvSpPr>
        <p:spPr>
          <a:xfrm>
            <a:off x="8733413" y="6189414"/>
            <a:ext cx="18920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Бенуа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Клайперон</a:t>
            </a:r>
            <a:endParaRPr lang="ru-RU" dirty="0"/>
          </a:p>
        </p:txBody>
      </p:sp>
      <p:pic>
        <p:nvPicPr>
          <p:cNvPr id="8" name="Рисунок 7" descr="246356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7540" y="1300622"/>
            <a:ext cx="3542144" cy="467860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228019" y="6011285"/>
            <a:ext cx="1347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Сади Карно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629" y="365126"/>
            <a:ext cx="11643360" cy="479606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темы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17714" y="1149531"/>
            <a:ext cx="11843657" cy="538189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перед Россией, как и перед всем миром, остро стоят две взаимосвязанные проблемы: экономия топливно-энергетических ресурсов и уменьшение загрязнения окружающей среды. В условиях истощения запасов органического топлива и резкого повышения затрат на освоение новых месторождений становится все более нерациональным сжигание угля, газа и нефтепродуктов в миллионах маломощных котельных и индивидуальных топочных агрегатах, вызывающее большое количество вредных выбросов в атмосферу и существенное ухудшение экологической обстановки в городах и мире. Одним из эффективных путей экономии топливно-энергетических ресурсов является использование экологически чистых нетрадиционных возобновляемых источников энергии, и в первую очередь, солнечной энергии, аккумулированной в грунте, водоемах, воздухе. Однако периодичность действия и низкий температурный потенциал этих источников не позволяют использовать их энергию для отопления зданий непосредственно, без преобразования. В качестве преобразователей тепловой энергии от энергоносителя с низкой температурой к энергоносителю с более высокой температурой используются тепловые насосы. Применение тепловых насосов позволит экономить до 70% традиционных энергетических ресурсов. Ежегодно количество производимых тепловых насосов увеличивается от 30 до 40%, а в некоторых странах до 100%.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081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051" y="365126"/>
            <a:ext cx="11477898" cy="26240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Схема теплового насоса.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Принцип действия и установка теплового насоса"/>
          <p:cNvPicPr>
            <a:picLocks noGrp="1" noChangeAspect="1" noChangeArrowheads="1" noCro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734685" y="1739433"/>
            <a:ext cx="6382421" cy="38993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0986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165</TotalTime>
  <Words>1211</Words>
  <Application>Microsoft Office PowerPoint</Application>
  <PresentationFormat>Произвольный</PresentationFormat>
  <Paragraphs>85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Капля</vt:lpstr>
      <vt:lpstr>Министерство образования и науки республики Башкортостан государственное автономное профессиональное образовательное учреждение   Уфимский топливно-энергетический колледж </vt:lpstr>
      <vt:lpstr>Содержание </vt:lpstr>
      <vt:lpstr>Введение </vt:lpstr>
      <vt:lpstr>Тепловой насос</vt:lpstr>
      <vt:lpstr>Что такое тепловой насос?</vt:lpstr>
      <vt:lpstr>История теплового насоса</vt:lpstr>
      <vt:lpstr>Слайд 7</vt:lpstr>
      <vt:lpstr>Актуальность темы</vt:lpstr>
      <vt:lpstr>  Схема теплового насоса. </vt:lpstr>
      <vt:lpstr>Принцип работы теплового насоса</vt:lpstr>
      <vt:lpstr>Сфера применения тепловых насосов</vt:lpstr>
      <vt:lpstr>Преимущества тепловых насосов </vt:lpstr>
      <vt:lpstr>Недостатки тепловых насосов </vt:lpstr>
      <vt:lpstr>Типы тепловых насосов </vt:lpstr>
      <vt:lpstr>ПТН для переноса тепла</vt:lpstr>
      <vt:lpstr>Схема компрессионного теплового насоса.</vt:lpstr>
      <vt:lpstr>Геотермальные тепловые насосы</vt:lpstr>
      <vt:lpstr>Водный теплонасос</vt:lpstr>
      <vt:lpstr>Воздушные тепловые насосы</vt:lpstr>
      <vt:lpstr>Вывод </vt:lpstr>
      <vt:lpstr>Список литературы.</vt:lpstr>
      <vt:lpstr>Электронный ресурс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образования и науки республики Башкортостан государственное автономное профессиональное образовательное учреждение   Уфимский топливно-энергетический колледж </dc:title>
  <dc:creator>Пользователь</dc:creator>
  <cp:lastModifiedBy>Prepod</cp:lastModifiedBy>
  <cp:revision>20</cp:revision>
  <dcterms:created xsi:type="dcterms:W3CDTF">2021-04-29T14:40:47Z</dcterms:created>
  <dcterms:modified xsi:type="dcterms:W3CDTF">2021-04-30T08:50:25Z</dcterms:modified>
</cp:coreProperties>
</file>