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81" r:id="rId2"/>
    <p:sldId id="257" r:id="rId3"/>
    <p:sldId id="258" r:id="rId4"/>
    <p:sldId id="259" r:id="rId5"/>
    <p:sldId id="260" r:id="rId6"/>
    <p:sldId id="261" r:id="rId7"/>
    <p:sldId id="283" r:id="rId8"/>
    <p:sldId id="262" r:id="rId9"/>
    <p:sldId id="263" r:id="rId10"/>
    <p:sldId id="265" r:id="rId11"/>
    <p:sldId id="266" r:id="rId12"/>
    <p:sldId id="275" r:id="rId13"/>
    <p:sldId id="276" r:id="rId14"/>
    <p:sldId id="268" r:id="rId15"/>
    <p:sldId id="287" r:id="rId16"/>
    <p:sldId id="270" r:id="rId17"/>
    <p:sldId id="271" r:id="rId18"/>
    <p:sldId id="273" r:id="rId19"/>
    <p:sldId id="264" r:id="rId20"/>
    <p:sldId id="272" r:id="rId21"/>
    <p:sldId id="274" r:id="rId22"/>
    <p:sldId id="277" r:id="rId23"/>
    <p:sldId id="278" r:id="rId24"/>
    <p:sldId id="285" r:id="rId25"/>
    <p:sldId id="279" r:id="rId26"/>
    <p:sldId id="280"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snapToGrid="0">
      <p:cViewPr varScale="1">
        <p:scale>
          <a:sx n="83" d="100"/>
          <a:sy n="83" d="100"/>
        </p:scale>
        <p:origin x="82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67B2B18-86DB-4279-B21F-226BF1BA1062}" type="datetimeFigureOut">
              <a:rPr lang="ru-RU" smtClean="0"/>
              <a:t>04.05.2021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381315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67B2B18-86DB-4279-B21F-226BF1BA1062}" type="datetimeFigureOut">
              <a:rPr lang="ru-RU" smtClean="0"/>
              <a:t>04.05.2021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358741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67B2B18-86DB-4279-B21F-226BF1BA1062}" type="datetimeFigureOut">
              <a:rPr lang="ru-RU" smtClean="0"/>
              <a:t>04.05.2021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C8B8E1-F92B-444B-AD39-7215CA55467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106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67B2B18-86DB-4279-B21F-226BF1BA1062}" type="datetimeFigureOut">
              <a:rPr lang="ru-RU" smtClean="0"/>
              <a:t>04.05.2021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1929860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67B2B18-86DB-4279-B21F-226BF1BA1062}" type="datetimeFigureOut">
              <a:rPr lang="ru-RU" smtClean="0"/>
              <a:t>04.05.2021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C8B8E1-F92B-444B-AD39-7215CA55467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9271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67B2B18-86DB-4279-B21F-226BF1BA1062}" type="datetimeFigureOut">
              <a:rPr lang="ru-RU" smtClean="0"/>
              <a:t>04.05.2021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3517413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7B2B18-86DB-4279-B21F-226BF1BA1062}" type="datetimeFigureOut">
              <a:rPr lang="ru-RU" smtClean="0"/>
              <a:t>04.05.2021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3150986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7B2B18-86DB-4279-B21F-226BF1BA1062}" type="datetimeFigureOut">
              <a:rPr lang="ru-RU" smtClean="0"/>
              <a:t>04.05.2021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89608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67B2B18-86DB-4279-B21F-226BF1BA1062}" type="datetimeFigureOut">
              <a:rPr lang="ru-RU" smtClean="0"/>
              <a:t>04.05.2021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74954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67B2B18-86DB-4279-B21F-226BF1BA1062}" type="datetimeFigureOut">
              <a:rPr lang="ru-RU" smtClean="0"/>
              <a:t>04.05.2021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195859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67B2B18-86DB-4279-B21F-226BF1BA1062}" type="datetimeFigureOut">
              <a:rPr lang="ru-RU" smtClean="0"/>
              <a:t>04.05.2021</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411478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67B2B18-86DB-4279-B21F-226BF1BA1062}" type="datetimeFigureOut">
              <a:rPr lang="ru-RU" smtClean="0"/>
              <a:t>04.05.2021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775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67B2B18-86DB-4279-B21F-226BF1BA1062}" type="datetimeFigureOut">
              <a:rPr lang="ru-RU" smtClean="0"/>
              <a:t>04.05.2021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115881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B2B18-86DB-4279-B21F-226BF1BA1062}" type="datetimeFigureOut">
              <a:rPr lang="ru-RU" smtClean="0"/>
              <a:t>04.05.2021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43919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67B2B18-86DB-4279-B21F-226BF1BA1062}" type="datetimeFigureOut">
              <a:rPr lang="ru-RU" smtClean="0"/>
              <a:t>04.05.2021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116075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67B2B18-86DB-4279-B21F-226BF1BA1062}" type="datetimeFigureOut">
              <a:rPr lang="ru-RU" smtClean="0"/>
              <a:t>04.05.2021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C8B8E1-F92B-444B-AD39-7215CA55467F}" type="slidenum">
              <a:rPr lang="ru-RU" smtClean="0"/>
              <a:t>‹#›</a:t>
            </a:fld>
            <a:endParaRPr lang="ru-RU"/>
          </a:p>
        </p:txBody>
      </p:sp>
    </p:spTree>
    <p:extLst>
      <p:ext uri="{BB962C8B-B14F-4D97-AF65-F5344CB8AC3E}">
        <p14:creationId xmlns:p14="http://schemas.microsoft.com/office/powerpoint/2010/main" val="101266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7B2B18-86DB-4279-B21F-226BF1BA1062}" type="datetimeFigureOut">
              <a:rPr lang="ru-RU" smtClean="0"/>
              <a:t>04.05.2021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C8B8E1-F92B-444B-AD39-7215CA55467F}" type="slidenum">
              <a:rPr lang="ru-RU" smtClean="0"/>
              <a:t>‹#›</a:t>
            </a:fld>
            <a:endParaRPr lang="ru-RU"/>
          </a:p>
        </p:txBody>
      </p:sp>
    </p:spTree>
    <p:extLst>
      <p:ext uri="{BB962C8B-B14F-4D97-AF65-F5344CB8AC3E}">
        <p14:creationId xmlns:p14="http://schemas.microsoft.com/office/powerpoint/2010/main" val="475472697"/>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studopedia.ru/6_151588_pitatelnie-nasosi-naznachenie-klassifikatsiya-shemi-vklyucheniya-i-regulirovaniya-proizvoditelnosti.html" TargetMode="External"/><Relationship Id="rId2" Type="http://schemas.openxmlformats.org/officeDocument/2006/relationships/hyperlink" Target="https://td-automatika.ru/library/article/209442/" TargetMode="External"/><Relationship Id="rId1" Type="http://schemas.openxmlformats.org/officeDocument/2006/relationships/slideLayout" Target="../slideLayouts/slideLayout2.xml"/><Relationship Id="rId4" Type="http://schemas.openxmlformats.org/officeDocument/2006/relationships/hyperlink" Target="https://studopedia.ru/21_45993_privod-pitatelnih-nasosov.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609600"/>
            <a:ext cx="11176121" cy="1624641"/>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Министерство образования и науки Республики Башкортостан </a:t>
            </a:r>
            <a:r>
              <a:rPr lang="ru-RU" sz="2400" dirty="0" smtClean="0">
                <a:latin typeface="Times New Roman" panose="02020603050405020304" pitchFamily="18" charset="0"/>
                <a:cs typeface="Times New Roman" panose="02020603050405020304" pitchFamily="18" charset="0"/>
              </a:rPr>
              <a:t>Государственное  </a:t>
            </a:r>
            <a:r>
              <a:rPr lang="ru-RU" sz="2400" dirty="0">
                <a:latin typeface="Times New Roman" panose="02020603050405020304" pitchFamily="18" charset="0"/>
                <a:cs typeface="Times New Roman" panose="02020603050405020304" pitchFamily="18" charset="0"/>
              </a:rPr>
              <a:t>а</a:t>
            </a:r>
            <a:r>
              <a:rPr lang="ru-RU" sz="2400" dirty="0" smtClean="0">
                <a:latin typeface="Times New Roman" panose="02020603050405020304" pitchFamily="18" charset="0"/>
                <a:cs typeface="Times New Roman" panose="02020603050405020304" pitchFamily="18" charset="0"/>
              </a:rPr>
              <a:t>втономное </a:t>
            </a:r>
            <a:r>
              <a:rPr lang="ru-RU" sz="2400" dirty="0" smtClean="0">
                <a:latin typeface="Times New Roman" panose="02020603050405020304" pitchFamily="18" charset="0"/>
                <a:cs typeface="Times New Roman" panose="02020603050405020304" pitchFamily="18" charset="0"/>
              </a:rPr>
              <a:t>п</a:t>
            </a:r>
            <a:r>
              <a:rPr lang="ru-RU" sz="2400" dirty="0" smtClean="0">
                <a:latin typeface="Times New Roman" panose="02020603050405020304" pitchFamily="18" charset="0"/>
                <a:cs typeface="Times New Roman" panose="02020603050405020304" pitchFamily="18" charset="0"/>
              </a:rPr>
              <a:t>рофессиональное </a:t>
            </a:r>
            <a:r>
              <a:rPr lang="ru-RU" sz="2400" dirty="0">
                <a:latin typeface="Times New Roman" panose="02020603050405020304" pitchFamily="18" charset="0"/>
                <a:cs typeface="Times New Roman" panose="02020603050405020304" pitchFamily="18" charset="0"/>
              </a:rPr>
              <a:t>о</a:t>
            </a:r>
            <a:r>
              <a:rPr lang="ru-RU" sz="2400" dirty="0" smtClean="0">
                <a:latin typeface="Times New Roman" panose="02020603050405020304" pitchFamily="18" charset="0"/>
                <a:cs typeface="Times New Roman" panose="02020603050405020304" pitchFamily="18" charset="0"/>
              </a:rPr>
              <a:t>бразовательное </a:t>
            </a:r>
            <a:r>
              <a:rPr lang="ru-RU" sz="2400" dirty="0">
                <a:latin typeface="Times New Roman" panose="02020603050405020304" pitchFamily="18" charset="0"/>
                <a:cs typeface="Times New Roman" panose="02020603050405020304" pitchFamily="18" charset="0"/>
              </a:rPr>
              <a:t>у</a:t>
            </a:r>
            <a:r>
              <a:rPr lang="ru-RU" sz="2400" dirty="0" smtClean="0">
                <a:latin typeface="Times New Roman" panose="02020603050405020304" pitchFamily="18" charset="0"/>
                <a:cs typeface="Times New Roman" panose="02020603050405020304" pitchFamily="18" charset="0"/>
              </a:rPr>
              <a:t>чреждение </a:t>
            </a:r>
            <a:r>
              <a:rPr lang="ru-RU" sz="2400" dirty="0" smtClean="0">
                <a:latin typeface="Times New Roman" panose="02020603050405020304" pitchFamily="18" charset="0"/>
                <a:cs typeface="Times New Roman" panose="02020603050405020304" pitchFamily="18" charset="0"/>
              </a:rPr>
              <a:t>Уфимский </a:t>
            </a:r>
            <a:r>
              <a:rPr lang="ru-RU" sz="2400" dirty="0">
                <a:latin typeface="Times New Roman" panose="02020603050405020304" pitchFamily="18" charset="0"/>
                <a:cs typeface="Times New Roman" panose="02020603050405020304" pitchFamily="18" charset="0"/>
              </a:rPr>
              <a:t>топливно-энергетический </a:t>
            </a:r>
            <a:r>
              <a:rPr lang="ru-RU" sz="2400" dirty="0" smtClean="0">
                <a:latin typeface="Times New Roman" panose="02020603050405020304" pitchFamily="18" charset="0"/>
                <a:cs typeface="Times New Roman" panose="02020603050405020304" pitchFamily="18" charset="0"/>
              </a:rPr>
              <a:t>колледж</a:t>
            </a:r>
            <a:br>
              <a:rPr lang="ru-RU" sz="2400"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831850" y="1847273"/>
            <a:ext cx="10515600" cy="4242377"/>
          </a:xfrm>
        </p:spPr>
        <p:txBody>
          <a:bodyPr>
            <a:noAutofit/>
          </a:bodyPr>
          <a:lstStyle/>
          <a:p>
            <a:pPr algn="r"/>
            <a:r>
              <a:rPr lang="ru-RU" sz="2000" dirty="0" smtClean="0">
                <a:latin typeface="Times New Roman" panose="02020603050405020304" pitchFamily="18" charset="0"/>
                <a:cs typeface="Times New Roman" panose="02020603050405020304" pitchFamily="18" charset="0"/>
              </a:rPr>
              <a:t>Специальность 13.02.05</a:t>
            </a:r>
          </a:p>
          <a:p>
            <a:pPr algn="ctr"/>
            <a:r>
              <a:rPr lang="ru-RU" sz="2000" dirty="0" smtClean="0">
                <a:latin typeface="Times New Roman" panose="02020603050405020304" pitchFamily="18" charset="0"/>
                <a:cs typeface="Times New Roman" panose="02020603050405020304" pitchFamily="18" charset="0"/>
              </a:rPr>
              <a:t>Питательные насосы </a:t>
            </a:r>
          </a:p>
          <a:p>
            <a:pPr algn="ctr"/>
            <a:r>
              <a:rPr lang="ru-RU" sz="2000" dirty="0" smtClean="0">
                <a:latin typeface="Times New Roman" panose="02020603050405020304" pitchFamily="18" charset="0"/>
                <a:cs typeface="Times New Roman" panose="02020603050405020304" pitchFamily="18" charset="0"/>
              </a:rPr>
              <a:t>Презентация по «Гидравлике»</a:t>
            </a:r>
            <a:endParaRPr lang="ru-RU" sz="2000" dirty="0">
              <a:latin typeface="Times New Roman" panose="02020603050405020304" pitchFamily="18" charset="0"/>
              <a:cs typeface="Times New Roman" panose="02020603050405020304" pitchFamily="18" charset="0"/>
            </a:endParaRPr>
          </a:p>
          <a:p>
            <a:pPr algn="ctr"/>
            <a:endParaRPr lang="ru-RU" sz="2000" dirty="0" smtClean="0">
              <a:latin typeface="Times New Roman" panose="02020603050405020304" pitchFamily="18" charset="0"/>
              <a:cs typeface="Times New Roman" panose="02020603050405020304" pitchFamily="18" charset="0"/>
            </a:endParaRPr>
          </a:p>
          <a:p>
            <a:pPr algn="r"/>
            <a:r>
              <a:rPr lang="ru-RU" sz="2000" dirty="0" smtClean="0">
                <a:latin typeface="Times New Roman" panose="02020603050405020304" pitchFamily="18" charset="0"/>
                <a:cs typeface="Times New Roman" panose="02020603050405020304" pitchFamily="18" charset="0"/>
              </a:rPr>
              <a:t>Выполнил студент группы 2Т</a:t>
            </a:r>
          </a:p>
          <a:p>
            <a:pPr algn="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Ягафарова</a:t>
            </a:r>
            <a:r>
              <a:rPr lang="ru-RU" sz="2000" dirty="0" smtClean="0">
                <a:latin typeface="Times New Roman" panose="02020603050405020304" pitchFamily="18" charset="0"/>
                <a:cs typeface="Times New Roman" panose="02020603050405020304" pitchFamily="18" charset="0"/>
              </a:rPr>
              <a:t> Айгюль </a:t>
            </a:r>
            <a:r>
              <a:rPr lang="ru-RU" dirty="0" err="1" smtClean="0">
                <a:latin typeface="Times New Roman" panose="02020603050405020304" pitchFamily="18" charset="0"/>
                <a:cs typeface="Times New Roman" panose="02020603050405020304" pitchFamily="18" charset="0"/>
              </a:rPr>
              <a:t>Ф</a:t>
            </a:r>
            <a:r>
              <a:rPr lang="ru-RU" sz="2000" dirty="0" err="1" smtClean="0">
                <a:latin typeface="Times New Roman" panose="02020603050405020304" pitchFamily="18" charset="0"/>
                <a:cs typeface="Times New Roman" panose="02020603050405020304" pitchFamily="18" charset="0"/>
              </a:rPr>
              <a:t>анилевна</a:t>
            </a:r>
            <a:r>
              <a:rPr lang="ru-RU" sz="2000" dirty="0" smtClean="0">
                <a:latin typeface="Times New Roman" panose="02020603050405020304" pitchFamily="18" charset="0"/>
                <a:cs typeface="Times New Roman" panose="02020603050405020304" pitchFamily="18" charset="0"/>
              </a:rPr>
              <a:t>  </a:t>
            </a:r>
          </a:p>
          <a:p>
            <a:pPr algn="r"/>
            <a:r>
              <a:rPr lang="ru-RU" sz="2000" dirty="0" smtClean="0">
                <a:latin typeface="Times New Roman" panose="02020603050405020304" pitchFamily="18" charset="0"/>
                <a:cs typeface="Times New Roman" panose="02020603050405020304" pitchFamily="18" charset="0"/>
              </a:rPr>
              <a:t>Преподаватель</a:t>
            </a:r>
          </a:p>
          <a:p>
            <a:pPr algn="r"/>
            <a:r>
              <a:rPr lang="ru-RU" sz="2000"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a:t>
            </a:r>
            <a:r>
              <a:rPr lang="ru-RU" sz="2000" dirty="0" smtClean="0">
                <a:latin typeface="Times New Roman" panose="02020603050405020304" pitchFamily="18" charset="0"/>
                <a:cs typeface="Times New Roman" panose="02020603050405020304" pitchFamily="18" charset="0"/>
              </a:rPr>
              <a:t>алеева </a:t>
            </a:r>
            <a:r>
              <a:rPr lang="ru-RU" dirty="0" err="1">
                <a:latin typeface="Times New Roman" panose="02020603050405020304" pitchFamily="18" charset="0"/>
                <a:cs typeface="Times New Roman" panose="02020603050405020304" pitchFamily="18" charset="0"/>
              </a:rPr>
              <a:t>З</a:t>
            </a:r>
            <a:r>
              <a:rPr lang="ru-RU" sz="2000" dirty="0" err="1" smtClean="0">
                <a:latin typeface="Times New Roman" panose="02020603050405020304" pitchFamily="18" charset="0"/>
                <a:cs typeface="Times New Roman" panose="02020603050405020304" pitchFamily="18" charset="0"/>
              </a:rPr>
              <a:t>ульфия</a:t>
            </a:r>
            <a:r>
              <a:rPr lang="ru-RU" sz="2000"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a:t>
            </a:r>
            <a:r>
              <a:rPr lang="ru-RU" sz="2000" dirty="0" err="1" smtClean="0">
                <a:latin typeface="Times New Roman" panose="02020603050405020304" pitchFamily="18" charset="0"/>
                <a:cs typeface="Times New Roman" panose="02020603050405020304" pitchFamily="18" charset="0"/>
              </a:rPr>
              <a:t>затовна</a:t>
            </a:r>
            <a:endParaRPr lang="ru-RU" sz="2000" dirty="0" smtClean="0">
              <a:latin typeface="Times New Roman" panose="02020603050405020304" pitchFamily="18" charset="0"/>
              <a:cs typeface="Times New Roman" panose="02020603050405020304" pitchFamily="18" charset="0"/>
            </a:endParaRPr>
          </a:p>
          <a:p>
            <a:pPr algn="r"/>
            <a:endParaRPr lang="ru-RU" sz="2000" dirty="0">
              <a:latin typeface="Times New Roman" panose="02020603050405020304" pitchFamily="18" charset="0"/>
              <a:cs typeface="Times New Roman" panose="02020603050405020304" pitchFamily="18" charset="0"/>
            </a:endParaRPr>
          </a:p>
          <a:p>
            <a:pPr algn="ctr"/>
            <a:endParaRPr lang="ru-RU" sz="2000" dirty="0"/>
          </a:p>
          <a:p>
            <a:pPr algn="ctr"/>
            <a:r>
              <a:rPr lang="ru-RU" dirty="0" err="1"/>
              <a:t>г</a:t>
            </a:r>
            <a:r>
              <a:rPr lang="ru-RU" sz="2000" dirty="0" err="1" smtClean="0"/>
              <a:t>.Уфа</a:t>
            </a:r>
            <a:r>
              <a:rPr lang="ru-RU" sz="2000" dirty="0" smtClean="0"/>
              <a:t> 2021г.  </a:t>
            </a:r>
            <a:endParaRPr lang="ru-RU" sz="2000" dirty="0"/>
          </a:p>
        </p:txBody>
      </p:sp>
    </p:spTree>
    <p:extLst>
      <p:ext uri="{BB962C8B-B14F-4D97-AF65-F5344CB8AC3E}">
        <p14:creationId xmlns:p14="http://schemas.microsoft.com/office/powerpoint/2010/main" val="1234015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Вертикальные насосы</a:t>
            </a:r>
            <a:endParaRPr lang="ru-RU" dirty="0"/>
          </a:p>
        </p:txBody>
      </p:sp>
      <p:sp>
        <p:nvSpPr>
          <p:cNvPr id="3" name="Объект 2"/>
          <p:cNvSpPr>
            <a:spLocks noGrp="1"/>
          </p:cNvSpPr>
          <p:nvPr>
            <p:ph idx="1"/>
          </p:nvPr>
        </p:nvSpPr>
        <p:spPr>
          <a:xfrm>
            <a:off x="1097280" y="1845734"/>
            <a:ext cx="7455593" cy="4023360"/>
          </a:xfrm>
        </p:spPr>
        <p:txBody>
          <a:bodyPr>
            <a:normAutofit/>
          </a:bodyPr>
          <a:lstStyle/>
          <a:p>
            <a:r>
              <a:rPr lang="ru-RU" dirty="0"/>
              <a:t>Насосы центробежные, секционные, вертикальные типа </a:t>
            </a:r>
            <a:r>
              <a:rPr lang="ru-RU" dirty="0" err="1"/>
              <a:t>ЦНСв</a:t>
            </a:r>
            <a:r>
              <a:rPr lang="ru-RU" dirty="0"/>
              <a:t> и агрегаты </a:t>
            </a:r>
            <a:r>
              <a:rPr lang="ru-RU" dirty="0" err="1"/>
              <a:t>электронасосные</a:t>
            </a:r>
            <a:r>
              <a:rPr lang="ru-RU" dirty="0"/>
              <a:t> на их основе, предназначенные для перекачивания воды и других неагрессивных и негорючих жидкостей с рН = 7...9,2, температурой не более 393 К (120°С), с массовой долей механических примесей не более 0,1%, размером твердых частиц не более 0,1мм.</a:t>
            </a:r>
          </a:p>
          <a:p>
            <a:r>
              <a:rPr lang="ru-RU" dirty="0"/>
              <a:t>Насосы </a:t>
            </a:r>
            <a:r>
              <a:rPr lang="ru-RU" dirty="0" err="1"/>
              <a:t>ЦНСв</a:t>
            </a:r>
            <a:r>
              <a:rPr lang="ru-RU" dirty="0"/>
              <a:t> применяются для питания водой паровых котлов малой и средней мощности, на установках повышения давления, в промышленных установках и при строительстве общественных и жилых зданий, для обеспечения циркуляции горячей и холодной воды</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1" y="1783493"/>
            <a:ext cx="2255646" cy="4183198"/>
          </a:xfrm>
          <a:prstGeom prst="rect">
            <a:avLst/>
          </a:prstGeom>
        </p:spPr>
      </p:pic>
    </p:spTree>
    <p:extLst>
      <p:ext uri="{BB962C8B-B14F-4D97-AF65-F5344CB8AC3E}">
        <p14:creationId xmlns:p14="http://schemas.microsoft.com/office/powerpoint/2010/main" val="4031460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Горизонтальные насосы</a:t>
            </a:r>
            <a:endParaRPr lang="ru-RU" dirty="0"/>
          </a:p>
        </p:txBody>
      </p:sp>
      <p:sp>
        <p:nvSpPr>
          <p:cNvPr id="3" name="Объект 2"/>
          <p:cNvSpPr>
            <a:spLocks noGrp="1"/>
          </p:cNvSpPr>
          <p:nvPr>
            <p:ph idx="1"/>
          </p:nvPr>
        </p:nvSpPr>
        <p:spPr/>
        <p:txBody>
          <a:bodyPr>
            <a:normAutofit/>
          </a:bodyPr>
          <a:lstStyle/>
          <a:p>
            <a:r>
              <a:rPr lang="ru-RU" dirty="0"/>
              <a:t>Предназначены для питания водой стационарных паровых котлов.</a:t>
            </a:r>
          </a:p>
          <a:p>
            <a:r>
              <a:rPr lang="ru-RU" dirty="0"/>
              <a:t>Ось вращения рабочих органов, например рабочих колес, расположена горизонтально вне зависимости от расположения оси привода или передачи, насос с горизонтальным валом.</a:t>
            </a:r>
          </a:p>
          <a:p>
            <a:r>
              <a:rPr lang="ru-RU" dirty="0"/>
              <a:t>Насос питательный </a:t>
            </a:r>
            <a:r>
              <a:rPr lang="ru-RU" u="sng" dirty="0"/>
              <a:t>ПЭ150-63</a:t>
            </a:r>
            <a:r>
              <a:rPr lang="ru-RU" dirty="0"/>
              <a:t> и </a:t>
            </a:r>
            <a:r>
              <a:rPr lang="ru-RU" u="sng" dirty="0"/>
              <a:t>ПЭ150-53</a:t>
            </a:r>
            <a:r>
              <a:rPr lang="ru-RU" dirty="0"/>
              <a:t> - центробежные, горизонтального типа. ПЭ 150 </a:t>
            </a:r>
            <a:r>
              <a:rPr lang="ru-RU" dirty="0" smtClean="0"/>
              <a:t>предназначены </a:t>
            </a:r>
            <a:r>
              <a:rPr lang="ru-RU" dirty="0"/>
              <a:t>для подачи воды в паровые котлы (на органическом топливе) под давлением до 63 кгс/см2. Опоры ротора ПЭ150 подшипники скольжения с принудительной кольцевой смазкой. Концевые уплотнения сальникового или торцового типа.</a:t>
            </a:r>
          </a:p>
        </p:txBody>
      </p:sp>
    </p:spTree>
    <p:extLst>
      <p:ext uri="{BB962C8B-B14F-4D97-AF65-F5344CB8AC3E}">
        <p14:creationId xmlns:p14="http://schemas.microsoft.com/office/powerpoint/2010/main" val="432017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Однокорпусные насосы </a:t>
            </a:r>
            <a:endParaRPr lang="ru-RU" dirty="0"/>
          </a:p>
        </p:txBody>
      </p:sp>
      <p:sp>
        <p:nvSpPr>
          <p:cNvPr id="3" name="Объект 2"/>
          <p:cNvSpPr>
            <a:spLocks noGrp="1"/>
          </p:cNvSpPr>
          <p:nvPr>
            <p:ph idx="1"/>
          </p:nvPr>
        </p:nvSpPr>
        <p:spPr>
          <a:xfrm>
            <a:off x="1097280" y="1845734"/>
            <a:ext cx="4998720" cy="4023360"/>
          </a:xfrm>
        </p:spPr>
        <p:txBody>
          <a:bodyPr>
            <a:normAutofit/>
          </a:bodyPr>
          <a:lstStyle/>
          <a:p>
            <a:r>
              <a:rPr lang="ru-RU" dirty="0"/>
              <a:t>Питательный насос ПЭ марок </a:t>
            </a:r>
            <a:r>
              <a:rPr lang="ru-RU" u="sng" dirty="0" smtClean="0"/>
              <a:t>ПЭ65/400</a:t>
            </a:r>
            <a:r>
              <a:rPr lang="ru-RU" dirty="0"/>
              <a:t> и </a:t>
            </a:r>
            <a:r>
              <a:rPr lang="ru-RU" u="sng" dirty="0"/>
              <a:t>ПЭ65-53</a:t>
            </a:r>
            <a:r>
              <a:rPr lang="ru-RU" dirty="0"/>
              <a:t> имеет однокорпусную конструкцию. Эти насосы питательные, выполненные из чугуна марки «СЧ 20», предназначены для подачи воды в паровые котлы с рабочим давлением, не превышающим 40 килограмм на квадратный сантиметр.</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552" y="1737360"/>
            <a:ext cx="5010256" cy="4091709"/>
          </a:xfrm>
          <a:prstGeom prst="rect">
            <a:avLst/>
          </a:prstGeom>
        </p:spPr>
      </p:pic>
    </p:spTree>
    <p:extLst>
      <p:ext uri="{BB962C8B-B14F-4D97-AF65-F5344CB8AC3E}">
        <p14:creationId xmlns:p14="http://schemas.microsoft.com/office/powerpoint/2010/main" val="1589012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Двухкорпусные насосы </a:t>
            </a:r>
            <a:endParaRPr lang="ru-RU" dirty="0"/>
          </a:p>
        </p:txBody>
      </p:sp>
      <p:sp>
        <p:nvSpPr>
          <p:cNvPr id="3" name="Объект 2"/>
          <p:cNvSpPr>
            <a:spLocks noGrp="1"/>
          </p:cNvSpPr>
          <p:nvPr>
            <p:ph idx="1"/>
          </p:nvPr>
        </p:nvSpPr>
        <p:spPr>
          <a:xfrm>
            <a:off x="1097280" y="1845734"/>
            <a:ext cx="5192684" cy="4023360"/>
          </a:xfrm>
        </p:spPr>
        <p:txBody>
          <a:bodyPr>
            <a:normAutofit/>
          </a:bodyPr>
          <a:lstStyle/>
          <a:p>
            <a:r>
              <a:rPr lang="ru-RU" dirty="0"/>
              <a:t>Двухкорпусная конструкция, которую имеют насосы питательные ΠЭ500-180-3 и ПЭ380-200-3, даёт возможность нагнетать воду в котлы, давление пара в которых превышает 140 килограмм на квадратный сантиметр. Проточная часть отливается из чугуна, а вихревое колесо, которым комплектуется этот насос ПЭ, выполнено из высокопрочной стали.</a:t>
            </a:r>
            <a:br>
              <a:rPr lang="ru-RU" dirty="0"/>
            </a:br>
            <a:r>
              <a:rPr lang="ru-RU" dirty="0" err="1"/>
              <a:t>Семиступенчатый</a:t>
            </a:r>
            <a:r>
              <a:rPr lang="ru-RU" dirty="0"/>
              <a:t> насос ПЭ600-300-3 для котлов с давлением пара 255 </a:t>
            </a:r>
            <a:r>
              <a:rPr lang="ru-RU" dirty="0" err="1"/>
              <a:t>кГс</a:t>
            </a:r>
            <a:r>
              <a:rPr lang="ru-RU" dirty="0"/>
              <a:t>/см2</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3472" y="1930400"/>
            <a:ext cx="4158855" cy="3630578"/>
          </a:xfrm>
          <a:prstGeom prst="rect">
            <a:avLst/>
          </a:prstGeom>
        </p:spPr>
      </p:pic>
    </p:spTree>
    <p:extLst>
      <p:ext uri="{BB962C8B-B14F-4D97-AF65-F5344CB8AC3E}">
        <p14:creationId xmlns:p14="http://schemas.microsoft.com/office/powerpoint/2010/main" val="75425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Одноступенчатые насосы  </a:t>
            </a:r>
            <a:endParaRPr lang="ru-RU" dirty="0"/>
          </a:p>
        </p:txBody>
      </p:sp>
      <p:sp>
        <p:nvSpPr>
          <p:cNvPr id="3" name="Объект 2"/>
          <p:cNvSpPr>
            <a:spLocks noGrp="1"/>
          </p:cNvSpPr>
          <p:nvPr>
            <p:ph idx="1"/>
          </p:nvPr>
        </p:nvSpPr>
        <p:spPr/>
        <p:txBody>
          <a:bodyPr/>
          <a:lstStyle/>
          <a:p>
            <a:r>
              <a:rPr lang="ru-RU" dirty="0"/>
              <a:t>Предназначены для питания водой стационарных паровых котлов.</a:t>
            </a:r>
          </a:p>
          <a:p>
            <a:r>
              <a:rPr lang="ru-RU" dirty="0"/>
              <a:t>Жидкость подается одним комплектом рабочих органов. Одноступенчатые насосы характеризуются созданием достаточно низкого напора относительно расхода. Одноступенчатые насосы применяются в основном там, где требуемый напор не превышает 150 м. Обычно эти насосы работают в диапазоне напора от 2 м до 100 м.</a:t>
            </a:r>
          </a:p>
        </p:txBody>
      </p:sp>
    </p:spTree>
    <p:extLst>
      <p:ext uri="{BB962C8B-B14F-4D97-AF65-F5344CB8AC3E}">
        <p14:creationId xmlns:p14="http://schemas.microsoft.com/office/powerpoint/2010/main" val="3430473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Многоступенчатые насосы  </a:t>
            </a:r>
            <a:endParaRPr lang="ru-RU" dirty="0"/>
          </a:p>
        </p:txBody>
      </p:sp>
      <p:sp>
        <p:nvSpPr>
          <p:cNvPr id="4" name="Текст 3"/>
          <p:cNvSpPr>
            <a:spLocks noGrp="1"/>
          </p:cNvSpPr>
          <p:nvPr>
            <p:ph type="body" sz="half" idx="2"/>
          </p:nvPr>
        </p:nvSpPr>
        <p:spPr/>
        <p:txBody>
          <a:bodyPr/>
          <a:lstStyle/>
          <a:p>
            <a:r>
              <a:rPr lang="ru-RU" dirty="0"/>
              <a:t>Многоступенчатые (секционные) питательные насосы – это специальные насосы, которые предназначаются для питания котлов электростанций, опреснителей, промышленных паровых генераторов водой, обеспечивающие бесперебойную работу устройства, так же многоступенчатые насосы получили чрезвычайно широкое применение там, где необходимо высокое давление.</a:t>
            </a:r>
          </a:p>
          <a:p>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3092" y="1869599"/>
            <a:ext cx="4774131" cy="3142348"/>
          </a:xfrm>
          <a:prstGeom prst="rect">
            <a:avLst/>
          </a:prstGeom>
        </p:spPr>
      </p:pic>
    </p:spTree>
    <p:extLst>
      <p:ext uri="{BB962C8B-B14F-4D97-AF65-F5344CB8AC3E}">
        <p14:creationId xmlns:p14="http://schemas.microsoft.com/office/powerpoint/2010/main" val="3423965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Поршневые насосы </a:t>
            </a:r>
            <a:endParaRPr lang="ru-RU" dirty="0"/>
          </a:p>
        </p:txBody>
      </p:sp>
      <p:sp>
        <p:nvSpPr>
          <p:cNvPr id="3" name="Объект 2"/>
          <p:cNvSpPr>
            <a:spLocks noGrp="1"/>
          </p:cNvSpPr>
          <p:nvPr>
            <p:ph idx="1"/>
          </p:nvPr>
        </p:nvSpPr>
        <p:spPr>
          <a:xfrm>
            <a:off x="1097280" y="1845734"/>
            <a:ext cx="7372465" cy="4157902"/>
          </a:xfrm>
        </p:spPr>
        <p:txBody>
          <a:bodyPr>
            <a:normAutofit/>
          </a:bodyPr>
          <a:lstStyle/>
          <a:p>
            <a:r>
              <a:rPr lang="ru-RU" dirty="0"/>
              <a:t>Поршневые насосы являются разновидностью объемных насосных установок, где жидкость перемещают вытеснители, выталкивая ее из статичных рабочих камер. Рабочая камера поршневого насоса это замкнутое пространство, которое поочередно сообщается с входом/выходом насоса. Вытеснитель это рабочий орган насосной установки, осуществляющий вытеснение вещества.</a:t>
            </a:r>
          </a:p>
          <a:p>
            <a:r>
              <a:rPr lang="ru-RU" dirty="0"/>
              <a:t>Поршневые насосы сообщают перекачиваемой жидкости энергию, преобразовывая ее из механической энергии двигателя, т.е. данный тип насосов, придает перемещаемой жидкости энергию для того, чтобы она внутри трубопровода могла преодолевать такие явления как сопротивление, инерцию и статическую высоту.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489" y="2387979"/>
            <a:ext cx="2902238" cy="2507293"/>
          </a:xfrm>
          <a:prstGeom prst="rect">
            <a:avLst/>
          </a:prstGeom>
        </p:spPr>
      </p:pic>
    </p:spTree>
    <p:extLst>
      <p:ext uri="{BB962C8B-B14F-4D97-AF65-F5344CB8AC3E}">
        <p14:creationId xmlns:p14="http://schemas.microsoft.com/office/powerpoint/2010/main" val="3336174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Подпиточный</a:t>
            </a:r>
            <a:r>
              <a:rPr lang="ru-RU" dirty="0" smtClean="0"/>
              <a:t> насос</a:t>
            </a:r>
            <a:endParaRPr lang="ru-RU" dirty="0"/>
          </a:p>
        </p:txBody>
      </p:sp>
      <p:sp>
        <p:nvSpPr>
          <p:cNvPr id="3" name="Объект 2"/>
          <p:cNvSpPr>
            <a:spLocks noGrp="1"/>
          </p:cNvSpPr>
          <p:nvPr>
            <p:ph idx="1"/>
          </p:nvPr>
        </p:nvSpPr>
        <p:spPr>
          <a:xfrm>
            <a:off x="1097280" y="1845734"/>
            <a:ext cx="6725920" cy="4023360"/>
          </a:xfrm>
        </p:spPr>
        <p:txBody>
          <a:bodyPr>
            <a:normAutofit/>
          </a:bodyPr>
          <a:lstStyle/>
          <a:p>
            <a:r>
              <a:rPr lang="ru-RU" dirty="0"/>
              <a:t>Насос, применяемый в системе водяного отопления, присоединяемой по независимой схеме к тепловой сети централизованной системы теплоснабжения. Устанавливается в тепловом пункте, если гидростатическое давление в системе отопления превышает давление в наружных теплопроводах и предназначается для заполнения системы и ее подпитки — возмещение потери (утечки) воды в процессе эксплуатации.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292" y="2041236"/>
            <a:ext cx="3304307" cy="3827858"/>
          </a:xfrm>
          <a:prstGeom prst="rect">
            <a:avLst/>
          </a:prstGeom>
        </p:spPr>
      </p:pic>
    </p:spTree>
    <p:extLst>
      <p:ext uri="{BB962C8B-B14F-4D97-AF65-F5344CB8AC3E}">
        <p14:creationId xmlns:p14="http://schemas.microsoft.com/office/powerpoint/2010/main" val="116964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Насосные установки </a:t>
            </a:r>
            <a:endParaRPr lang="ru-RU" dirty="0"/>
          </a:p>
        </p:txBody>
      </p:sp>
      <p:sp>
        <p:nvSpPr>
          <p:cNvPr id="3" name="Объект 2"/>
          <p:cNvSpPr>
            <a:spLocks noGrp="1"/>
          </p:cNvSpPr>
          <p:nvPr>
            <p:ph idx="1"/>
          </p:nvPr>
        </p:nvSpPr>
        <p:spPr/>
        <p:txBody>
          <a:bodyPr>
            <a:normAutofit/>
          </a:bodyPr>
          <a:lstStyle/>
          <a:p>
            <a:r>
              <a:rPr lang="ru-RU" dirty="0"/>
              <a:t>Питательные насосные установки поставляются с комплектом щитов аппаратуры автоматики, предназначенной для управления, контроля, защиты и сигнализации. Щиты устанавливаются в </a:t>
            </a:r>
            <a:r>
              <a:rPr lang="ru-RU" dirty="0" smtClean="0"/>
              <a:t>непосредственной </a:t>
            </a:r>
            <a:r>
              <a:rPr lang="ru-RU" dirty="0"/>
              <a:t>близости от </a:t>
            </a:r>
            <a:r>
              <a:rPr lang="ru-RU" dirty="0" smtClean="0"/>
              <a:t>насосов.</a:t>
            </a:r>
          </a:p>
          <a:p>
            <a:r>
              <a:rPr lang="ru-RU" dirty="0"/>
              <a:t>Питательная насосная установка. Эта установка должна работать бесперебойно при всех режимах работы станции, в том числе и при аварийном, когда может прерваться подача электроэнергии к электроприводам питательных насосов, так как прекращение работы последних может вызвать тяжелые повреждения котельных агрегатов, особенно барабанного типа. Поэтому должна быть обеспечена максимально высокая надежность работы питательной установки.</a:t>
            </a:r>
          </a:p>
        </p:txBody>
      </p:sp>
    </p:spTree>
    <p:extLst>
      <p:ext uri="{BB962C8B-B14F-4D97-AF65-F5344CB8AC3E}">
        <p14:creationId xmlns:p14="http://schemas.microsoft.com/office/powerpoint/2010/main" val="4038555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Требования к питательным насосам</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a:t>Классический питательный насос должен отвечать </a:t>
            </a:r>
            <a:r>
              <a:rPr lang="ru-RU" b="1" i="1" dirty="0"/>
              <a:t>следующим требованиям</a:t>
            </a:r>
            <a:r>
              <a:rPr lang="ru-RU" dirty="0" smtClean="0"/>
              <a:t>:</a:t>
            </a:r>
          </a:p>
          <a:p>
            <a:r>
              <a:rPr lang="ru-RU" dirty="0"/>
              <a:t>Удобство при проведении монтажных работ. При установке насоса может возникнуть довольно большое количество проблем. Некоторые насосы можно установить самостоятельно, в других случаях работы должны проводится исключительно профессионалами.</a:t>
            </a:r>
          </a:p>
          <a:p>
            <a:r>
              <a:rPr lang="ru-RU" dirty="0"/>
              <a:t>Простота ремонта и обслуживания также имеет важное значение. При длительной эксплуатации могут возникнуть различные проблемы, устранить которые зачастую могут исключительно профессионалы.</a:t>
            </a:r>
          </a:p>
          <a:p>
            <a:r>
              <a:rPr lang="ru-RU" dirty="0"/>
              <a:t>Динамическая устойчивость устройства во всем диапазоне работы. Если устройство характеризуется низкой устойчивостью, то оно не сможет прослужить в течение длительного периода.</a:t>
            </a:r>
          </a:p>
          <a:p>
            <a:r>
              <a:rPr lang="ru-RU" dirty="0"/>
              <a:t>Диапазон вибрации на корпусе не превышает 0,05 мм. Слишком сильная вибрация может привести к поломке устройства. Кроме этого, подобная проблема становится причиной повышенного износа подшипников.</a:t>
            </a:r>
          </a:p>
          <a:p>
            <a:endParaRPr lang="ru-RU" dirty="0"/>
          </a:p>
        </p:txBody>
      </p:sp>
    </p:spTree>
    <p:extLst>
      <p:ext uri="{BB962C8B-B14F-4D97-AF65-F5344CB8AC3E}">
        <p14:creationId xmlns:p14="http://schemas.microsoft.com/office/powerpoint/2010/main" val="324660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  </a:t>
            </a:r>
            <a:endParaRPr lang="ru-RU" dirty="0"/>
          </a:p>
        </p:txBody>
      </p:sp>
      <p:sp>
        <p:nvSpPr>
          <p:cNvPr id="3" name="Объект 2"/>
          <p:cNvSpPr>
            <a:spLocks noGrp="1"/>
          </p:cNvSpPr>
          <p:nvPr>
            <p:ph idx="1"/>
          </p:nvPr>
        </p:nvSpPr>
        <p:spPr>
          <a:xfrm>
            <a:off x="2589212" y="2133600"/>
            <a:ext cx="8915400" cy="4318958"/>
          </a:xfrm>
        </p:spPr>
        <p:txBody>
          <a:bodyPr>
            <a:normAutofit fontScale="92500" lnSpcReduction="10000"/>
          </a:bodyPr>
          <a:lstStyle/>
          <a:p>
            <a:r>
              <a:rPr lang="ru-RU" dirty="0" smtClean="0"/>
              <a:t>Цели и задачи </a:t>
            </a:r>
          </a:p>
          <a:p>
            <a:r>
              <a:rPr lang="ru-RU" dirty="0" smtClean="0"/>
              <a:t>Актуальность темы</a:t>
            </a:r>
          </a:p>
          <a:p>
            <a:r>
              <a:rPr lang="ru-RU" dirty="0" smtClean="0"/>
              <a:t>Общие сведения</a:t>
            </a:r>
          </a:p>
          <a:p>
            <a:r>
              <a:rPr lang="ru-RU" dirty="0" smtClean="0"/>
              <a:t>Принцип действия </a:t>
            </a:r>
          </a:p>
          <a:p>
            <a:r>
              <a:rPr lang="ru-RU" dirty="0" smtClean="0"/>
              <a:t>Схема и детали питательного</a:t>
            </a:r>
          </a:p>
          <a:p>
            <a:r>
              <a:rPr lang="ru-RU" dirty="0" smtClean="0"/>
              <a:t>Виды</a:t>
            </a:r>
          </a:p>
          <a:p>
            <a:r>
              <a:rPr lang="ru-RU" dirty="0" smtClean="0"/>
              <a:t>Требования к питательным насосам</a:t>
            </a:r>
          </a:p>
          <a:p>
            <a:r>
              <a:rPr lang="ru-RU" dirty="0" smtClean="0"/>
              <a:t>Обслуживание </a:t>
            </a:r>
          </a:p>
          <a:p>
            <a:r>
              <a:rPr lang="ru-RU" dirty="0" smtClean="0"/>
              <a:t> техническая характеристика </a:t>
            </a:r>
          </a:p>
          <a:p>
            <a:r>
              <a:rPr lang="ru-RU" dirty="0" smtClean="0"/>
              <a:t>Приводы питательных насосов</a:t>
            </a:r>
          </a:p>
          <a:p>
            <a:r>
              <a:rPr lang="ru-RU" dirty="0" smtClean="0"/>
              <a:t>Использованная литература </a:t>
            </a:r>
          </a:p>
          <a:p>
            <a:r>
              <a:rPr lang="ru-RU" dirty="0" smtClean="0"/>
              <a:t>заключение</a:t>
            </a:r>
          </a:p>
          <a:p>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1279891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Обслуживание питательного насоса</a:t>
            </a:r>
            <a:endParaRPr lang="ru-RU" dirty="0"/>
          </a:p>
        </p:txBody>
      </p:sp>
      <p:sp>
        <p:nvSpPr>
          <p:cNvPr id="3" name="Объект 2"/>
          <p:cNvSpPr>
            <a:spLocks noGrp="1"/>
          </p:cNvSpPr>
          <p:nvPr>
            <p:ph idx="1"/>
          </p:nvPr>
        </p:nvSpPr>
        <p:spPr/>
        <p:txBody>
          <a:bodyPr>
            <a:normAutofit fontScale="70000" lnSpcReduction="20000"/>
          </a:bodyPr>
          <a:lstStyle/>
          <a:p>
            <a:r>
              <a:rPr lang="ru-RU" dirty="0"/>
              <a:t>При обслуживании питательных насосов необходимо вести непрерывное наблюдение за работающими насо­сами и за показаниями контрольно-измерительных при­боров. Не реже чем каждые 2 ч прослушивать насос, двигатель и редуктор, следить за отсутствием вибраций подшипников, каждые 30 мин записывать показания кон­трольно-измерительных приборов. Внимательно следить за давлением питательной воды в нагнетательной и вса­сывающей магистралях. Не допускать падения дав­ления питательной воды на нагнетательной стороне насоса ниже значения, указанного в инструкции. При падении давления питательной воды необходимо вве­сти своевременно в работу резервный питательный насос</a:t>
            </a:r>
            <a:r>
              <a:rPr lang="ru-RU" dirty="0" smtClean="0"/>
              <a:t>.</a:t>
            </a:r>
            <a:endParaRPr lang="ru-RU" dirty="0"/>
          </a:p>
          <a:p>
            <a:r>
              <a:rPr lang="ru-RU" dirty="0"/>
              <a:t>При работе насоса надо следить за работой систе­мы смазки подшипников и системы охлаждения электро­двигателя, следить за работой сальников и за отводом питательной воды из сальников в деаэратор и дренаж­ные баки. Один раз в смену и при приемке смены, а так­же после резких изменений режима работы насоса, надо производить измерение осевого положения ротора насо­са и результаты измерений записывать в суточную ведо­мость</a:t>
            </a:r>
            <a:r>
              <a:rPr lang="ru-RU" dirty="0" smtClean="0"/>
              <a:t>.</a:t>
            </a:r>
          </a:p>
          <a:p>
            <a:pPr marL="0" indent="0">
              <a:buNone/>
            </a:pPr>
            <a:r>
              <a:rPr lang="ru-RU" dirty="0"/>
              <a:t>Дополнительно, для наблюдения и контроля за работой насоса, обязательно конструктивно предусмотрено его </a:t>
            </a:r>
            <a:r>
              <a:rPr lang="ru-RU" b="1" i="1" dirty="0"/>
              <a:t>оснащение контрольно-измерительными приборами</a:t>
            </a:r>
            <a:r>
              <a:rPr lang="ru-RU" dirty="0"/>
              <a:t>:</a:t>
            </a:r>
          </a:p>
          <a:p>
            <a:r>
              <a:rPr lang="ru-RU" dirty="0"/>
              <a:t>- манометры для измерения давления на патрубках (всасывающем и напорном).</a:t>
            </a:r>
          </a:p>
          <a:p>
            <a:r>
              <a:rPr lang="ru-RU" dirty="0"/>
              <a:t>- термометры для измерения температуры на подшипниках скольжения, а также на маслопроводах, до и после маслоохладителей</a:t>
            </a:r>
          </a:p>
          <a:p>
            <a:pPr marL="0" indent="0">
              <a:buNone/>
            </a:pPr>
            <a:r>
              <a:rPr lang="ru-RU" dirty="0"/>
              <a:t>Данные измерительные приборы являются обязательными для всех типов питательных насосов.</a:t>
            </a:r>
          </a:p>
          <a:p>
            <a:endParaRPr lang="ru-RU" dirty="0" smtClean="0"/>
          </a:p>
        </p:txBody>
      </p:sp>
    </p:spTree>
    <p:extLst>
      <p:ext uri="{BB962C8B-B14F-4D97-AF65-F5344CB8AC3E}">
        <p14:creationId xmlns:p14="http://schemas.microsoft.com/office/powerpoint/2010/main" val="3822036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Техническая характеристика питательного насоса</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64812272"/>
              </p:ext>
            </p:extLst>
          </p:nvPr>
        </p:nvGraphicFramePr>
        <p:xfrm>
          <a:off x="1311563" y="1737361"/>
          <a:ext cx="9744364" cy="4478712"/>
        </p:xfrm>
        <a:graphic>
          <a:graphicData uri="http://schemas.openxmlformats.org/drawingml/2006/table">
            <a:tbl>
              <a:tblPr/>
              <a:tblGrid>
                <a:gridCol w="2436091">
                  <a:extLst>
                    <a:ext uri="{9D8B030D-6E8A-4147-A177-3AD203B41FA5}">
                      <a16:colId xmlns:a16="http://schemas.microsoft.com/office/drawing/2014/main" val="3335692686"/>
                    </a:ext>
                  </a:extLst>
                </a:gridCol>
                <a:gridCol w="2436091">
                  <a:extLst>
                    <a:ext uri="{9D8B030D-6E8A-4147-A177-3AD203B41FA5}">
                      <a16:colId xmlns:a16="http://schemas.microsoft.com/office/drawing/2014/main" val="3382606452"/>
                    </a:ext>
                  </a:extLst>
                </a:gridCol>
                <a:gridCol w="2436091">
                  <a:extLst>
                    <a:ext uri="{9D8B030D-6E8A-4147-A177-3AD203B41FA5}">
                      <a16:colId xmlns:a16="http://schemas.microsoft.com/office/drawing/2014/main" val="1431323253"/>
                    </a:ext>
                  </a:extLst>
                </a:gridCol>
                <a:gridCol w="2436091">
                  <a:extLst>
                    <a:ext uri="{9D8B030D-6E8A-4147-A177-3AD203B41FA5}">
                      <a16:colId xmlns:a16="http://schemas.microsoft.com/office/drawing/2014/main" val="3976287115"/>
                    </a:ext>
                  </a:extLst>
                </a:gridCol>
              </a:tblGrid>
              <a:tr h="405553">
                <a:tc>
                  <a:txBody>
                    <a:bodyPr/>
                    <a:lstStyle/>
                    <a:p>
                      <a:pPr algn="l"/>
                      <a:r>
                        <a:rPr lang="ru-RU" sz="900">
                          <a:effectLst/>
                        </a:rPr>
                        <a:t>Наименование показателя</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Единицы измерения</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ПЭ-100-53</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ПЭ-100-56</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513784995"/>
                  </a:ext>
                </a:extLst>
              </a:tr>
              <a:tr h="246858">
                <a:tc>
                  <a:txBody>
                    <a:bodyPr/>
                    <a:lstStyle/>
                    <a:p>
                      <a:pPr algn="l"/>
                      <a:r>
                        <a:rPr lang="ru-RU" sz="900">
                          <a:effectLst/>
                        </a:rPr>
                        <a:t>1</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2</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3</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4</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1850694338"/>
                  </a:ext>
                </a:extLst>
              </a:tr>
              <a:tr h="246858">
                <a:tc>
                  <a:txBody>
                    <a:bodyPr/>
                    <a:lstStyle/>
                    <a:p>
                      <a:pPr algn="l"/>
                      <a:r>
                        <a:rPr lang="ru-RU" sz="900">
                          <a:effectLst/>
                        </a:rPr>
                        <a:t>Количество</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шт.</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2</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2</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3766319296"/>
                  </a:ext>
                </a:extLst>
              </a:tr>
              <a:tr h="246858">
                <a:tc>
                  <a:txBody>
                    <a:bodyPr/>
                    <a:lstStyle/>
                    <a:p>
                      <a:pPr algn="l"/>
                      <a:r>
                        <a:rPr lang="ru-RU" sz="900">
                          <a:effectLst/>
                        </a:rPr>
                        <a:t>Подача</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м3/ч</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100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100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58771684"/>
                  </a:ext>
                </a:extLst>
              </a:tr>
              <a:tr h="246858">
                <a:tc>
                  <a:txBody>
                    <a:bodyPr/>
                    <a:lstStyle/>
                    <a:p>
                      <a:pPr algn="l"/>
                      <a:r>
                        <a:rPr lang="ru-RU" sz="900">
                          <a:effectLst/>
                        </a:rPr>
                        <a:t>Напор</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м.вод.ст.</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530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560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898271300"/>
                  </a:ext>
                </a:extLst>
              </a:tr>
              <a:tr h="246858">
                <a:tc>
                  <a:txBody>
                    <a:bodyPr/>
                    <a:lstStyle/>
                    <a:p>
                      <a:pPr algn="l"/>
                      <a:r>
                        <a:rPr lang="ru-RU" sz="900">
                          <a:effectLst/>
                        </a:rPr>
                        <a:t>Частота вращения</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об/мин</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2 980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2 980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97008353"/>
                  </a:ext>
                </a:extLst>
              </a:tr>
              <a:tr h="405553">
                <a:tc>
                  <a:txBody>
                    <a:bodyPr/>
                    <a:lstStyle/>
                    <a:p>
                      <a:pPr algn="l"/>
                      <a:r>
                        <a:rPr lang="ru-RU" sz="900">
                          <a:effectLst/>
                        </a:rPr>
                        <a:t>Допустимый ковитационный запас</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м.вод.ст.</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не более 4</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до 4</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3974484019"/>
                  </a:ext>
                </a:extLst>
              </a:tr>
              <a:tr h="246858">
                <a:tc>
                  <a:txBody>
                    <a:bodyPr/>
                    <a:lstStyle/>
                    <a:p>
                      <a:pPr algn="l"/>
                      <a:r>
                        <a:rPr lang="ru-RU" sz="900">
                          <a:effectLst/>
                        </a:rPr>
                        <a:t>Мощность насоса</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кВт</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210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240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3584045412"/>
                  </a:ext>
                </a:extLst>
              </a:tr>
              <a:tr h="246858">
                <a:tc>
                  <a:txBody>
                    <a:bodyPr/>
                    <a:lstStyle/>
                    <a:p>
                      <a:pPr algn="l"/>
                      <a:r>
                        <a:rPr lang="ru-RU" sz="900">
                          <a:effectLst/>
                        </a:rPr>
                        <a:t>КПД не менее</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69</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69</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2366619635"/>
                  </a:ext>
                </a:extLst>
              </a:tr>
              <a:tr h="405553">
                <a:tc>
                  <a:txBody>
                    <a:bodyPr/>
                    <a:lstStyle/>
                    <a:p>
                      <a:pPr algn="l"/>
                      <a:r>
                        <a:rPr lang="ru-RU" sz="900">
                          <a:effectLst/>
                        </a:rPr>
                        <a:t>Температура перекачиваемой воды</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К (°С)</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438 (165)</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433 (160)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2110869586"/>
                  </a:ext>
                </a:extLst>
              </a:tr>
              <a:tr h="722941">
                <a:tc>
                  <a:txBody>
                    <a:bodyPr/>
                    <a:lstStyle/>
                    <a:p>
                      <a:pPr algn="l"/>
                      <a:r>
                        <a:rPr lang="ru-RU" sz="900">
                          <a:effectLst/>
                        </a:rPr>
                        <a:t>Расход воды на охлаждение подшипников и сальников насоса</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м3/с (м3/ч)</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0,0014 (5)</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0,0014 (5)</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1451919236"/>
                  </a:ext>
                </a:extLst>
              </a:tr>
              <a:tr h="405553">
                <a:tc>
                  <a:txBody>
                    <a:bodyPr/>
                    <a:lstStyle/>
                    <a:p>
                      <a:pPr algn="l"/>
                      <a:r>
                        <a:rPr lang="ru-RU" sz="900">
                          <a:effectLst/>
                        </a:rPr>
                        <a:t>Мощность электродвигателя</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кВт</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315</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tc>
                  <a:txBody>
                    <a:bodyPr/>
                    <a:lstStyle/>
                    <a:p>
                      <a:pPr algn="l"/>
                      <a:r>
                        <a:rPr lang="ru-RU" sz="900">
                          <a:effectLst/>
                        </a:rPr>
                        <a:t>320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A9A9A9"/>
                    </a:solidFill>
                  </a:tcPr>
                </a:tc>
                <a:extLst>
                  <a:ext uri="{0D108BD9-81ED-4DB2-BD59-A6C34878D82A}">
                    <a16:rowId xmlns:a16="http://schemas.microsoft.com/office/drawing/2014/main" val="542471380"/>
                  </a:ext>
                </a:extLst>
              </a:tr>
              <a:tr h="405553">
                <a:tc>
                  <a:txBody>
                    <a:bodyPr/>
                    <a:lstStyle/>
                    <a:p>
                      <a:pPr algn="l"/>
                      <a:r>
                        <a:rPr lang="ru-RU" sz="900">
                          <a:effectLst/>
                        </a:rPr>
                        <a:t>Напряжение на электродвигатель</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В</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a:effectLst/>
                        </a:rPr>
                        <a:t>3 000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tc>
                  <a:txBody>
                    <a:bodyPr/>
                    <a:lstStyle/>
                    <a:p>
                      <a:pPr algn="l"/>
                      <a:r>
                        <a:rPr lang="ru-RU" sz="900" dirty="0">
                          <a:effectLst/>
                        </a:rPr>
                        <a:t>3 000</a:t>
                      </a:r>
                    </a:p>
                  </a:txBody>
                  <a:tcPr marL="39594" marR="39594" marT="39594" marB="39594"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0C0C0"/>
                    </a:solidFill>
                  </a:tcPr>
                </a:tc>
                <a:extLst>
                  <a:ext uri="{0D108BD9-81ED-4DB2-BD59-A6C34878D82A}">
                    <a16:rowId xmlns:a16="http://schemas.microsoft.com/office/drawing/2014/main" val="385523941"/>
                  </a:ext>
                </a:extLst>
              </a:tr>
            </a:tbl>
          </a:graphicData>
        </a:graphic>
      </p:graphicFrame>
    </p:spTree>
    <p:extLst>
      <p:ext uri="{BB962C8B-B14F-4D97-AF65-F5344CB8AC3E}">
        <p14:creationId xmlns:p14="http://schemas.microsoft.com/office/powerpoint/2010/main" val="2056538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Приводы питательного насоса</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Существует два варианта приводов питательных насосов:</a:t>
            </a:r>
          </a:p>
          <a:p>
            <a:r>
              <a:rPr lang="ru-RU" dirty="0"/>
              <a:t>1) электрический;</a:t>
            </a:r>
          </a:p>
          <a:p>
            <a:r>
              <a:rPr lang="ru-RU" dirty="0"/>
              <a:t>2) турбинный</a:t>
            </a:r>
            <a:r>
              <a:rPr lang="ru-RU" dirty="0" smtClean="0"/>
              <a:t>.</a:t>
            </a:r>
          </a:p>
          <a:p>
            <a:pPr marL="0" indent="0">
              <a:buNone/>
            </a:pPr>
            <a:r>
              <a:rPr lang="ru-RU" dirty="0" smtClean="0"/>
              <a:t>На энергоблоках </a:t>
            </a:r>
            <a:r>
              <a:rPr lang="ru-RU" dirty="0"/>
              <a:t>небольшой мощности (до 210–220 МВт включительно) применяют одноподъемную схему с одним питательным насосом (рис. 10.7, а), имеющим обычно </a:t>
            </a:r>
            <a:r>
              <a:rPr lang="ru-RU" i="1" dirty="0"/>
              <a:t>электрический привод</a:t>
            </a:r>
            <a:r>
              <a:rPr lang="ru-RU" dirty="0"/>
              <a:t> (рис.10.8, а). Это обеспечивает простоту и компактность питательной установки, быстроту ее включения в работу. Используемые в качестве привода асинхронные электродвигатели с частотой вращения 3000 об/мин имеют ограниченную мощность, не превышающую 6000–8000 кВт</a:t>
            </a:r>
            <a:r>
              <a:rPr lang="ru-RU" dirty="0" smtClean="0"/>
              <a:t>.</a:t>
            </a:r>
          </a:p>
          <a:p>
            <a:pPr marL="0" indent="0">
              <a:buNone/>
            </a:pPr>
            <a:r>
              <a:rPr lang="ru-RU" dirty="0" smtClean="0"/>
              <a:t> </a:t>
            </a:r>
            <a:r>
              <a:rPr lang="ru-RU" dirty="0"/>
              <a:t>Достоинства:</a:t>
            </a:r>
          </a:p>
          <a:p>
            <a:r>
              <a:rPr lang="ru-RU" dirty="0"/>
              <a:t>1)простота конструкции (синхронный или асинхронный электродвигатель);</a:t>
            </a:r>
          </a:p>
          <a:p>
            <a:r>
              <a:rPr lang="ru-RU" dirty="0"/>
              <a:t>2) высокая надёжность.</a:t>
            </a:r>
          </a:p>
          <a:p>
            <a:pPr marL="0" indent="0">
              <a:buNone/>
            </a:pPr>
            <a:r>
              <a:rPr lang="ru-RU" dirty="0"/>
              <a:t>Недостатки:</a:t>
            </a:r>
          </a:p>
          <a:p>
            <a:r>
              <a:rPr lang="ru-RU" dirty="0"/>
              <a:t>1) ограничена единичная мощность двигателя до 9000 кВт;</a:t>
            </a:r>
          </a:p>
          <a:p>
            <a:r>
              <a:rPr lang="ru-RU" dirty="0"/>
              <a:t>2) ограниченные возможности по регулировке расхода питательной воды</a:t>
            </a:r>
          </a:p>
          <a:p>
            <a:pPr marL="0" indent="0">
              <a:buNone/>
            </a:pPr>
            <a:endParaRPr lang="ru-RU" dirty="0"/>
          </a:p>
          <a:p>
            <a:endParaRPr lang="ru-RU" dirty="0"/>
          </a:p>
          <a:p>
            <a:endParaRPr lang="ru-RU" dirty="0"/>
          </a:p>
        </p:txBody>
      </p:sp>
    </p:spTree>
    <p:extLst>
      <p:ext uri="{BB962C8B-B14F-4D97-AF65-F5344CB8AC3E}">
        <p14:creationId xmlns:p14="http://schemas.microsoft.com/office/powerpoint/2010/main" val="3917008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Приводы питательного насоса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smtClean="0"/>
              <a:t>При переменной нагрузке турбинный привод питательных насосов целесообразнее электрического привода. Мощность потребляемая питательным насосом с электроприводом, изменяется пропорционально второй степени расхода воды </a:t>
            </a:r>
            <a:r>
              <a:rPr lang="en-US" dirty="0" smtClean="0"/>
              <a:t>         </a:t>
            </a:r>
            <a:r>
              <a:rPr lang="ru-RU" dirty="0" smtClean="0"/>
              <a:t>, а с турбинным приводом- примерно пропорциональна третьей степени расхода воды, </a:t>
            </a:r>
            <a:r>
              <a:rPr lang="ru-RU" dirty="0" err="1" smtClean="0"/>
              <a:t>т.е</a:t>
            </a:r>
            <a:r>
              <a:rPr lang="ru-RU" dirty="0" smtClean="0"/>
              <a:t> близко к условиям идеального регулирования.</a:t>
            </a:r>
          </a:p>
          <a:p>
            <a:pPr marL="0" indent="0">
              <a:buNone/>
            </a:pPr>
            <a:r>
              <a:rPr lang="ru-RU" dirty="0"/>
              <a:t>Достоинства:</a:t>
            </a:r>
          </a:p>
          <a:p>
            <a:r>
              <a:rPr lang="ru-RU" dirty="0"/>
              <a:t>1) возможность регулирования частоты вращения, а также подачи воды в широком диапазоне;</a:t>
            </a:r>
          </a:p>
          <a:p>
            <a:r>
              <a:rPr lang="ru-RU" dirty="0"/>
              <a:t>2) компактность</a:t>
            </a:r>
            <a:r>
              <a:rPr lang="ru-RU" dirty="0" smtClean="0"/>
              <a:t>;</a:t>
            </a:r>
            <a:endParaRPr lang="ru-RU" dirty="0"/>
          </a:p>
          <a:p>
            <a:r>
              <a:rPr lang="ru-RU" dirty="0"/>
              <a:t>3) независимость от электрического питания</a:t>
            </a:r>
            <a:r>
              <a:rPr lang="ru-RU" dirty="0" smtClean="0"/>
              <a:t>.</a:t>
            </a:r>
          </a:p>
          <a:p>
            <a:pPr marL="0" indent="0">
              <a:buNone/>
            </a:pPr>
            <a:r>
              <a:rPr lang="ru-RU" dirty="0" smtClean="0"/>
              <a:t>Недостатки </a:t>
            </a:r>
          </a:p>
          <a:p>
            <a:r>
              <a:rPr lang="ru-RU" dirty="0" smtClean="0"/>
              <a:t>1)Усложнение </a:t>
            </a:r>
            <a:r>
              <a:rPr lang="ru-RU" dirty="0"/>
              <a:t>тепловой схемы блока за счет паропроводов, трубопроводов питательной воды, дополнительных конденсатных </a:t>
            </a:r>
            <a:r>
              <a:rPr lang="ru-RU" dirty="0" smtClean="0"/>
              <a:t>насосов.</a:t>
            </a:r>
          </a:p>
          <a:p>
            <a:r>
              <a:rPr lang="ru-RU" dirty="0" smtClean="0"/>
              <a:t>2) </a:t>
            </a:r>
            <a:r>
              <a:rPr lang="ru-RU" dirty="0"/>
              <a:t>Необходимость сооружения пусковой котельной или резервного питательного электронасоса на период пуска блока</a:t>
            </a:r>
            <a:r>
              <a:rPr lang="ru-RU" dirty="0" smtClean="0"/>
              <a:t>.</a:t>
            </a:r>
            <a:r>
              <a:rPr lang="ru-RU" dirty="0"/>
              <a:t/>
            </a:r>
            <a:br>
              <a:rPr lang="ru-RU" dirty="0"/>
            </a:br>
            <a:endParaRPr lang="ru-RU" dirty="0"/>
          </a:p>
        </p:txBody>
      </p:sp>
      <p:pic>
        <p:nvPicPr>
          <p:cNvPr id="2056" name="Picture 8" descr="http://ok-t.ru/studopedia/baza13/1640086123923.files/image3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448" y="2411912"/>
            <a:ext cx="443053" cy="30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369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Типы привода питательной установки </a:t>
            </a:r>
            <a:endParaRPr lang="ru-RU" dirty="0"/>
          </a:p>
        </p:txBody>
      </p:sp>
      <p:sp>
        <p:nvSpPr>
          <p:cNvPr id="3" name="Объект 2"/>
          <p:cNvSpPr>
            <a:spLocks noGrp="1"/>
          </p:cNvSpPr>
          <p:nvPr>
            <p:ph idx="1"/>
          </p:nvPr>
        </p:nvSpPr>
        <p:spPr/>
        <p:txBody>
          <a:bodyPr/>
          <a:lstStyle/>
          <a:p>
            <a:r>
              <a:rPr lang="ru-RU" dirty="0"/>
              <a:t>а – электрический привод</a:t>
            </a:r>
            <a:r>
              <a:rPr lang="ru-RU" dirty="0" smtClean="0"/>
              <a:t>;</a:t>
            </a:r>
          </a:p>
          <a:p>
            <a:r>
              <a:rPr lang="ru-RU" dirty="0" smtClean="0"/>
              <a:t> </a:t>
            </a:r>
            <a:r>
              <a:rPr lang="ru-RU" dirty="0"/>
              <a:t>б – турбинный привод основного и электропривод </a:t>
            </a:r>
            <a:r>
              <a:rPr lang="ru-RU" dirty="0" err="1"/>
              <a:t>бустерного</a:t>
            </a:r>
            <a:r>
              <a:rPr lang="ru-RU" dirty="0"/>
              <a:t> насоса</a:t>
            </a:r>
            <a:r>
              <a:rPr lang="ru-RU" dirty="0" smtClean="0"/>
              <a:t>;</a:t>
            </a:r>
          </a:p>
          <a:p>
            <a:r>
              <a:rPr lang="ru-RU" dirty="0" smtClean="0"/>
              <a:t> </a:t>
            </a:r>
            <a:r>
              <a:rPr lang="ru-RU" dirty="0"/>
              <a:t>1 – запорная задвижка с электроприводом; 2 – обратный клапан; 3 – дроссельные шайбы; 4 – водяной фильтр; ГМ – гидромуфта; ЭД – электродвигатель;</a:t>
            </a:r>
          </a:p>
          <a:p>
            <a:r>
              <a:rPr lang="ru-RU" dirty="0"/>
              <a:t>БН, ПН – </a:t>
            </a:r>
            <a:r>
              <a:rPr lang="ru-RU" dirty="0" err="1"/>
              <a:t>бустерный</a:t>
            </a:r>
            <a:r>
              <a:rPr lang="ru-RU" dirty="0"/>
              <a:t> и питательный насосы; ТП – </a:t>
            </a:r>
            <a:r>
              <a:rPr lang="ru-RU" dirty="0" err="1"/>
              <a:t>турбопривод</a:t>
            </a:r>
            <a:endParaRPr lang="ru-RU" dirty="0"/>
          </a:p>
          <a:p>
            <a:endParaRPr lang="ru-RU" dirty="0"/>
          </a:p>
        </p:txBody>
      </p:sp>
      <p:sp>
        <p:nvSpPr>
          <p:cNvPr id="4" name="Текст 3"/>
          <p:cNvSpPr>
            <a:spLocks noGrp="1"/>
          </p:cNvSpPr>
          <p:nvPr>
            <p:ph type="body" sz="half" idx="2"/>
          </p:nvPr>
        </p:nvSpPr>
        <p:spPr/>
        <p:txBody>
          <a:bodyPr/>
          <a:lstStyle/>
          <a:p>
            <a:endParaRPr lang="ru-RU" dirty="0"/>
          </a:p>
        </p:txBody>
      </p:sp>
      <p:pic>
        <p:nvPicPr>
          <p:cNvPr id="6"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8994" y="1978325"/>
            <a:ext cx="3229365" cy="3611592"/>
          </a:xfrm>
          <a:prstGeom prst="rect">
            <a:avLst/>
          </a:prstGeom>
        </p:spPr>
      </p:pic>
    </p:spTree>
    <p:extLst>
      <p:ext uri="{BB962C8B-B14F-4D97-AF65-F5344CB8AC3E}">
        <p14:creationId xmlns:p14="http://schemas.microsoft.com/office/powerpoint/2010/main" val="4055698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Интернет ресурсы </a:t>
            </a:r>
            <a:r>
              <a:rPr lang="ru-RU" dirty="0" smtClean="0"/>
              <a:t> </a:t>
            </a:r>
            <a:endParaRPr lang="ru-RU" dirty="0"/>
          </a:p>
        </p:txBody>
      </p:sp>
      <p:sp>
        <p:nvSpPr>
          <p:cNvPr id="3" name="Объект 2"/>
          <p:cNvSpPr>
            <a:spLocks noGrp="1"/>
          </p:cNvSpPr>
          <p:nvPr>
            <p:ph idx="1"/>
          </p:nvPr>
        </p:nvSpPr>
        <p:spPr/>
        <p:txBody>
          <a:bodyPr/>
          <a:lstStyle/>
          <a:p>
            <a:r>
              <a:rPr lang="en-US" dirty="0">
                <a:hlinkClick r:id="rId2"/>
              </a:rPr>
              <a:t>https://td-automatika.ru/library/article/209442</a:t>
            </a:r>
            <a:r>
              <a:rPr lang="en-US" dirty="0" smtClean="0">
                <a:hlinkClick r:id="rId2"/>
              </a:rPr>
              <a:t>/</a:t>
            </a:r>
            <a:endParaRPr lang="ru-RU" dirty="0" smtClean="0"/>
          </a:p>
          <a:p>
            <a:r>
              <a:rPr lang="en-US" dirty="0">
                <a:hlinkClick r:id="rId3"/>
              </a:rPr>
              <a:t>https://</a:t>
            </a:r>
            <a:r>
              <a:rPr lang="en-US" dirty="0" smtClean="0">
                <a:hlinkClick r:id="rId3"/>
              </a:rPr>
              <a:t>studopedia.ru/6_151588_pitatelnie-nasosi-naznachenie-klassifikatsiya-shemi-vklyucheniya-i-regulirovaniya-proizvoditelnosti.html</a:t>
            </a:r>
            <a:endParaRPr lang="ru-RU" dirty="0" smtClean="0"/>
          </a:p>
          <a:p>
            <a:r>
              <a:rPr lang="en-US" dirty="0">
                <a:hlinkClick r:id="rId4"/>
              </a:rPr>
              <a:t>https://</a:t>
            </a:r>
            <a:r>
              <a:rPr lang="en-US" dirty="0" smtClean="0">
                <a:hlinkClick r:id="rId4"/>
              </a:rPr>
              <a:t>studopedia.ru/21_45993_privod-pitatelnih-nasosov.html</a:t>
            </a:r>
            <a:endParaRPr lang="ru-RU" dirty="0" smtClean="0"/>
          </a:p>
          <a:p>
            <a:endParaRPr lang="ru-RU" dirty="0"/>
          </a:p>
        </p:txBody>
      </p:sp>
    </p:spTree>
    <p:extLst>
      <p:ext uri="{BB962C8B-B14F-4D97-AF65-F5344CB8AC3E}">
        <p14:creationId xmlns:p14="http://schemas.microsoft.com/office/powerpoint/2010/main" val="1386049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p:txBody>
          <a:bodyPr/>
          <a:lstStyle/>
          <a:p>
            <a:pPr marL="0" indent="0">
              <a:buNone/>
            </a:pPr>
            <a:r>
              <a:rPr lang="ru-RU" dirty="0" smtClean="0"/>
              <a:t>Я изучила </a:t>
            </a:r>
            <a:r>
              <a:rPr lang="ru-RU" dirty="0"/>
              <a:t>питательные </a:t>
            </a:r>
            <a:r>
              <a:rPr lang="ru-RU" dirty="0" smtClean="0"/>
              <a:t>насосы. Рассмотрела их </a:t>
            </a:r>
            <a:r>
              <a:rPr lang="ru-RU" dirty="0"/>
              <a:t>основные </a:t>
            </a:r>
            <a:r>
              <a:rPr lang="ru-RU" dirty="0" smtClean="0"/>
              <a:t>виды, описала принцип </a:t>
            </a:r>
            <a:r>
              <a:rPr lang="ru-RU" dirty="0"/>
              <a:t>работы и </a:t>
            </a:r>
            <a:r>
              <a:rPr lang="ru-RU" dirty="0" smtClean="0"/>
              <a:t>конструкцию</a:t>
            </a:r>
            <a:r>
              <a:rPr lang="ru-RU" dirty="0" smtClean="0"/>
              <a:t>.</a:t>
            </a:r>
            <a:endParaRPr lang="ru-RU" dirty="0"/>
          </a:p>
          <a:p>
            <a:endParaRPr lang="ru-RU" dirty="0"/>
          </a:p>
          <a:p>
            <a:endParaRPr lang="ru-RU" dirty="0"/>
          </a:p>
          <a:p>
            <a:endParaRPr lang="ru-RU" dirty="0"/>
          </a:p>
        </p:txBody>
      </p:sp>
    </p:spTree>
    <p:extLst>
      <p:ext uri="{BB962C8B-B14F-4D97-AF65-F5344CB8AC3E}">
        <p14:creationId xmlns:p14="http://schemas.microsoft.com/office/powerpoint/2010/main" val="3061942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и задачи </a:t>
            </a:r>
            <a:endParaRPr lang="ru-RU" dirty="0"/>
          </a:p>
        </p:txBody>
      </p:sp>
      <p:sp>
        <p:nvSpPr>
          <p:cNvPr id="3" name="Объект 2"/>
          <p:cNvSpPr>
            <a:spLocks noGrp="1"/>
          </p:cNvSpPr>
          <p:nvPr>
            <p:ph idx="1"/>
          </p:nvPr>
        </p:nvSpPr>
        <p:spPr/>
        <p:txBody>
          <a:bodyPr/>
          <a:lstStyle/>
          <a:p>
            <a:r>
              <a:rPr lang="ru-RU" dirty="0" smtClean="0"/>
              <a:t>Изучить питательные насосы</a:t>
            </a:r>
          </a:p>
          <a:p>
            <a:r>
              <a:rPr lang="ru-RU" dirty="0" smtClean="0"/>
              <a:t>Рассмотреть основные виды насосов, принцип работы и конструкцию</a:t>
            </a:r>
          </a:p>
          <a:p>
            <a:pPr marL="0" indent="0">
              <a:buNone/>
            </a:pPr>
            <a:r>
              <a:rPr lang="ru-RU" dirty="0" smtClean="0"/>
              <a:t> </a:t>
            </a:r>
            <a:endParaRPr lang="ru-RU" dirty="0" smtClean="0"/>
          </a:p>
          <a:p>
            <a:endParaRPr lang="ru-RU" dirty="0"/>
          </a:p>
        </p:txBody>
      </p:sp>
    </p:spTree>
    <p:extLst>
      <p:ext uri="{BB962C8B-B14F-4D97-AF65-F5344CB8AC3E}">
        <p14:creationId xmlns:p14="http://schemas.microsoft.com/office/powerpoint/2010/main" val="165484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темы</a:t>
            </a:r>
            <a:endParaRPr lang="ru-RU" dirty="0"/>
          </a:p>
        </p:txBody>
      </p:sp>
      <p:sp>
        <p:nvSpPr>
          <p:cNvPr id="3" name="Объект 2"/>
          <p:cNvSpPr>
            <a:spLocks noGrp="1"/>
          </p:cNvSpPr>
          <p:nvPr>
            <p:ph idx="1"/>
          </p:nvPr>
        </p:nvSpPr>
        <p:spPr/>
        <p:txBody>
          <a:bodyPr>
            <a:normAutofit lnSpcReduction="10000"/>
          </a:bodyPr>
          <a:lstStyle/>
          <a:p>
            <a:r>
              <a:rPr lang="ru-RU" dirty="0"/>
              <a:t>Нормальная работа тепловых и атомных электростанций невозможна без перемещения большого количества жидкости и газов с различными свойствами и параметрами. Перемещение жидкостей и газов осуществляется в основном лопастными насосами и вентиляторами</a:t>
            </a:r>
            <a:r>
              <a:rPr lang="ru-RU" dirty="0" smtClean="0"/>
              <a:t>.</a:t>
            </a:r>
          </a:p>
          <a:p>
            <a:r>
              <a:rPr lang="ru-RU" dirty="0" smtClean="0"/>
              <a:t>Питательные </a:t>
            </a:r>
            <a:r>
              <a:rPr lang="ru-RU" dirty="0"/>
              <a:t>насосы играют решающую роль на тепловых электростанциях. Они потребляют порядка от 3 до 5 % вырабатываемой станцией энергии, являясь наибольшими потребителями энергии на электростанции. Помимо высокого КПД, важнейшими параметрами этих насосов являются надежность, срок службы и техническая </a:t>
            </a:r>
            <a:r>
              <a:rPr lang="ru-RU" dirty="0" smtClean="0"/>
              <a:t>готовность. За </a:t>
            </a:r>
            <a:r>
              <a:rPr lang="ru-RU" dirty="0"/>
              <a:t>последние десятилетия увеличение мощности блоков электростанций привело к значительному росту мощности питательных насосов.</a:t>
            </a:r>
          </a:p>
          <a:p>
            <a:endParaRPr lang="ru-RU" dirty="0"/>
          </a:p>
        </p:txBody>
      </p:sp>
    </p:spTree>
    <p:extLst>
      <p:ext uri="{BB962C8B-B14F-4D97-AF65-F5344CB8AC3E}">
        <p14:creationId xmlns:p14="http://schemas.microsoft.com/office/powerpoint/2010/main" val="317634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Общие сведения</a:t>
            </a:r>
            <a:endParaRPr lang="ru-RU" dirty="0"/>
          </a:p>
        </p:txBody>
      </p:sp>
      <p:sp>
        <p:nvSpPr>
          <p:cNvPr id="3" name="Объект 2"/>
          <p:cNvSpPr>
            <a:spLocks noGrp="1"/>
          </p:cNvSpPr>
          <p:nvPr>
            <p:ph idx="1"/>
          </p:nvPr>
        </p:nvSpPr>
        <p:spPr/>
        <p:txBody>
          <a:bodyPr>
            <a:normAutofit/>
          </a:bodyPr>
          <a:lstStyle/>
          <a:p>
            <a:r>
              <a:rPr lang="ru-RU" b="1" i="1" dirty="0"/>
              <a:t>Питательные насосы</a:t>
            </a:r>
            <a:r>
              <a:rPr lang="ru-RU" dirty="0"/>
              <a:t> – это специальные насосы, которые предназначаются для «питания» котлов электростанций, и промышленных паровых генераторов водой.</a:t>
            </a:r>
          </a:p>
          <a:p>
            <a:r>
              <a:rPr lang="ru-RU" dirty="0"/>
              <a:t>Можно бесконечно долго спорить о том, какие насосы относить к питательным, однако, по </a:t>
            </a:r>
            <a:r>
              <a:rPr lang="ru-RU" dirty="0" smtClean="0"/>
              <a:t>моему </a:t>
            </a:r>
            <a:r>
              <a:rPr lang="ru-RU" dirty="0"/>
              <a:t>мнению, питательными насосами являются те насосы, которые предназначаются для работы с барабанными и проточными паровыми котлами, а также удовлетворяют </a:t>
            </a:r>
            <a:r>
              <a:rPr lang="ru-RU" b="1" i="1" dirty="0"/>
              <a:t>следующим требованиям</a:t>
            </a:r>
            <a:r>
              <a:rPr lang="ru-RU" dirty="0"/>
              <a:t>:</a:t>
            </a:r>
          </a:p>
          <a:p>
            <a:r>
              <a:rPr lang="ru-RU" dirty="0"/>
              <a:t>- способность к перекачиванию воды высокой температуры (до 165 </a:t>
            </a:r>
            <a:r>
              <a:rPr lang="ru-RU" baseline="30000" dirty="0" err="1"/>
              <a:t>о</a:t>
            </a:r>
            <a:r>
              <a:rPr lang="ru-RU" dirty="0" err="1"/>
              <a:t>С</a:t>
            </a:r>
            <a:r>
              <a:rPr lang="ru-RU" dirty="0"/>
              <a:t>);</a:t>
            </a:r>
          </a:p>
          <a:p>
            <a:r>
              <a:rPr lang="ru-RU" dirty="0"/>
              <a:t>- способность поддержания высокого напора (Н) длительное время (до 160м);</a:t>
            </a:r>
          </a:p>
        </p:txBody>
      </p:sp>
    </p:spTree>
    <p:extLst>
      <p:ext uri="{BB962C8B-B14F-4D97-AF65-F5344CB8AC3E}">
        <p14:creationId xmlns:p14="http://schemas.microsoft.com/office/powerpoint/2010/main" val="2030141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855499"/>
            <a:ext cx="3950890" cy="402272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098" y="1958109"/>
            <a:ext cx="4918925" cy="3666835"/>
          </a:xfrm>
          <a:prstGeom prst="rect">
            <a:avLst/>
          </a:prstGeom>
        </p:spPr>
      </p:pic>
    </p:spTree>
    <p:extLst>
      <p:ext uri="{BB962C8B-B14F-4D97-AF65-F5344CB8AC3E}">
        <p14:creationId xmlns:p14="http://schemas.microsoft.com/office/powerpoint/2010/main" val="1095358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 действи</a:t>
            </a:r>
            <a:r>
              <a:rPr lang="ru-RU" dirty="0"/>
              <a:t>я</a:t>
            </a:r>
          </a:p>
        </p:txBody>
      </p:sp>
      <p:sp>
        <p:nvSpPr>
          <p:cNvPr id="3" name="Объект 2"/>
          <p:cNvSpPr>
            <a:spLocks noGrp="1"/>
          </p:cNvSpPr>
          <p:nvPr>
            <p:ph idx="1"/>
          </p:nvPr>
        </p:nvSpPr>
        <p:spPr/>
        <p:txBody>
          <a:bodyPr>
            <a:normAutofit/>
          </a:bodyPr>
          <a:lstStyle/>
          <a:p>
            <a:r>
              <a:rPr lang="ru-RU" dirty="0" smtClean="0"/>
              <a:t>пр</a:t>
            </a:r>
            <a:r>
              <a:rPr lang="ru-RU" dirty="0"/>
              <a:t>инцип действия питательного насоса типа ПЭ основан на действии центробежных сил. Вращаясь, рабочее колесо, сообщает круговое движение жидкости, находящейся между лопатками рабочего </a:t>
            </a:r>
            <a:r>
              <a:rPr lang="ru-RU" dirty="0" smtClean="0"/>
              <a:t>колеса.</a:t>
            </a:r>
            <a:r>
              <a:rPr lang="ru-RU" dirty="0"/>
              <a:t>  Вследствие возникающей при этом центробежной силы, жидкость от центра рабочего колеса перемещается к внешнему выходу, а освобождающееся пространство вновь заполняется жидкостью, поступающей из всасывающего трубопровода под действием атмосферного давления или подпора. Выйдя из рабочего колеса, жидкость поступает в каналы направляющего аппарата, а затем во второе рабочее колесо с давлением, созданным в первой ступени, оттуда жидкость поступает на третье колесо и т.д. Вышедшая из последнего рабочего колеса жидкость проходит через направляющий аппарат и поступает в напорный трубопровод.</a:t>
            </a:r>
          </a:p>
        </p:txBody>
      </p:sp>
    </p:spTree>
    <p:extLst>
      <p:ext uri="{BB962C8B-B14F-4D97-AF65-F5344CB8AC3E}">
        <p14:creationId xmlns:p14="http://schemas.microsoft.com/office/powerpoint/2010/main" val="1006319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a:t>
            </a:r>
            <a:r>
              <a:rPr lang="ru-RU" dirty="0" smtClean="0"/>
              <a:t>хема и детали питательного насоса </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655" y="1828656"/>
            <a:ext cx="6169891" cy="3762375"/>
          </a:xfrm>
        </p:spPr>
      </p:pic>
      <p:sp>
        <p:nvSpPr>
          <p:cNvPr id="6" name="Прямоугольник 5"/>
          <p:cNvSpPr/>
          <p:nvPr/>
        </p:nvSpPr>
        <p:spPr>
          <a:xfrm>
            <a:off x="6742546" y="2367202"/>
            <a:ext cx="5449454" cy="2585323"/>
          </a:xfrm>
          <a:prstGeom prst="rect">
            <a:avLst/>
          </a:prstGeom>
        </p:spPr>
        <p:txBody>
          <a:bodyPr wrap="square">
            <a:spAutoFit/>
          </a:bodyPr>
          <a:lstStyle/>
          <a:p>
            <a:r>
              <a:rPr lang="ru-RU" dirty="0">
                <a:solidFill>
                  <a:srgbClr val="000000"/>
                </a:solidFill>
                <a:latin typeface="Arial" panose="020B0604020202020204" pitchFamily="34" charset="0"/>
              </a:rPr>
              <a:t>Основные детали насоса: 1 - вал, 2 - подшипник, 3 - торцовое уплотнение вала, 4 - входная крышка. 5 - подвод кольцевой, 6 - </a:t>
            </a:r>
            <a:r>
              <a:rPr lang="ru-RU" dirty="0" err="1">
                <a:solidFill>
                  <a:srgbClr val="000000"/>
                </a:solidFill>
                <a:latin typeface="Arial" panose="020B0604020202020204" pitchFamily="34" charset="0"/>
              </a:rPr>
              <a:t>предвключенное</a:t>
            </a:r>
            <a:r>
              <a:rPr lang="ru-RU" dirty="0">
                <a:solidFill>
                  <a:srgbClr val="000000"/>
                </a:solidFill>
                <a:latin typeface="Arial" panose="020B0604020202020204" pitchFamily="34" charset="0"/>
              </a:rPr>
              <a:t> колесо, 7 - крышка, 8 - рабочее колесо, 9 - секция, 10 - направляющий аппарат, 11 - корпус </a:t>
            </a:r>
            <a:r>
              <a:rPr lang="ru-RU" dirty="0" smtClean="0">
                <a:solidFill>
                  <a:srgbClr val="000000"/>
                </a:solidFill>
                <a:latin typeface="Arial" panose="020B0604020202020204" pitchFamily="34" charset="0"/>
              </a:rPr>
              <a:t>наружный</a:t>
            </a:r>
            <a:r>
              <a:rPr lang="ru-RU" dirty="0">
                <a:solidFill>
                  <a:srgbClr val="000000"/>
                </a:solidFill>
                <a:latin typeface="Arial" panose="020B0604020202020204" pitchFamily="34" charset="0"/>
              </a:rPr>
              <a:t>, 12 - кожух насоса, 13 - корпус внутренний, 14 - крышка напорная, 15 - диск разгрузки, 16 - корпус концевого уплотнения.</a:t>
            </a:r>
            <a:endParaRPr lang="ru-RU" dirty="0"/>
          </a:p>
        </p:txBody>
      </p:sp>
    </p:spTree>
    <p:extLst>
      <p:ext uri="{BB962C8B-B14F-4D97-AF65-F5344CB8AC3E}">
        <p14:creationId xmlns:p14="http://schemas.microsoft.com/office/powerpoint/2010/main" val="267242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питательного насоса</a:t>
            </a:r>
            <a:endParaRPr lang="ru-RU" dirty="0"/>
          </a:p>
        </p:txBody>
      </p:sp>
      <p:sp>
        <p:nvSpPr>
          <p:cNvPr id="3" name="Объект 2"/>
          <p:cNvSpPr>
            <a:spLocks noGrp="1"/>
          </p:cNvSpPr>
          <p:nvPr>
            <p:ph idx="1"/>
          </p:nvPr>
        </p:nvSpPr>
        <p:spPr/>
        <p:txBody>
          <a:bodyPr>
            <a:normAutofit/>
          </a:bodyPr>
          <a:lstStyle/>
          <a:p>
            <a:r>
              <a:rPr lang="ru-RU" dirty="0"/>
              <a:t>Насосы питательные </a:t>
            </a:r>
            <a:r>
              <a:rPr lang="ru-RU" b="1" i="1" dirty="0"/>
              <a:t>могут быть изготовлены в различных конструктивных исполнениях</a:t>
            </a:r>
            <a:r>
              <a:rPr lang="ru-RU" dirty="0"/>
              <a:t>:</a:t>
            </a:r>
          </a:p>
          <a:p>
            <a:r>
              <a:rPr lang="ru-RU" dirty="0"/>
              <a:t>- Вертикальные (</a:t>
            </a:r>
            <a:r>
              <a:rPr lang="ru-RU" i="1" u="sng" dirty="0" err="1"/>
              <a:t>ЦНСв</a:t>
            </a:r>
            <a:r>
              <a:rPr lang="ru-RU" dirty="0"/>
              <a:t>) и горизонтальные (</a:t>
            </a:r>
            <a:r>
              <a:rPr lang="ru-RU" i="1" u="sng" dirty="0"/>
              <a:t>ЦВК</a:t>
            </a:r>
            <a:r>
              <a:rPr lang="ru-RU" dirty="0"/>
              <a:t>);</a:t>
            </a:r>
          </a:p>
          <a:p>
            <a:r>
              <a:rPr lang="ru-RU" dirty="0"/>
              <a:t>- Однокорпусные (</a:t>
            </a:r>
            <a:r>
              <a:rPr lang="ru-RU" i="1" u="sng" dirty="0"/>
              <a:t>ЦНСГ</a:t>
            </a:r>
            <a:r>
              <a:rPr lang="ru-RU" dirty="0"/>
              <a:t>) или двухкорпусные;</a:t>
            </a:r>
          </a:p>
          <a:p>
            <a:r>
              <a:rPr lang="ru-RU" dirty="0"/>
              <a:t>- Секционного (</a:t>
            </a:r>
            <a:r>
              <a:rPr lang="ru-RU" i="1" dirty="0" err="1"/>
              <a:t>ЦНСв</a:t>
            </a:r>
            <a:r>
              <a:rPr lang="ru-RU" i="1" dirty="0"/>
              <a:t> и </a:t>
            </a:r>
            <a:r>
              <a:rPr lang="ru-RU" i="1" u="sng" dirty="0" err="1"/>
              <a:t>ЦНСп</a:t>
            </a:r>
            <a:r>
              <a:rPr lang="ru-RU" dirty="0"/>
              <a:t>) или спирального типа (</a:t>
            </a:r>
            <a:r>
              <a:rPr lang="ru-RU" i="1" dirty="0"/>
              <a:t>ЦВК</a:t>
            </a:r>
            <a:r>
              <a:rPr lang="ru-RU" dirty="0"/>
              <a:t>);</a:t>
            </a:r>
          </a:p>
          <a:p>
            <a:r>
              <a:rPr lang="ru-RU" dirty="0"/>
              <a:t>- Одноступенчатые (с рабочим колесом двухстороннего входа (</a:t>
            </a:r>
            <a:r>
              <a:rPr lang="ru-RU" i="1" dirty="0" err="1"/>
              <a:t>ЦНСп</a:t>
            </a:r>
            <a:r>
              <a:rPr lang="ru-RU" dirty="0"/>
              <a:t>)), двухступенчатые (</a:t>
            </a:r>
            <a:r>
              <a:rPr lang="ru-RU" i="1" dirty="0"/>
              <a:t>ЦВК</a:t>
            </a:r>
            <a:r>
              <a:rPr lang="ru-RU" dirty="0"/>
              <a:t>) или многоступенчатые (с односторонним расположением рабочих колес (</a:t>
            </a:r>
            <a:r>
              <a:rPr lang="ru-RU" i="1" dirty="0"/>
              <a:t>ЦНСГ</a:t>
            </a:r>
            <a:r>
              <a:rPr lang="ru-RU" dirty="0" smtClean="0"/>
              <a:t>));</a:t>
            </a:r>
          </a:p>
          <a:p>
            <a:r>
              <a:rPr lang="ru-RU" dirty="0" smtClean="0"/>
              <a:t>- поршневые насосы </a:t>
            </a:r>
          </a:p>
          <a:p>
            <a:r>
              <a:rPr lang="ru-RU" dirty="0" smtClean="0"/>
              <a:t>- </a:t>
            </a:r>
            <a:r>
              <a:rPr lang="ru-RU" dirty="0" err="1" smtClean="0"/>
              <a:t>подпиточный</a:t>
            </a:r>
            <a:r>
              <a:rPr lang="ru-RU" dirty="0" smtClean="0"/>
              <a:t> насос</a:t>
            </a:r>
            <a:endParaRPr lang="ru-RU" dirty="0"/>
          </a:p>
        </p:txBody>
      </p:sp>
    </p:spTree>
    <p:extLst>
      <p:ext uri="{BB962C8B-B14F-4D97-AF65-F5344CB8AC3E}">
        <p14:creationId xmlns:p14="http://schemas.microsoft.com/office/powerpoint/2010/main" val="93587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4485</TotalTime>
  <Words>1309</Words>
  <Application>Microsoft Office PowerPoint</Application>
  <PresentationFormat>Широкоэкранный</PresentationFormat>
  <Paragraphs>174</Paragraphs>
  <Slides>26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Century Gothic</vt:lpstr>
      <vt:lpstr>Times New Roman</vt:lpstr>
      <vt:lpstr>Wingdings 3</vt:lpstr>
      <vt:lpstr>Легкий дым</vt:lpstr>
      <vt:lpstr>Министерство образования и науки Республики Башкортостан Государственное  автономное профессиональное образовательное учреждение Уфимский топливно-энергетический колледж </vt:lpstr>
      <vt:lpstr>Содержание  </vt:lpstr>
      <vt:lpstr>Цели и задачи </vt:lpstr>
      <vt:lpstr>Актуальность темы</vt:lpstr>
      <vt:lpstr>Общие сведения</vt:lpstr>
      <vt:lpstr>Презентация PowerPoint</vt:lpstr>
      <vt:lpstr>Принцип действия</vt:lpstr>
      <vt:lpstr>Схема и детали питательного насоса </vt:lpstr>
      <vt:lpstr>Виды питательного насоса</vt:lpstr>
      <vt:lpstr>Вертикальные насосы</vt:lpstr>
      <vt:lpstr>Горизонтальные насосы</vt:lpstr>
      <vt:lpstr>Однокорпусные насосы </vt:lpstr>
      <vt:lpstr>Двухкорпусные насосы </vt:lpstr>
      <vt:lpstr>Одноступенчатые насосы  </vt:lpstr>
      <vt:lpstr>Многоступенчатые насосы  </vt:lpstr>
      <vt:lpstr>Поршневые насосы </vt:lpstr>
      <vt:lpstr>Подпиточный насос</vt:lpstr>
      <vt:lpstr>Насосные установки </vt:lpstr>
      <vt:lpstr>Требования к питательным насосам</vt:lpstr>
      <vt:lpstr>Обслуживание питательного насоса</vt:lpstr>
      <vt:lpstr>Техническая характеристика питательного насоса</vt:lpstr>
      <vt:lpstr>Приводы питательного насоса</vt:lpstr>
      <vt:lpstr>Приводы питательного насоса</vt:lpstr>
      <vt:lpstr>Типы привода питательной установки </vt:lpstr>
      <vt:lpstr>Интернет ресурсы  </vt:lpstr>
      <vt:lpstr>заключение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34</cp:revision>
  <dcterms:created xsi:type="dcterms:W3CDTF">2021-04-28T10:28:20Z</dcterms:created>
  <dcterms:modified xsi:type="dcterms:W3CDTF">2021-05-04T10:00:46Z</dcterms:modified>
</cp:coreProperties>
</file>