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7" r:id="rId5"/>
    <p:sldId id="275" r:id="rId6"/>
    <p:sldId id="268" r:id="rId7"/>
    <p:sldId id="258" r:id="rId8"/>
    <p:sldId id="276" r:id="rId9"/>
    <p:sldId id="269" r:id="rId10"/>
    <p:sldId id="259" r:id="rId11"/>
    <p:sldId id="262" r:id="rId12"/>
    <p:sldId id="263" r:id="rId13"/>
    <p:sldId id="264" r:id="rId14"/>
    <p:sldId id="270" r:id="rId15"/>
    <p:sldId id="261" r:id="rId16"/>
    <p:sldId id="266" r:id="rId17"/>
    <p:sldId id="265" r:id="rId18"/>
    <p:sldId id="267" r:id="rId19"/>
    <p:sldId id="271" r:id="rId20"/>
    <p:sldId id="272" r:id="rId21"/>
    <p:sldId id="273" r:id="rId22"/>
    <p:sldId id="278" r:id="rId23"/>
    <p:sldId id="282" r:id="rId24"/>
    <p:sldId id="280" r:id="rId25"/>
    <p:sldId id="281" r:id="rId26"/>
    <p:sldId id="279" r:id="rId27"/>
    <p:sldId id="26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E8CE7-27DF-433F-BFF1-E27E76D42B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821095-1897-4809-AB4B-8027DCEE83BF}">
      <dgm:prSet phldrT="[Текст]"/>
      <dgm:spPr/>
      <dgm:t>
        <a:bodyPr/>
        <a:lstStyle/>
        <a:p>
          <a:r>
            <a:rPr lang="ru-RU" dirty="0"/>
            <a:t>Коррозия</a:t>
          </a:r>
        </a:p>
      </dgm:t>
    </dgm:pt>
    <dgm:pt modelId="{0C4BCD88-FECE-4142-B84C-AFBC583A4429}" type="parTrans" cxnId="{9B50A80D-3AF0-4574-B0AC-86976C6CE3BF}">
      <dgm:prSet/>
      <dgm:spPr/>
      <dgm:t>
        <a:bodyPr/>
        <a:lstStyle/>
        <a:p>
          <a:endParaRPr lang="ru-RU"/>
        </a:p>
      </dgm:t>
    </dgm:pt>
    <dgm:pt modelId="{80CE4E5C-9DEA-4A00-924F-42398C9BADC8}" type="sibTrans" cxnId="{9B50A80D-3AF0-4574-B0AC-86976C6CE3BF}">
      <dgm:prSet/>
      <dgm:spPr/>
      <dgm:t>
        <a:bodyPr/>
        <a:lstStyle/>
        <a:p>
          <a:endParaRPr lang="ru-RU"/>
        </a:p>
      </dgm:t>
    </dgm:pt>
    <dgm:pt modelId="{100230B6-FC73-4C94-BF0A-C804FBDC5B13}">
      <dgm:prSet phldrT="[Текст]"/>
      <dgm:spPr/>
      <dgm:t>
        <a:bodyPr/>
        <a:lstStyle/>
        <a:p>
          <a:r>
            <a:rPr lang="ru-RU" dirty="0"/>
            <a:t>Электрохимическая</a:t>
          </a:r>
        </a:p>
      </dgm:t>
    </dgm:pt>
    <dgm:pt modelId="{5B30020A-5B88-4AFE-86D9-DBD4FC1106CA}" type="parTrans" cxnId="{68BAB51A-AC32-4717-A0A1-04B33F18A0F8}">
      <dgm:prSet/>
      <dgm:spPr/>
      <dgm:t>
        <a:bodyPr/>
        <a:lstStyle/>
        <a:p>
          <a:endParaRPr lang="ru-RU"/>
        </a:p>
      </dgm:t>
    </dgm:pt>
    <dgm:pt modelId="{B04E6AEC-7749-44C2-BA27-61594A2DB78D}" type="sibTrans" cxnId="{68BAB51A-AC32-4717-A0A1-04B33F18A0F8}">
      <dgm:prSet/>
      <dgm:spPr/>
      <dgm:t>
        <a:bodyPr/>
        <a:lstStyle/>
        <a:p>
          <a:endParaRPr lang="ru-RU"/>
        </a:p>
      </dgm:t>
    </dgm:pt>
    <dgm:pt modelId="{619BE886-B664-4FF3-87F5-E5EBDD7022C8}">
      <dgm:prSet phldrT="[Текст]"/>
      <dgm:spPr/>
      <dgm:t>
        <a:bodyPr/>
        <a:lstStyle/>
        <a:p>
          <a:r>
            <a:rPr lang="ru-RU" dirty="0"/>
            <a:t>Химическая</a:t>
          </a:r>
        </a:p>
      </dgm:t>
    </dgm:pt>
    <dgm:pt modelId="{261492B2-DE9D-4DAE-8F0F-683F47FDCC0B}" type="parTrans" cxnId="{E2B965A6-3740-427E-8853-A2FC3FBE61E7}">
      <dgm:prSet/>
      <dgm:spPr/>
      <dgm:t>
        <a:bodyPr/>
        <a:lstStyle/>
        <a:p>
          <a:endParaRPr lang="ru-RU"/>
        </a:p>
      </dgm:t>
    </dgm:pt>
    <dgm:pt modelId="{5FBFA313-874C-4CC6-BBF0-5038A468AC4E}" type="sibTrans" cxnId="{E2B965A6-3740-427E-8853-A2FC3FBE61E7}">
      <dgm:prSet/>
      <dgm:spPr/>
      <dgm:t>
        <a:bodyPr/>
        <a:lstStyle/>
        <a:p>
          <a:endParaRPr lang="ru-RU"/>
        </a:p>
      </dgm:t>
    </dgm:pt>
    <dgm:pt modelId="{9843F7F0-8579-4159-A4F4-1F95AB06D180}" type="pres">
      <dgm:prSet presAssocID="{444E8CE7-27DF-433F-BFF1-E27E76D42B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7C349B-65C8-45ED-804D-0E214E99F253}" type="pres">
      <dgm:prSet presAssocID="{B0821095-1897-4809-AB4B-8027DCEE83BF}" presName="hierRoot1" presStyleCnt="0">
        <dgm:presLayoutVars>
          <dgm:hierBranch val="init"/>
        </dgm:presLayoutVars>
      </dgm:prSet>
      <dgm:spPr/>
    </dgm:pt>
    <dgm:pt modelId="{CC2D7228-53F4-412B-8E82-30878A2F41F4}" type="pres">
      <dgm:prSet presAssocID="{B0821095-1897-4809-AB4B-8027DCEE83BF}" presName="rootComposite1" presStyleCnt="0"/>
      <dgm:spPr/>
    </dgm:pt>
    <dgm:pt modelId="{EDFF3B15-CD9F-4AF1-8135-EA44D5F49999}" type="pres">
      <dgm:prSet presAssocID="{B0821095-1897-4809-AB4B-8027DCEE83BF}" presName="rootText1" presStyleLbl="node0" presStyleIdx="0" presStyleCnt="1" custScaleX="73667" custScaleY="56519" custLinFactNeighborY="-25308">
        <dgm:presLayoutVars>
          <dgm:chPref val="3"/>
        </dgm:presLayoutVars>
      </dgm:prSet>
      <dgm:spPr/>
    </dgm:pt>
    <dgm:pt modelId="{DFFB362C-85C8-4CC3-9C51-B46BC394FCC0}" type="pres">
      <dgm:prSet presAssocID="{B0821095-1897-4809-AB4B-8027DCEE83BF}" presName="rootConnector1" presStyleLbl="node1" presStyleIdx="0" presStyleCnt="0"/>
      <dgm:spPr/>
    </dgm:pt>
    <dgm:pt modelId="{B1270DFA-98DE-46CF-9BB8-7DF571A3B105}" type="pres">
      <dgm:prSet presAssocID="{B0821095-1897-4809-AB4B-8027DCEE83BF}" presName="hierChild2" presStyleCnt="0"/>
      <dgm:spPr/>
    </dgm:pt>
    <dgm:pt modelId="{E03924B9-948E-41BB-91F8-BA2D49F8A883}" type="pres">
      <dgm:prSet presAssocID="{5B30020A-5B88-4AFE-86D9-DBD4FC1106CA}" presName="Name37" presStyleLbl="parChTrans1D2" presStyleIdx="0" presStyleCnt="2"/>
      <dgm:spPr/>
    </dgm:pt>
    <dgm:pt modelId="{FC5232BD-028B-4C4C-863E-459CD37B3ED5}" type="pres">
      <dgm:prSet presAssocID="{100230B6-FC73-4C94-BF0A-C804FBDC5B13}" presName="hierRoot2" presStyleCnt="0">
        <dgm:presLayoutVars>
          <dgm:hierBranch val="init"/>
        </dgm:presLayoutVars>
      </dgm:prSet>
      <dgm:spPr/>
    </dgm:pt>
    <dgm:pt modelId="{EB6348E2-AB90-44B6-A1C5-D18D013E5A97}" type="pres">
      <dgm:prSet presAssocID="{100230B6-FC73-4C94-BF0A-C804FBDC5B13}" presName="rootComposite" presStyleCnt="0"/>
      <dgm:spPr/>
    </dgm:pt>
    <dgm:pt modelId="{AA4A95FD-05B4-4D33-A705-60D0AFB0E4DD}" type="pres">
      <dgm:prSet presAssocID="{100230B6-FC73-4C94-BF0A-C804FBDC5B13}" presName="rootText" presStyleLbl="node2" presStyleIdx="0" presStyleCnt="2" custScaleX="93221" custScaleY="66287" custLinFactNeighborY="-13778">
        <dgm:presLayoutVars>
          <dgm:chPref val="3"/>
        </dgm:presLayoutVars>
      </dgm:prSet>
      <dgm:spPr/>
    </dgm:pt>
    <dgm:pt modelId="{C9997397-5F33-4C55-BA4F-E38DFEB65760}" type="pres">
      <dgm:prSet presAssocID="{100230B6-FC73-4C94-BF0A-C804FBDC5B13}" presName="rootConnector" presStyleLbl="node2" presStyleIdx="0" presStyleCnt="2"/>
      <dgm:spPr/>
    </dgm:pt>
    <dgm:pt modelId="{5D6257B7-4DC2-4B4E-A8A0-F02F3267239B}" type="pres">
      <dgm:prSet presAssocID="{100230B6-FC73-4C94-BF0A-C804FBDC5B13}" presName="hierChild4" presStyleCnt="0"/>
      <dgm:spPr/>
    </dgm:pt>
    <dgm:pt modelId="{206AC138-3AC9-4464-939D-8C6AB36C30D8}" type="pres">
      <dgm:prSet presAssocID="{100230B6-FC73-4C94-BF0A-C804FBDC5B13}" presName="hierChild5" presStyleCnt="0"/>
      <dgm:spPr/>
    </dgm:pt>
    <dgm:pt modelId="{43A17380-6A09-4DFF-9A17-899ACA57E2D1}" type="pres">
      <dgm:prSet presAssocID="{261492B2-DE9D-4DAE-8F0F-683F47FDCC0B}" presName="Name37" presStyleLbl="parChTrans1D2" presStyleIdx="1" presStyleCnt="2"/>
      <dgm:spPr/>
    </dgm:pt>
    <dgm:pt modelId="{0E2A00DB-70A0-4061-A0F3-5D6A1C40EA91}" type="pres">
      <dgm:prSet presAssocID="{619BE886-B664-4FF3-87F5-E5EBDD7022C8}" presName="hierRoot2" presStyleCnt="0">
        <dgm:presLayoutVars>
          <dgm:hierBranch val="init"/>
        </dgm:presLayoutVars>
      </dgm:prSet>
      <dgm:spPr/>
    </dgm:pt>
    <dgm:pt modelId="{7D311684-ECAE-4A8E-9D8C-80194C199545}" type="pres">
      <dgm:prSet presAssocID="{619BE886-B664-4FF3-87F5-E5EBDD7022C8}" presName="rootComposite" presStyleCnt="0"/>
      <dgm:spPr/>
    </dgm:pt>
    <dgm:pt modelId="{920AC4F9-F3B9-4432-8D7B-8AB1CECD52F7}" type="pres">
      <dgm:prSet presAssocID="{619BE886-B664-4FF3-87F5-E5EBDD7022C8}" presName="rootText" presStyleLbl="node2" presStyleIdx="1" presStyleCnt="2" custScaleX="94201" custScaleY="69661" custLinFactNeighborY="-13741">
        <dgm:presLayoutVars>
          <dgm:chPref val="3"/>
        </dgm:presLayoutVars>
      </dgm:prSet>
      <dgm:spPr/>
    </dgm:pt>
    <dgm:pt modelId="{D5445624-BCAB-4CDC-9AFC-0474FB084123}" type="pres">
      <dgm:prSet presAssocID="{619BE886-B664-4FF3-87F5-E5EBDD7022C8}" presName="rootConnector" presStyleLbl="node2" presStyleIdx="1" presStyleCnt="2"/>
      <dgm:spPr/>
    </dgm:pt>
    <dgm:pt modelId="{1D84D0AE-B597-4CAE-BBA4-B21BB2CD6837}" type="pres">
      <dgm:prSet presAssocID="{619BE886-B664-4FF3-87F5-E5EBDD7022C8}" presName="hierChild4" presStyleCnt="0"/>
      <dgm:spPr/>
    </dgm:pt>
    <dgm:pt modelId="{400B5E10-138E-44FC-9F68-F5C651EBC3CF}" type="pres">
      <dgm:prSet presAssocID="{619BE886-B664-4FF3-87F5-E5EBDD7022C8}" presName="hierChild5" presStyleCnt="0"/>
      <dgm:spPr/>
    </dgm:pt>
    <dgm:pt modelId="{25E227E0-2055-4869-BDFD-FA76CCB52F11}" type="pres">
      <dgm:prSet presAssocID="{B0821095-1897-4809-AB4B-8027DCEE83BF}" presName="hierChild3" presStyleCnt="0"/>
      <dgm:spPr/>
    </dgm:pt>
  </dgm:ptLst>
  <dgm:cxnLst>
    <dgm:cxn modelId="{9B50A80D-3AF0-4574-B0AC-86976C6CE3BF}" srcId="{444E8CE7-27DF-433F-BFF1-E27E76D42BA4}" destId="{B0821095-1897-4809-AB4B-8027DCEE83BF}" srcOrd="0" destOrd="0" parTransId="{0C4BCD88-FECE-4142-B84C-AFBC583A4429}" sibTransId="{80CE4E5C-9DEA-4A00-924F-42398C9BADC8}"/>
    <dgm:cxn modelId="{68BAB51A-AC32-4717-A0A1-04B33F18A0F8}" srcId="{B0821095-1897-4809-AB4B-8027DCEE83BF}" destId="{100230B6-FC73-4C94-BF0A-C804FBDC5B13}" srcOrd="0" destOrd="0" parTransId="{5B30020A-5B88-4AFE-86D9-DBD4FC1106CA}" sibTransId="{B04E6AEC-7749-44C2-BA27-61594A2DB78D}"/>
    <dgm:cxn modelId="{A9284B4A-1D5F-469B-86C2-21FABECD9165}" type="presOf" srcId="{261492B2-DE9D-4DAE-8F0F-683F47FDCC0B}" destId="{43A17380-6A09-4DFF-9A17-899ACA57E2D1}" srcOrd="0" destOrd="0" presId="urn:microsoft.com/office/officeart/2005/8/layout/orgChart1"/>
    <dgm:cxn modelId="{7C87125A-0BB0-4E95-88A5-C749D5AB7EC7}" type="presOf" srcId="{B0821095-1897-4809-AB4B-8027DCEE83BF}" destId="{DFFB362C-85C8-4CC3-9C51-B46BC394FCC0}" srcOrd="1" destOrd="0" presId="urn:microsoft.com/office/officeart/2005/8/layout/orgChart1"/>
    <dgm:cxn modelId="{74C8F986-4163-47BE-BFE6-568D41276F3D}" type="presOf" srcId="{B0821095-1897-4809-AB4B-8027DCEE83BF}" destId="{EDFF3B15-CD9F-4AF1-8135-EA44D5F49999}" srcOrd="0" destOrd="0" presId="urn:microsoft.com/office/officeart/2005/8/layout/orgChart1"/>
    <dgm:cxn modelId="{91FEB190-BDC5-4871-B406-387B4B4BDDF9}" type="presOf" srcId="{100230B6-FC73-4C94-BF0A-C804FBDC5B13}" destId="{C9997397-5F33-4C55-BA4F-E38DFEB65760}" srcOrd="1" destOrd="0" presId="urn:microsoft.com/office/officeart/2005/8/layout/orgChart1"/>
    <dgm:cxn modelId="{AA3C5D97-CF3F-4475-A4B3-0EF971C80918}" type="presOf" srcId="{444E8CE7-27DF-433F-BFF1-E27E76D42BA4}" destId="{9843F7F0-8579-4159-A4F4-1F95AB06D180}" srcOrd="0" destOrd="0" presId="urn:microsoft.com/office/officeart/2005/8/layout/orgChart1"/>
    <dgm:cxn modelId="{E2B965A6-3740-427E-8853-A2FC3FBE61E7}" srcId="{B0821095-1897-4809-AB4B-8027DCEE83BF}" destId="{619BE886-B664-4FF3-87F5-E5EBDD7022C8}" srcOrd="1" destOrd="0" parTransId="{261492B2-DE9D-4DAE-8F0F-683F47FDCC0B}" sibTransId="{5FBFA313-874C-4CC6-BBF0-5038A468AC4E}"/>
    <dgm:cxn modelId="{DCAF14A7-2D18-4362-A147-136132DCE840}" type="presOf" srcId="{100230B6-FC73-4C94-BF0A-C804FBDC5B13}" destId="{AA4A95FD-05B4-4D33-A705-60D0AFB0E4DD}" srcOrd="0" destOrd="0" presId="urn:microsoft.com/office/officeart/2005/8/layout/orgChart1"/>
    <dgm:cxn modelId="{779F5DC6-DC48-4670-80FF-D61DD39715AC}" type="presOf" srcId="{619BE886-B664-4FF3-87F5-E5EBDD7022C8}" destId="{D5445624-BCAB-4CDC-9AFC-0474FB084123}" srcOrd="1" destOrd="0" presId="urn:microsoft.com/office/officeart/2005/8/layout/orgChart1"/>
    <dgm:cxn modelId="{E75CA8C8-4890-42E2-BDB3-236E6E83CD7E}" type="presOf" srcId="{619BE886-B664-4FF3-87F5-E5EBDD7022C8}" destId="{920AC4F9-F3B9-4432-8D7B-8AB1CECD52F7}" srcOrd="0" destOrd="0" presId="urn:microsoft.com/office/officeart/2005/8/layout/orgChart1"/>
    <dgm:cxn modelId="{642D1BD1-B831-4275-9963-49CA36FBE055}" type="presOf" srcId="{5B30020A-5B88-4AFE-86D9-DBD4FC1106CA}" destId="{E03924B9-948E-41BB-91F8-BA2D49F8A883}" srcOrd="0" destOrd="0" presId="urn:microsoft.com/office/officeart/2005/8/layout/orgChart1"/>
    <dgm:cxn modelId="{55B6DBFD-E3EC-4020-9929-0F4FA9E2F949}" type="presParOf" srcId="{9843F7F0-8579-4159-A4F4-1F95AB06D180}" destId="{827C349B-65C8-45ED-804D-0E214E99F253}" srcOrd="0" destOrd="0" presId="urn:microsoft.com/office/officeart/2005/8/layout/orgChart1"/>
    <dgm:cxn modelId="{7DBE145E-8C49-41E6-84FA-996E4DA131A0}" type="presParOf" srcId="{827C349B-65C8-45ED-804D-0E214E99F253}" destId="{CC2D7228-53F4-412B-8E82-30878A2F41F4}" srcOrd="0" destOrd="0" presId="urn:microsoft.com/office/officeart/2005/8/layout/orgChart1"/>
    <dgm:cxn modelId="{264FB10A-D85D-4A82-A435-FD5FBE193F35}" type="presParOf" srcId="{CC2D7228-53F4-412B-8E82-30878A2F41F4}" destId="{EDFF3B15-CD9F-4AF1-8135-EA44D5F49999}" srcOrd="0" destOrd="0" presId="urn:microsoft.com/office/officeart/2005/8/layout/orgChart1"/>
    <dgm:cxn modelId="{EBE8D123-B1B0-4125-AAA9-EC33EC2CDD7B}" type="presParOf" srcId="{CC2D7228-53F4-412B-8E82-30878A2F41F4}" destId="{DFFB362C-85C8-4CC3-9C51-B46BC394FCC0}" srcOrd="1" destOrd="0" presId="urn:microsoft.com/office/officeart/2005/8/layout/orgChart1"/>
    <dgm:cxn modelId="{9D472C7E-9AD8-4E7A-BF34-4C2FD1C48468}" type="presParOf" srcId="{827C349B-65C8-45ED-804D-0E214E99F253}" destId="{B1270DFA-98DE-46CF-9BB8-7DF571A3B105}" srcOrd="1" destOrd="0" presId="urn:microsoft.com/office/officeart/2005/8/layout/orgChart1"/>
    <dgm:cxn modelId="{691B3C0D-974B-4AD5-B9DB-F23AB1B58508}" type="presParOf" srcId="{B1270DFA-98DE-46CF-9BB8-7DF571A3B105}" destId="{E03924B9-948E-41BB-91F8-BA2D49F8A883}" srcOrd="0" destOrd="0" presId="urn:microsoft.com/office/officeart/2005/8/layout/orgChart1"/>
    <dgm:cxn modelId="{FE0FB647-A58C-4C2F-AF33-38D473B9B26F}" type="presParOf" srcId="{B1270DFA-98DE-46CF-9BB8-7DF571A3B105}" destId="{FC5232BD-028B-4C4C-863E-459CD37B3ED5}" srcOrd="1" destOrd="0" presId="urn:microsoft.com/office/officeart/2005/8/layout/orgChart1"/>
    <dgm:cxn modelId="{3B94B591-9322-4986-8162-0FE76B90D4C9}" type="presParOf" srcId="{FC5232BD-028B-4C4C-863E-459CD37B3ED5}" destId="{EB6348E2-AB90-44B6-A1C5-D18D013E5A97}" srcOrd="0" destOrd="0" presId="urn:microsoft.com/office/officeart/2005/8/layout/orgChart1"/>
    <dgm:cxn modelId="{144BECF8-3B18-483E-BC8F-4FA6CF8B8DAA}" type="presParOf" srcId="{EB6348E2-AB90-44B6-A1C5-D18D013E5A97}" destId="{AA4A95FD-05B4-4D33-A705-60D0AFB0E4DD}" srcOrd="0" destOrd="0" presId="urn:microsoft.com/office/officeart/2005/8/layout/orgChart1"/>
    <dgm:cxn modelId="{5EF2E72C-1E98-4228-97A0-65BFCB5D6669}" type="presParOf" srcId="{EB6348E2-AB90-44B6-A1C5-D18D013E5A97}" destId="{C9997397-5F33-4C55-BA4F-E38DFEB65760}" srcOrd="1" destOrd="0" presId="urn:microsoft.com/office/officeart/2005/8/layout/orgChart1"/>
    <dgm:cxn modelId="{84F5DEA5-4981-45C0-B293-E2FDC5818B4A}" type="presParOf" srcId="{FC5232BD-028B-4C4C-863E-459CD37B3ED5}" destId="{5D6257B7-4DC2-4B4E-A8A0-F02F3267239B}" srcOrd="1" destOrd="0" presId="urn:microsoft.com/office/officeart/2005/8/layout/orgChart1"/>
    <dgm:cxn modelId="{EE6C2CF0-4812-43B4-B4BB-EE7C11403356}" type="presParOf" srcId="{FC5232BD-028B-4C4C-863E-459CD37B3ED5}" destId="{206AC138-3AC9-4464-939D-8C6AB36C30D8}" srcOrd="2" destOrd="0" presId="urn:microsoft.com/office/officeart/2005/8/layout/orgChart1"/>
    <dgm:cxn modelId="{5848B8D5-2B7A-437D-A1BC-E2706F99CFED}" type="presParOf" srcId="{B1270DFA-98DE-46CF-9BB8-7DF571A3B105}" destId="{43A17380-6A09-4DFF-9A17-899ACA57E2D1}" srcOrd="2" destOrd="0" presId="urn:microsoft.com/office/officeart/2005/8/layout/orgChart1"/>
    <dgm:cxn modelId="{4571D717-5B96-491F-9859-01CA4E989C3C}" type="presParOf" srcId="{B1270DFA-98DE-46CF-9BB8-7DF571A3B105}" destId="{0E2A00DB-70A0-4061-A0F3-5D6A1C40EA91}" srcOrd="3" destOrd="0" presId="urn:microsoft.com/office/officeart/2005/8/layout/orgChart1"/>
    <dgm:cxn modelId="{668523B2-8C92-4C77-A54A-1B88DC064277}" type="presParOf" srcId="{0E2A00DB-70A0-4061-A0F3-5D6A1C40EA91}" destId="{7D311684-ECAE-4A8E-9D8C-80194C199545}" srcOrd="0" destOrd="0" presId="urn:microsoft.com/office/officeart/2005/8/layout/orgChart1"/>
    <dgm:cxn modelId="{CA9F1C91-CF1A-404A-82CF-9971CB961518}" type="presParOf" srcId="{7D311684-ECAE-4A8E-9D8C-80194C199545}" destId="{920AC4F9-F3B9-4432-8D7B-8AB1CECD52F7}" srcOrd="0" destOrd="0" presId="urn:microsoft.com/office/officeart/2005/8/layout/orgChart1"/>
    <dgm:cxn modelId="{33A65573-ADB9-4CFA-841E-C64ED8225BBD}" type="presParOf" srcId="{7D311684-ECAE-4A8E-9D8C-80194C199545}" destId="{D5445624-BCAB-4CDC-9AFC-0474FB084123}" srcOrd="1" destOrd="0" presId="urn:microsoft.com/office/officeart/2005/8/layout/orgChart1"/>
    <dgm:cxn modelId="{85327D5F-3D52-48E8-B829-726C9397637C}" type="presParOf" srcId="{0E2A00DB-70A0-4061-A0F3-5D6A1C40EA91}" destId="{1D84D0AE-B597-4CAE-BBA4-B21BB2CD6837}" srcOrd="1" destOrd="0" presId="urn:microsoft.com/office/officeart/2005/8/layout/orgChart1"/>
    <dgm:cxn modelId="{A6A2DE06-E19C-4F1C-B065-C3CE1562BD6E}" type="presParOf" srcId="{0E2A00DB-70A0-4061-A0F3-5D6A1C40EA91}" destId="{400B5E10-138E-44FC-9F68-F5C651EBC3CF}" srcOrd="2" destOrd="0" presId="urn:microsoft.com/office/officeart/2005/8/layout/orgChart1"/>
    <dgm:cxn modelId="{64A23E55-80DC-4D6A-8960-D8F1DECCF510}" type="presParOf" srcId="{827C349B-65C8-45ED-804D-0E214E99F253}" destId="{25E227E0-2055-4869-BDFD-FA76CCB52F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17380-6A09-4DFF-9A17-899ACA57E2D1}">
      <dsp:nvSpPr>
        <dsp:cNvPr id="0" name=""/>
        <dsp:cNvSpPr/>
      </dsp:nvSpPr>
      <dsp:spPr>
        <a:xfrm>
          <a:off x="4091781" y="1109454"/>
          <a:ext cx="2242130" cy="997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738"/>
              </a:lnTo>
              <a:lnTo>
                <a:pt x="2242130" y="585738"/>
              </a:lnTo>
              <a:lnTo>
                <a:pt x="2242130" y="997963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924B9-948E-41BB-91F8-BA2D49F8A883}">
      <dsp:nvSpPr>
        <dsp:cNvPr id="0" name=""/>
        <dsp:cNvSpPr/>
      </dsp:nvSpPr>
      <dsp:spPr>
        <a:xfrm>
          <a:off x="1830413" y="1109454"/>
          <a:ext cx="2261367" cy="997237"/>
        </a:xfrm>
        <a:custGeom>
          <a:avLst/>
          <a:gdLst/>
          <a:ahLst/>
          <a:cxnLst/>
          <a:rect l="0" t="0" r="0" b="0"/>
          <a:pathLst>
            <a:path>
              <a:moveTo>
                <a:pt x="2261367" y="0"/>
              </a:moveTo>
              <a:lnTo>
                <a:pt x="2261367" y="585012"/>
              </a:lnTo>
              <a:lnTo>
                <a:pt x="0" y="585012"/>
              </a:lnTo>
              <a:lnTo>
                <a:pt x="0" y="99723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F3B15-CD9F-4AF1-8135-EA44D5F49999}">
      <dsp:nvSpPr>
        <dsp:cNvPr id="0" name=""/>
        <dsp:cNvSpPr/>
      </dsp:nvSpPr>
      <dsp:spPr>
        <a:xfrm>
          <a:off x="2645715" y="0"/>
          <a:ext cx="2892131" cy="1109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Коррозия</a:t>
          </a:r>
        </a:p>
      </dsp:txBody>
      <dsp:txXfrm>
        <a:off x="2645715" y="0"/>
        <a:ext cx="2892131" cy="1109454"/>
      </dsp:txXfrm>
    </dsp:sp>
    <dsp:sp modelId="{AA4A95FD-05B4-4D33-A705-60D0AFB0E4DD}">
      <dsp:nvSpPr>
        <dsp:cNvPr id="0" name=""/>
        <dsp:cNvSpPr/>
      </dsp:nvSpPr>
      <dsp:spPr>
        <a:xfrm>
          <a:off x="507" y="2106691"/>
          <a:ext cx="3659811" cy="130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Электрохимическая</a:t>
          </a:r>
        </a:p>
      </dsp:txBody>
      <dsp:txXfrm>
        <a:off x="507" y="2106691"/>
        <a:ext cx="3659811" cy="1301197"/>
      </dsp:txXfrm>
    </dsp:sp>
    <dsp:sp modelId="{920AC4F9-F3B9-4432-8D7B-8AB1CECD52F7}">
      <dsp:nvSpPr>
        <dsp:cNvPr id="0" name=""/>
        <dsp:cNvSpPr/>
      </dsp:nvSpPr>
      <dsp:spPr>
        <a:xfrm>
          <a:off x="4484768" y="2107417"/>
          <a:ext cx="3698286" cy="1367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Химическая</a:t>
          </a:r>
        </a:p>
      </dsp:txBody>
      <dsp:txXfrm>
        <a:off x="4484768" y="2107417"/>
        <a:ext cx="3698286" cy="136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8;&#1077;&#1087;&#1083;&#1086;&#1101;&#1083;&#1077;&#1082;&#1090;&#1088;&#1086;&#1094;&#1077;&#1085;&#1090;&#1088;&#1072;&#1083;&#1100;" TargetMode="External" /><Relationship Id="rId2" Type="http://schemas.openxmlformats.org/officeDocument/2006/relationships/hyperlink" Target="https://energoworld.ru/theory/sxema-teplovoj-elektricheskoj-stancii-testec/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www.okorrozii.com/energet-oborudovanie.html" TargetMode="External" /><Relationship Id="rId5" Type="http://schemas.openxmlformats.org/officeDocument/2006/relationships/hyperlink" Target="https://tesiaes.ru/?p=4397" TargetMode="External" /><Relationship Id="rId4" Type="http://schemas.openxmlformats.org/officeDocument/2006/relationships/hyperlink" Target="https://stankiexpert.ru/tehnologii/zashhita-metalla-ot-korrozii.html" TargetMode="Externa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20206"/>
            <a:ext cx="8424936" cy="1896826"/>
          </a:xfrm>
        </p:spPr>
        <p:txBody>
          <a:bodyPr/>
          <a:lstStyle/>
          <a:p>
            <a:pPr algn="ctr"/>
            <a:r>
              <a:rPr lang="ru-RU" dirty="0"/>
              <a:t>Защита оборудования ТЭЦ от коррозии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476672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Министерство образования и науки Республики Башкортостан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ГАПОУ Уфимский </a:t>
            </a:r>
            <a:r>
              <a:rPr lang="ru-RU" sz="2400" dirty="0" err="1">
                <a:solidFill>
                  <a:schemeClr val="tx1"/>
                </a:solidFill>
              </a:rPr>
              <a:t>топливно</a:t>
            </a:r>
            <a:r>
              <a:rPr lang="ru-RU" sz="2400" dirty="0">
                <a:solidFill>
                  <a:schemeClr val="tx1"/>
                </a:solidFill>
              </a:rPr>
              <a:t> – энергетический колледж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3554" y="4214247"/>
            <a:ext cx="4014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Выполнил студент группы 2Т: </a:t>
            </a:r>
            <a:r>
              <a:rPr lang="ru-RU" sz="2000" dirty="0" err="1"/>
              <a:t>Радмила</a:t>
            </a:r>
            <a:r>
              <a:rPr lang="ru-RU" sz="2000" dirty="0"/>
              <a:t> Руслановна Река </a:t>
            </a:r>
          </a:p>
          <a:p>
            <a:r>
              <a:rPr lang="ru-RU" sz="2000" dirty="0"/>
              <a:t>Преподаватель: </a:t>
            </a:r>
          </a:p>
          <a:p>
            <a:r>
              <a:rPr lang="ru-RU" sz="2000" dirty="0" err="1"/>
              <a:t>Зульфия</a:t>
            </a:r>
            <a:r>
              <a:rPr lang="ru-RU" sz="2000" dirty="0"/>
              <a:t> </a:t>
            </a:r>
            <a:r>
              <a:rPr lang="ru-RU" sz="2000" dirty="0" err="1"/>
              <a:t>Азатовна</a:t>
            </a:r>
            <a:r>
              <a:rPr lang="ru-RU" sz="2000" dirty="0"/>
              <a:t> Валеева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4" y="603490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УФА </a:t>
            </a:r>
            <a:r>
              <a:rPr lang="ru-RU" sz="2400"/>
              <a:t>– </a:t>
            </a:r>
            <a:r>
              <a:rPr lang="en-US" sz="2400"/>
              <a:t>2021г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148478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Специальность: 13.02.05</a:t>
            </a:r>
          </a:p>
        </p:txBody>
      </p:sp>
    </p:spTree>
    <p:extLst>
      <p:ext uri="{BB962C8B-B14F-4D97-AF65-F5344CB8AC3E}">
        <p14:creationId xmlns:p14="http://schemas.microsoft.com/office/powerpoint/2010/main" val="286777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962" y="332656"/>
            <a:ext cx="8183880" cy="1051560"/>
          </a:xfrm>
        </p:spPr>
        <p:txBody>
          <a:bodyPr>
            <a:noAutofit/>
          </a:bodyPr>
          <a:lstStyle/>
          <a:p>
            <a:br>
              <a:rPr lang="ru-RU" sz="4500"/>
            </a:br>
            <a:r>
              <a:rPr lang="ru-RU" sz="4500"/>
              <a:t>Типы</a:t>
            </a:r>
            <a:r>
              <a:rPr lang="en-US" sz="4500"/>
              <a:t> </a:t>
            </a:r>
            <a:r>
              <a:rPr lang="ru-RU" sz="4800"/>
              <a:t>коррозии</a:t>
            </a:r>
            <a:r>
              <a:rPr lang="ru-RU" sz="4500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183880" cy="51125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•Атмосферная. Происходит окисление вследствие контакта с кислородом воздуха и содержащимися в нем водяными парами. Присутствие в воздухе загрязнений в виде химически активных веществ ускоряет ржавление.</a:t>
            </a:r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665984" cy="250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9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888" y="530352"/>
            <a:ext cx="5725264" cy="585097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ru-RU" dirty="0"/>
              <a:t>Жидкостная. Проходит в водной среде, соли, содержащиеся в воде, особенно морской, многократно ускоряют окисление.</a:t>
            </a:r>
          </a:p>
          <a:p>
            <a:pPr marL="514350" indent="-514350">
              <a:buFont typeface="+mj-lt"/>
              <a:buAutoNum type="arabicPeriod" startAt="2"/>
            </a:pPr>
            <a:endParaRPr lang="ru-RU" dirty="0"/>
          </a:p>
          <a:p>
            <a:pPr marL="514350" indent="-514350">
              <a:buFont typeface="+mj-lt"/>
              <a:buAutoNum type="arabicPeriod" startAt="2"/>
            </a:pPr>
            <a:r>
              <a:rPr lang="ru-RU" dirty="0"/>
              <a:t>Почвенная. Этому виду подвержены изделия и конструкции, находящиеся в грунте. Химический состав грунта, грунтовые воды и токи утечки создают особую среду для развития химических процессов.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https://i.pinimg.com/originals/8f/86/f4/8f86f47acc25dc072098b98215fc93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21" y="980728"/>
            <a:ext cx="3866079" cy="28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24" y="4077072"/>
            <a:ext cx="3233256" cy="21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94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/>
              <a:t>Защита от коррозии 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317552" cy="5994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u="sng" dirty="0"/>
              <a:t>Пассивация</a:t>
            </a:r>
            <a:r>
              <a:rPr lang="ru-RU" dirty="0"/>
              <a:t>. При выплавке стали в ее состав добавляют легирующие присадки, такие, как </a:t>
            </a:r>
            <a:r>
              <a:rPr lang="ru-RU" dirty="0" err="1"/>
              <a:t>Cr</a:t>
            </a:r>
            <a:r>
              <a:rPr lang="ru-RU" dirty="0"/>
              <a:t>, </a:t>
            </a:r>
            <a:r>
              <a:rPr lang="ru-RU" dirty="0" err="1"/>
              <a:t>Mo</a:t>
            </a:r>
            <a:r>
              <a:rPr lang="ru-RU" dirty="0"/>
              <a:t>, </a:t>
            </a:r>
            <a:r>
              <a:rPr lang="ru-RU" dirty="0" err="1"/>
              <a:t>Nb</a:t>
            </a:r>
            <a:r>
              <a:rPr lang="ru-RU" dirty="0"/>
              <a:t>, </a:t>
            </a:r>
            <a:r>
              <a:rPr lang="ru-RU" dirty="0" err="1"/>
              <a:t>Ni</a:t>
            </a:r>
            <a:r>
              <a:rPr lang="ru-RU" dirty="0"/>
              <a:t>. Они способствуют образованию на поверхности детали прочной и химически стойкой пленки окислов, препятствующей доступу агрессивных газов и жидкостей к железу.</a:t>
            </a:r>
          </a:p>
          <a:p>
            <a:r>
              <a:rPr lang="ru-RU" u="sng" dirty="0"/>
              <a:t>Защитное металлическое покрытие</a:t>
            </a:r>
            <a:r>
              <a:rPr lang="ru-RU" dirty="0"/>
              <a:t>. На поверхность изделия наносят тонкий слой другого металлического элемента — </a:t>
            </a:r>
            <a:r>
              <a:rPr lang="ru-RU" dirty="0" err="1"/>
              <a:t>Zn</a:t>
            </a:r>
            <a:r>
              <a:rPr lang="ru-RU" dirty="0"/>
              <a:t> , </a:t>
            </a:r>
            <a:r>
              <a:rPr lang="ru-RU" dirty="0" err="1"/>
              <a:t>Al</a:t>
            </a:r>
            <a:r>
              <a:rPr lang="ru-RU" dirty="0"/>
              <a:t>, </a:t>
            </a:r>
            <a:r>
              <a:rPr lang="ru-RU" dirty="0" err="1"/>
              <a:t>Co</a:t>
            </a:r>
            <a:r>
              <a:rPr lang="ru-RU" dirty="0"/>
              <a:t> и др. Этот слой защищает железо о т ржавления.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886422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245544" cy="5490936"/>
          </a:xfrm>
        </p:spPr>
        <p:txBody>
          <a:bodyPr>
            <a:normAutofit/>
          </a:bodyPr>
          <a:lstStyle/>
          <a:p>
            <a:r>
              <a:rPr lang="ru-RU" u="sng" dirty="0"/>
              <a:t>Электрозащита</a:t>
            </a:r>
            <a:r>
              <a:rPr lang="ru-RU" dirty="0"/>
              <a:t>. Рядом с защищаемой деталью размещают пластины из другого металлического элемента или сплава, так называемые аноды. Токи в электролите текут через эти пластины, а не через деталь. Так защищают подводные детали морского транспорта и буровых платформ.</a:t>
            </a:r>
          </a:p>
          <a:p>
            <a:r>
              <a:rPr lang="ru-RU" u="sng" dirty="0"/>
              <a:t>Ингибиторы</a:t>
            </a:r>
            <a:r>
              <a:rPr lang="ru-RU" dirty="0"/>
              <a:t>. Специальные вещества, замедляющие или вовсе останавливающие химические реакции.</a:t>
            </a:r>
          </a:p>
          <a:p>
            <a:r>
              <a:rPr lang="ru-RU" u="sng" dirty="0"/>
              <a:t>Защитное лакокрасочное покрытие</a:t>
            </a:r>
            <a:r>
              <a:rPr lang="ru-RU" dirty="0"/>
              <a:t>.</a:t>
            </a:r>
          </a:p>
          <a:p>
            <a:r>
              <a:rPr lang="ru-RU" u="sng" dirty="0"/>
              <a:t>Термообработка.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389386" cy="296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819275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Методы защиты оборудования от коррозии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183880" cy="4187952"/>
          </a:xfrm>
        </p:spPr>
        <p:txBody>
          <a:bodyPr/>
          <a:lstStyle/>
          <a:p>
            <a:r>
              <a:rPr lang="ru-RU" dirty="0"/>
              <a:t>пассивная защита;</a:t>
            </a:r>
          </a:p>
          <a:p>
            <a:r>
              <a:rPr lang="ru-RU" dirty="0"/>
              <a:t>активная защита;</a:t>
            </a:r>
          </a:p>
          <a:p>
            <a:r>
              <a:rPr lang="ru-RU" dirty="0"/>
              <a:t>снижение агрессивности среды;</a:t>
            </a:r>
          </a:p>
          <a:p>
            <a:r>
              <a:rPr lang="ru-RU" dirty="0"/>
              <a:t>использование коррозионно-стойких материалов.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3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183880" cy="4187952"/>
          </a:xfrm>
        </p:spPr>
        <p:txBody>
          <a:bodyPr/>
          <a:lstStyle/>
          <a:p>
            <a:r>
              <a:rPr lang="ru-RU" dirty="0" err="1"/>
              <a:t>Тѐплоэлѐктроцентра́ль</a:t>
            </a:r>
            <a:r>
              <a:rPr lang="ru-RU" dirty="0"/>
              <a:t> (ТЭЦ) — разновидность тепловой электростанции, которая не только производит электроэнергию, но и является источником тепловой энергии в централизованных системах теплоснабжения (в виде пара и горячей воды, в том числе и для обеспечения горячего водоснабжения и отопления жилых и промышленных объектов).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" y="3773828"/>
            <a:ext cx="4968552" cy="311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07" y="3719862"/>
            <a:ext cx="4156720" cy="31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4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296" y="-459432"/>
            <a:ext cx="976929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3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6696744" cy="485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781797" cy="49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12622"/>
            <a:ext cx="3159298" cy="567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73536" cy="5418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/>
              <a:t>Защита </a:t>
            </a:r>
            <a:r>
              <a:rPr lang="ru-RU" u="sng" dirty="0" err="1"/>
              <a:t>оборудованя</a:t>
            </a:r>
            <a:r>
              <a:rPr lang="ru-RU" u="sng" dirty="0"/>
              <a:t> ТЭЦ от коррозии </a:t>
            </a:r>
          </a:p>
          <a:p>
            <a:pPr marL="0" indent="0">
              <a:buNone/>
            </a:pPr>
            <a:r>
              <a:rPr lang="ru-RU" dirty="0"/>
              <a:t>В водных средах при высокой температуре на железе образуется оксидная двухслойная пленка. Для защиты от коррозии   паровых котлов широко используется </a:t>
            </a:r>
            <a:r>
              <a:rPr lang="ru-RU" dirty="0" err="1"/>
              <a:t>обескислороживание</a:t>
            </a:r>
            <a:r>
              <a:rPr lang="ru-RU" dirty="0"/>
              <a:t>. А в обработанной воде таким способом оксидная пленка представляет собой магнетит Fe3O4. В состав внутреннего защитного слоя входят плотноупакованные кристаллиты, которые очень плотно сцепляются с металлической подложкой. Их диаметр около 0,02 – 0,2 мкм. Внешний слой состоит из кристаллов диаметром 1 мкм, которые упакованные не плотно.</a:t>
            </a:r>
          </a:p>
        </p:txBody>
      </p:sp>
    </p:spTree>
    <p:extLst>
      <p:ext uri="{BB962C8B-B14F-4D97-AF65-F5344CB8AC3E}">
        <p14:creationId xmlns:p14="http://schemas.microsoft.com/office/powerpoint/2010/main" val="1195369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В растворах с высоким или низким значением рН защитный слой магнетитов растворяется, и металлическая подложка в большей степени подвергается коррозионному разрушению.</a:t>
            </a:r>
          </a:p>
          <a:p>
            <a:pPr marL="0" indent="0">
              <a:buNone/>
            </a:pPr>
            <a:r>
              <a:rPr lang="ru-RU" sz="3200" dirty="0"/>
              <a:t>Если в воде, предназначенной для паровых котлов, присутствует растворенный кислород, то его влияние несколько сложнее.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1840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65272"/>
            <a:ext cx="8183880" cy="1051560"/>
          </a:xfrm>
        </p:spPr>
        <p:txBody>
          <a:bodyPr>
            <a:noAutofit/>
          </a:bodyPr>
          <a:lstStyle/>
          <a:p>
            <a:r>
              <a:rPr lang="ru-RU" sz="4500" dirty="0"/>
              <a:t>Содержание</a:t>
            </a:r>
            <a:br>
              <a:rPr lang="ru-RU" sz="4500" dirty="0"/>
            </a:br>
            <a:endParaRPr lang="ru-RU" sz="4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183880" cy="41879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Цели и задачи</a:t>
            </a:r>
          </a:p>
          <a:p>
            <a:r>
              <a:rPr lang="ru-RU" dirty="0"/>
              <a:t>Актуальность темы</a:t>
            </a:r>
          </a:p>
          <a:p>
            <a:r>
              <a:rPr lang="ru-RU" dirty="0"/>
              <a:t>Введение</a:t>
            </a:r>
          </a:p>
          <a:p>
            <a:r>
              <a:rPr lang="ru-RU" dirty="0"/>
              <a:t>Определения</a:t>
            </a:r>
          </a:p>
          <a:p>
            <a:r>
              <a:rPr lang="ru-RU" dirty="0"/>
              <a:t>Виды коррозии</a:t>
            </a:r>
          </a:p>
          <a:p>
            <a:r>
              <a:rPr lang="ru-RU" dirty="0"/>
              <a:t>Типы коррозии</a:t>
            </a:r>
          </a:p>
          <a:p>
            <a:r>
              <a:rPr lang="ru-RU" dirty="0"/>
              <a:t>Защита металлов и ТЭЦ от коррозии </a:t>
            </a:r>
          </a:p>
          <a:p>
            <a:r>
              <a:rPr lang="ru-RU" dirty="0"/>
              <a:t>Исследовательский опыт</a:t>
            </a:r>
          </a:p>
          <a:p>
            <a:r>
              <a:rPr lang="ru-RU" dirty="0"/>
              <a:t>Литература </a:t>
            </a:r>
          </a:p>
          <a:p>
            <a:r>
              <a:rPr lang="ru-RU" dirty="0"/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236434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" y="620688"/>
            <a:ext cx="8888204" cy="53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27384"/>
            <a:ext cx="5449788" cy="726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365029" cy="55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85667" cy="60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5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0352"/>
            <a:ext cx="8183880" cy="1051560"/>
          </a:xfrm>
        </p:spPr>
        <p:txBody>
          <a:bodyPr/>
          <a:lstStyle/>
          <a:p>
            <a:r>
              <a:rPr lang="en-US"/>
              <a:t>Исследование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81912"/>
            <a:ext cx="8183880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Анодное и катодное покрытия.</a:t>
            </a:r>
          </a:p>
          <a:p>
            <a:pPr marL="0" indent="0">
              <a:buNone/>
            </a:pPr>
            <a:r>
              <a:rPr lang="ru-RU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стакана заполнили 3%-ным раствором NaCl, добавив в каждый по несколько капель K3[Fe(CN)6]. Взяли пластины оцинкованного и луженого железа, на их поверхности нанесли царапины и раздельно поместили в стаканы.</a:t>
            </a:r>
          </a:p>
          <a:p>
            <a:pPr marL="0" indent="0">
              <a:buNone/>
            </a:pPr>
            <a:r>
              <a:rPr lang="ru-RU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Пластина из луженого железа раньше подверглась коррозии. На её поверхности появилась синяя окраска, это значит что покрытие катодное.</a:t>
            </a:r>
          </a:p>
          <a:p>
            <a:pPr marL="0" indent="0">
              <a:buNone/>
            </a:pPr>
            <a:r>
              <a:rPr lang="ru-RU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Цинковая поверхность – анодная. Не боится повреждений и защищает металл от разрушения.</a:t>
            </a:r>
          </a:p>
          <a:p>
            <a:pPr marL="0" indent="0">
              <a:buNone/>
            </a:pP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173166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9E782-D5F8-D847-B20F-E7B96D78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3CBA2CE-D208-2E43-9A06-6CFCED81E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1" y="1063336"/>
            <a:ext cx="4225786" cy="31693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C8659-E1CD-8245-B3C9-A741E8909E74}"/>
              </a:ext>
            </a:extLst>
          </p:cNvPr>
          <p:cNvSpPr txBox="1"/>
          <p:nvPr/>
        </p:nvSpPr>
        <p:spPr>
          <a:xfrm>
            <a:off x="5131902" y="1449102"/>
            <a:ext cx="311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/>
              <a:t>+ NaCl </a:t>
            </a:r>
            <a:r>
              <a:rPr lang="en-US" sz="3600"/>
              <a:t>(3%)</a:t>
            </a:r>
            <a:endParaRPr lang="ru-RU" sz="3600" b="1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3701719-8B39-8642-8CD1-4F50F5D9B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97" y="2421283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3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9C757-C6F9-3948-9FA2-F7CE4FE0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7F12D3C-AE85-B540-AA61-F712BDA8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488812"/>
            <a:ext cx="5583766" cy="4187825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4D72241-A578-2646-AB6E-372DB87C4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04" y="3607835"/>
            <a:ext cx="4891180" cy="27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8ADB1-A238-034F-8A7A-48833757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086801E-B443-A443-822C-7BFFBC154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393060"/>
            <a:ext cx="3416237" cy="5885952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B7C88B9-06A3-0D42-8E22-08EED7A0E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9" y="393060"/>
            <a:ext cx="3871071" cy="5885953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2F00159D-5E65-C748-8513-84D17EB92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29" y="545460"/>
            <a:ext cx="3871071" cy="58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0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/>
          <a:lstStyle/>
          <a:p>
            <a:r>
              <a:rPr lang="ru-RU" dirty="0"/>
              <a:t>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9685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Ярославцева О. В., Останина Т. Н., Рудой В. М., Мурашова И. Б. Коррозия и защита металлов. Учебно-методическое пособия для студентов 2015</a:t>
            </a:r>
          </a:p>
          <a:p>
            <a:r>
              <a:rPr lang="ru-RU" dirty="0" err="1"/>
              <a:t>Кайдриков</a:t>
            </a:r>
            <a:r>
              <a:rPr lang="ru-RU" dirty="0"/>
              <a:t> Р.А. Электрохимические методы исследования локальной коррозии </a:t>
            </a:r>
            <a:r>
              <a:rPr lang="ru-RU" dirty="0" err="1"/>
              <a:t>пассивирующихся</a:t>
            </a:r>
            <a:r>
              <a:rPr lang="ru-RU" dirty="0"/>
              <a:t> сплавов и многослойных систем (монография) 2013</a:t>
            </a:r>
          </a:p>
          <a:p>
            <a:r>
              <a:rPr lang="ru-RU" dirty="0"/>
              <a:t>Основы материаловедения (металлообработка) : учебник для студ. учреждений сред. проф. образования / [В. Н. </a:t>
            </a:r>
            <a:r>
              <a:rPr lang="ru-RU" dirty="0" err="1"/>
              <a:t>Заплатин</a:t>
            </a:r>
            <a:r>
              <a:rPr lang="ru-RU" dirty="0"/>
              <a:t>, Ю. И. Сапожников, А. В. Дубов и др.] ; под ред. В. Н. </a:t>
            </a:r>
            <a:r>
              <a:rPr lang="ru-RU" dirty="0" err="1"/>
              <a:t>Заплатина</a:t>
            </a:r>
            <a:r>
              <a:rPr lang="ru-RU" dirty="0"/>
              <a:t>. — 8-е изд., стер. — М. 2017</a:t>
            </a:r>
          </a:p>
        </p:txBody>
      </p:sp>
    </p:spTree>
    <p:extLst>
      <p:ext uri="{BB962C8B-B14F-4D97-AF65-F5344CB8AC3E}">
        <p14:creationId xmlns:p14="http://schemas.microsoft.com/office/powerpoint/2010/main" val="232805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/>
          </a:bodyPr>
          <a:lstStyle/>
          <a:p>
            <a:r>
              <a:rPr lang="ru-RU" sz="4500" dirty="0"/>
              <a:t>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183880" cy="4187952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https://energoworld.ru/theory/sxema-teplovoj-elektricheskoj-stancii-testec/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>
                <a:hlinkClick r:id="rId3"/>
              </a:rPr>
              <a:t>https://ru.wikipedia.org/wiki/</a:t>
            </a:r>
            <a:r>
              <a:rPr lang="ru-RU" dirty="0">
                <a:hlinkClick r:id="rId3"/>
              </a:rPr>
              <a:t>Теплоэлектроцентраль</a:t>
            </a:r>
            <a:r>
              <a:rPr lang="ru-RU" dirty="0"/>
              <a:t> </a:t>
            </a:r>
          </a:p>
          <a:p>
            <a:r>
              <a:rPr lang="en-US" dirty="0">
                <a:hlinkClick r:id="rId4"/>
              </a:rPr>
              <a:t>https://stankiexpert.ru/tehnologii/zashhita-metalla-ot-korrozii.html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>
                <a:hlinkClick r:id="rId5"/>
              </a:rPr>
              <a:t>https://tesiaes.ru/?p=4397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>
                <a:hlinkClick r:id="rId6"/>
              </a:rPr>
              <a:t>https://www.okorrozii.com/energet-oborudovanie.html</a:t>
            </a:r>
            <a:r>
              <a:rPr lang="ru-RU" dirty="0"/>
              <a:t> 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42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051560"/>
          </a:xfrm>
        </p:spPr>
        <p:txBody>
          <a:bodyPr/>
          <a:lstStyle/>
          <a:p>
            <a:r>
              <a:rPr lang="ru-RU" dirty="0"/>
              <a:t>Цели и 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183880" cy="4187952"/>
          </a:xfrm>
        </p:spPr>
        <p:txBody>
          <a:bodyPr/>
          <a:lstStyle/>
          <a:p>
            <a:r>
              <a:rPr lang="ru-RU" dirty="0"/>
              <a:t>Изучить проблему </a:t>
            </a:r>
            <a:r>
              <a:rPr lang="ru-RU"/>
              <a:t>появления коррозии</a:t>
            </a:r>
            <a:r>
              <a:rPr lang="en-US"/>
              <a:t>;</a:t>
            </a:r>
            <a:endParaRPr lang="ru-RU" dirty="0"/>
          </a:p>
          <a:p>
            <a:r>
              <a:rPr lang="ru-RU" dirty="0"/>
              <a:t>Рассмотреть коррозию паровых котлов </a:t>
            </a:r>
            <a:r>
              <a:rPr lang="ru-RU"/>
              <a:t>и труб</a:t>
            </a:r>
            <a:r>
              <a:rPr lang="en-US"/>
              <a:t>;</a:t>
            </a:r>
            <a:endParaRPr lang="ru-RU" dirty="0"/>
          </a:p>
          <a:p>
            <a:r>
              <a:rPr lang="ru-RU"/>
              <a:t>Провести исследование</a:t>
            </a:r>
            <a:r>
              <a:rPr lang="en-US"/>
              <a:t> выявления коррозии.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588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45347"/>
            <a:ext cx="8183880" cy="1051560"/>
          </a:xfrm>
        </p:spPr>
        <p:txBody>
          <a:bodyPr/>
          <a:lstStyle/>
          <a:p>
            <a:r>
              <a:rPr lang="ru-RU" dirty="0"/>
              <a:t>Актуальность темы: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183880" cy="4187952"/>
          </a:xfrm>
        </p:spPr>
        <p:txBody>
          <a:bodyPr/>
          <a:lstStyle/>
          <a:p>
            <a:r>
              <a:rPr lang="ru-RU" dirty="0"/>
              <a:t>Эта тема актуальна для моей специальности, потому что в современном мире коррозия металлов и защита их от коррозии является одной из важнейших научно-технических и экономических проблем.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00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83880" cy="1051560"/>
          </a:xfrm>
        </p:spPr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183880" cy="418795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Металлы используются человеком с доисторических времен, изделия из них широко распространены в нашей жизни. Самым распространенным металлом является железо и его сплавы. К сожалению, они подвержены коррозии, или ржавлению — разрушению в результате окисления.</a:t>
            </a:r>
          </a:p>
        </p:txBody>
      </p:sp>
    </p:spTree>
    <p:extLst>
      <p:ext uri="{BB962C8B-B14F-4D97-AF65-F5344CB8AC3E}">
        <p14:creationId xmlns:p14="http://schemas.microsoft.com/office/powerpoint/2010/main" val="51311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4520" cy="448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2" y="3284983"/>
            <a:ext cx="4811388" cy="360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24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183880" cy="1051560"/>
          </a:xfrm>
        </p:spPr>
        <p:txBody>
          <a:bodyPr>
            <a:noAutofit/>
          </a:bodyPr>
          <a:lstStyle/>
          <a:p>
            <a:r>
              <a:rPr lang="ru-RU" sz="4500" dirty="0"/>
              <a:t> Определения</a:t>
            </a:r>
            <a:br>
              <a:rPr lang="ru-RU" sz="4500" dirty="0"/>
            </a:br>
            <a:r>
              <a:rPr lang="ru-RU" sz="4800" dirty="0" err="1"/>
              <a:t>Корро́зия</a:t>
            </a:r>
            <a:endParaRPr lang="ru-RU" sz="4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4608512" cy="4187952"/>
          </a:xfrm>
        </p:spPr>
        <p:txBody>
          <a:bodyPr/>
          <a:lstStyle/>
          <a:p>
            <a:r>
              <a:rPr lang="ru-RU" dirty="0"/>
              <a:t>— самопроизвольное разрушение металлов и сплавов в результате химического, электрохимического взаимодействия с окружающей средой.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1" y="620688"/>
            <a:ext cx="445316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1" y="3515628"/>
            <a:ext cx="4451854" cy="33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07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404664"/>
            <a:ext cx="8183880" cy="547260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Коррозия – это с химической точки зрения процесс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-восстановительный.</a:t>
            </a:r>
          </a:p>
          <a:p>
            <a:r>
              <a:rPr lang="ru-RU" dirty="0"/>
              <a:t>Коррозия металла – это ржавчина, в первую очередь, которая образовалась на поверхности, чем больше ржавчины, тем глубже она проникает и разрушает материал элемента.</a:t>
            </a:r>
          </a:p>
          <a:p>
            <a:r>
              <a:rPr lang="ru-RU" dirty="0"/>
              <a:t>Коррозия – это процесс разрушения металлов и металлических конструкций под воздействием различных факторов окружающей среды – кислорода, влаги, вредных примесей в воздухе.</a:t>
            </a:r>
          </a:p>
          <a:p>
            <a:r>
              <a:rPr lang="ru-RU" dirty="0"/>
              <a:t>Коррозия – это разрушение твердых тел, вызванное химическими и электрохимическими процессами, развивающимися на поверхности тела при его взаимодействии с внешней средой.</a:t>
            </a:r>
          </a:p>
        </p:txBody>
      </p:sp>
    </p:spTree>
    <p:extLst>
      <p:ext uri="{BB962C8B-B14F-4D97-AF65-F5344CB8AC3E}">
        <p14:creationId xmlns:p14="http://schemas.microsoft.com/office/powerpoint/2010/main" val="21116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93096"/>
            <a:ext cx="3709040" cy="216024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tx1"/>
                </a:solidFill>
              </a:rPr>
              <a:t>протекает при наличии на поверхности металла слоя электролита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586240"/>
              </p:ext>
            </p:extLst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255448" y="4077072"/>
            <a:ext cx="3709040" cy="2304256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b="0" dirty="0">
                <a:solidFill>
                  <a:schemeClr val="tx1"/>
                </a:solidFill>
              </a:rPr>
              <a:t>протекает при наличии на поверхности металла слоя не электролита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332656"/>
            <a:ext cx="61206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dirty="0">
                <a:solidFill>
                  <a:srgbClr val="53548A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Виды: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2438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Аспек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айм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326</TotalTime>
  <Words>801</Words>
  <Application>Microsoft Office PowerPoint</Application>
  <PresentationFormat>Экран (4:3)</PresentationFormat>
  <Paragraphs>71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Защита оборудования ТЭЦ от коррозии</vt:lpstr>
      <vt:lpstr>Содержание </vt:lpstr>
      <vt:lpstr>Цели и задачи:</vt:lpstr>
      <vt:lpstr>Актуальность темы:</vt:lpstr>
      <vt:lpstr>Введение</vt:lpstr>
      <vt:lpstr>Презентация PowerPoint</vt:lpstr>
      <vt:lpstr> Определения Корро́зия</vt:lpstr>
      <vt:lpstr>Презентация PowerPoint</vt:lpstr>
      <vt:lpstr>протекает при наличии на поверхности металла слоя электролита </vt:lpstr>
      <vt:lpstr> Типы коррозии:</vt:lpstr>
      <vt:lpstr>Презентация PowerPoint</vt:lpstr>
      <vt:lpstr>Защита от коррозии : </vt:lpstr>
      <vt:lpstr>Презентация PowerPoint</vt:lpstr>
      <vt:lpstr>Методы защиты оборудования от коррозии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</vt:lpstr>
      <vt:lpstr>Презентация PowerPoint</vt:lpstr>
      <vt:lpstr>Презентация PowerPoint</vt:lpstr>
      <vt:lpstr>Презентация PowerPoint</vt:lpstr>
      <vt:lpstr>Литература: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оборудования ТЭЦ от коррозии</dc:title>
  <dc:creator>Радмила Река</dc:creator>
  <cp:lastModifiedBy>Неизвестный пользователь</cp:lastModifiedBy>
  <cp:revision>17</cp:revision>
  <dcterms:created xsi:type="dcterms:W3CDTF">2021-03-30T14:39:06Z</dcterms:created>
  <dcterms:modified xsi:type="dcterms:W3CDTF">2021-05-14T11:24:54Z</dcterms:modified>
</cp:coreProperties>
</file>