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61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0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E2EF-920B-4A1E-AD9E-EFB8B3FB0D8E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F1FB-BF4C-4FE8-AEEA-6A31003BE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9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F1FB-BF4C-4FE8-AEEA-6A31003BE1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07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04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2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6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3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3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5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6174-D811-470F-B630-15CCA289E52B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3%D0%BB%D0%B0%D0%B2%D0%BD%D0%B0%D1%8F_%D1%81%D1%82%D1%80%D0%B0%D0%BD%D0%B8%D1%86%D0%B0" TargetMode="External" /><Relationship Id="rId2" Type="http://schemas.openxmlformats.org/officeDocument/2006/relationships/hyperlink" Target="https://amp.ru.what-this.com/2015336/1/diagonalnaya-turbina.html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01A93-F422-433E-954A-76C0412BA293}"/>
              </a:ext>
            </a:extLst>
          </p:cNvPr>
          <p:cNvSpPr txBox="1"/>
          <p:nvPr/>
        </p:nvSpPr>
        <p:spPr>
          <a:xfrm>
            <a:off x="574089" y="0"/>
            <a:ext cx="1061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Уфимский топливно-энергетический колледж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4CAB5-D23E-4580-86D1-73D57E00AF94}"/>
              </a:ext>
            </a:extLst>
          </p:cNvPr>
          <p:cNvSpPr txBox="1"/>
          <p:nvPr/>
        </p:nvSpPr>
        <p:spPr>
          <a:xfrm>
            <a:off x="10237432" y="1260630"/>
            <a:ext cx="190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13.02.05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4CD86-431E-4A8F-8B54-6C63646CD823}"/>
              </a:ext>
            </a:extLst>
          </p:cNvPr>
          <p:cNvSpPr txBox="1"/>
          <p:nvPr/>
        </p:nvSpPr>
        <p:spPr>
          <a:xfrm>
            <a:off x="2108444" y="3013501"/>
            <a:ext cx="754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презентация по дисциплине «Гидравлика» на тему «Гидравлические турбины»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4D472-B26C-47A7-BB4A-823ECA9E5D7B}"/>
              </a:ext>
            </a:extLst>
          </p:cNvPr>
          <p:cNvSpPr txBox="1"/>
          <p:nvPr/>
        </p:nvSpPr>
        <p:spPr>
          <a:xfrm>
            <a:off x="8768179" y="4520152"/>
            <a:ext cx="377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группы 2Т: Алёна Олеговна Иванова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Зульфия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Валеева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82E89-1C6E-471D-9CE8-BC4340B7070D}"/>
              </a:ext>
            </a:extLst>
          </p:cNvPr>
          <p:cNvSpPr txBox="1"/>
          <p:nvPr/>
        </p:nvSpPr>
        <p:spPr>
          <a:xfrm>
            <a:off x="4276076" y="6550223"/>
            <a:ext cx="321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Уфа, 2021</a:t>
            </a:r>
          </a:p>
        </p:txBody>
      </p:sp>
    </p:spTree>
    <p:extLst>
      <p:ext uri="{BB962C8B-B14F-4D97-AF65-F5344CB8AC3E}">
        <p14:creationId xmlns:p14="http://schemas.microsoft.com/office/powerpoint/2010/main" val="231867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BE4F5F-EA68-416D-8470-5125E9DFF43B}"/>
              </a:ext>
            </a:extLst>
          </p:cNvPr>
          <p:cNvSpPr/>
          <p:nvPr/>
        </p:nvSpPr>
        <p:spPr>
          <a:xfrm>
            <a:off x="7442718" y="668694"/>
            <a:ext cx="41925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Рабочее колесо гидравлической активной турбины. Лопатки рабочего колеса размещены по всей длине окружности и состоят из полушарий (ковшей), разделенных внутри острым ребром-ножом. В каждой лопатке сделан вырез для облегчения перехода струи с одной лопатки на другую при вращении рабочего колеса.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Конструкция лопаток рабочего колеса активной гидравлической турбины была предложена </a:t>
            </a:r>
            <a:r>
              <a:rPr lang="ru-RU" sz="2000" dirty="0" err="1"/>
              <a:t>Пельтоном</a:t>
            </a:r>
            <a:r>
              <a:rPr lang="ru-RU" sz="2000" dirty="0"/>
              <a:t> в 1884 г., поэтому указанная турбина называется турбиной </a:t>
            </a:r>
            <a:r>
              <a:rPr lang="ru-RU" sz="2000" dirty="0" err="1"/>
              <a:t>Пельтона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2D66D-1894-47BA-95B0-EA954E93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49" t="29252" r="21633" b="40272"/>
          <a:stretch/>
        </p:blipFill>
        <p:spPr>
          <a:xfrm>
            <a:off x="1754155" y="783772"/>
            <a:ext cx="4572000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6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7A989-6CE5-4F8E-A8CC-68BFFF55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97" y="624110"/>
            <a:ext cx="8911687" cy="1280890"/>
          </a:xfrm>
        </p:spPr>
        <p:txBody>
          <a:bodyPr/>
          <a:lstStyle/>
          <a:p>
            <a:r>
              <a:rPr lang="ru-RU" dirty="0"/>
              <a:t>Реактивные турбины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9021F-D2F8-40F1-B0EA-4034A2BF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526" y="1166584"/>
            <a:ext cx="5511572" cy="5922737"/>
          </a:xfrm>
        </p:spPr>
        <p:txBody>
          <a:bodyPr>
            <a:noAutofit/>
          </a:bodyPr>
          <a:lstStyle/>
          <a:p>
            <a:r>
              <a:rPr lang="ru-RU" sz="2000" dirty="0"/>
              <a:t>В настоящее время самым распространенным типом реактивной турбины является реактивная гидравлическая турбина Френсиса (а) , которая размещается в металлической или железобетонной спиральной камере (б). Турбина состоит из следующих основных частей: рабочего колеса 7, помещенного вместе с направляющим аппаратом с лопатками 2 внутри спиральной камеры 19 крышки 3 с буксой 5, которая уплотняет вал 4 турбины, обычно соединенный с валом ротора генератора, и отсасывающей трубы 6. Направляющий аппарат имеет два обода, между которыми расположены поворотные лопатки. Число лопаток в направляющем аппарате большой частью четное и всегда несколько больше, чем в рабочем колесе.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938" t="24107" r="25068" b="7812"/>
          <a:stretch/>
        </p:blipFill>
        <p:spPr>
          <a:xfrm>
            <a:off x="1887897" y="1350150"/>
            <a:ext cx="4098470" cy="52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549FC-309A-492F-8B3A-EE37F283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868" y="624110"/>
            <a:ext cx="8911687" cy="1280890"/>
          </a:xfrm>
        </p:spPr>
        <p:txBody>
          <a:bodyPr/>
          <a:lstStyle/>
          <a:p>
            <a:r>
              <a:rPr lang="ru-RU" dirty="0"/>
              <a:t>Осевые поворотно-лопастные турбины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4E762-7BDB-4EC8-AA50-A1BD2D49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264555"/>
            <a:ext cx="6113917" cy="3777622"/>
          </a:xfrm>
        </p:spPr>
        <p:txBody>
          <a:bodyPr>
            <a:noAutofit/>
          </a:bodyPr>
          <a:lstStyle/>
          <a:p>
            <a:r>
              <a:rPr lang="ru-RU" sz="2000" dirty="0"/>
              <a:t>Осевые поворотно-лопастные турбины являются наиболее совершенными </a:t>
            </a:r>
            <a:r>
              <a:rPr lang="ru-RU" sz="2000" dirty="0" err="1"/>
              <a:t>реакивными</a:t>
            </a:r>
            <a:r>
              <a:rPr lang="ru-RU" sz="2000" dirty="0"/>
              <a:t> турбинами с повышенной степенью реактивности и коэффициента быстроходности. При сверхбыстроходных рабочих колесах этих турбин нижний обод (внешний) рабочего колеса становится ненужным и рабочее колесо принимает форму. Втулка рабочего колеса представляет собой цилиндр, заканчивающийся конусом. На цилиндрической части втулки располагаются лопатки под значительным углом к горизонтали.</a:t>
            </a:r>
            <a:br>
              <a:rPr lang="ru-RU" sz="2000" dirty="0"/>
            </a:br>
            <a:r>
              <a:rPr lang="ru-RU" sz="2000" dirty="0"/>
              <a:t>Направляющий аппарат располагается над рабочим колесом осевой турбины. Вода входит в направляющий аппарат радиально (горизонтально). Затем постепенно ее направление меняется и к рабочему колесу вода подходит уже вертикально.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541" t="33259" r="43642" b="32366"/>
          <a:stretch/>
        </p:blipFill>
        <p:spPr>
          <a:xfrm>
            <a:off x="7622125" y="1551212"/>
            <a:ext cx="4167104" cy="47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0AB91-96D1-4811-B267-F92660B2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868" y="624110"/>
            <a:ext cx="8911687" cy="1280890"/>
          </a:xfrm>
        </p:spPr>
        <p:txBody>
          <a:bodyPr/>
          <a:lstStyle/>
          <a:p>
            <a:r>
              <a:rPr lang="ru-RU" dirty="0"/>
              <a:t>Диагональные турбины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F595A-4902-4C81-87E0-E78EF395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711" y="1264555"/>
            <a:ext cx="5355770" cy="3777622"/>
          </a:xfrm>
        </p:spPr>
        <p:txBody>
          <a:bodyPr>
            <a:noAutofit/>
          </a:bodyPr>
          <a:lstStyle/>
          <a:p>
            <a:r>
              <a:rPr lang="ru-RU" sz="2000" dirty="0"/>
              <a:t>Диагональная турбина представляет собой поворотно-лопастную турбину, лопасти которой расположены под острым 45-60° углом к оси вращения турбины. Такое расположение лопастей позволяет увеличить их количество до 10-12 штук и применять турбину на более высоких напорах.</a:t>
            </a:r>
            <a:br>
              <a:rPr lang="ru-RU" sz="2000" dirty="0"/>
            </a:br>
            <a:r>
              <a:rPr lang="ru-RU" sz="2000" dirty="0"/>
              <a:t>Диагональные турбины применяются на напорах от 30 до 200 метров, конкурируя на низких напорах с классическими поворотно-лопастными турбинами, на высоких - с радиально-осевыми турбинами. По сравнению с последними, диагональные турбины имеют несколько более высокий КПД, но конструктивно более сложны и более подвержены износу.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555" t="46546" r="10602"/>
          <a:stretch/>
        </p:blipFill>
        <p:spPr>
          <a:xfrm>
            <a:off x="1857211" y="1905000"/>
            <a:ext cx="4033157" cy="41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660071"/>
            <a:ext cx="5334396" cy="36807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97DEA-53A6-40D8-8084-8B92787E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39" y="624110"/>
            <a:ext cx="8911687" cy="1280890"/>
          </a:xfrm>
        </p:spPr>
        <p:txBody>
          <a:bodyPr/>
          <a:lstStyle/>
          <a:p>
            <a:r>
              <a:rPr lang="ru-RU" dirty="0"/>
              <a:t>Радиально-осевые турбины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0BF29-7C2A-4B75-81C8-EAD9CADD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69" y="1660071"/>
            <a:ext cx="6440488" cy="4479472"/>
          </a:xfrm>
        </p:spPr>
        <p:txBody>
          <a:bodyPr>
            <a:noAutofit/>
          </a:bodyPr>
          <a:lstStyle/>
          <a:p>
            <a:r>
              <a:rPr lang="ru-RU" sz="2000" dirty="0"/>
              <a:t>Радиально-осевая турбина (турбина Френсиса) — реактивная турбина. В рабочем колесе турбин данного типа поток сначала движется радиально (от периферии к центру), а затем в осевом направлении (на выход). Преимущественной сферой применения радиально-осевых турбин является гидроэнергетика, где они широко распространены. Применяют при напорах до 600 м. Мощность до 640 МВт.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Основным преимуществом турбин данного типа является самый высокий оптимальный КПД из всех существующих типов. Недостаток — менее пологая рабочая характеристика, чем у поворотно-лопастной гидротурбины.</a:t>
            </a:r>
          </a:p>
        </p:txBody>
      </p:sp>
    </p:spTree>
    <p:extLst>
      <p:ext uri="{BB962C8B-B14F-4D97-AF65-F5344CB8AC3E}">
        <p14:creationId xmlns:p14="http://schemas.microsoft.com/office/powerpoint/2010/main" val="70883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A6FA-1F0F-4027-9C3E-F238A8E6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39" y="624110"/>
            <a:ext cx="8911687" cy="1280890"/>
          </a:xfrm>
        </p:spPr>
        <p:txBody>
          <a:bodyPr/>
          <a:lstStyle/>
          <a:p>
            <a:r>
              <a:rPr lang="ru-RU" dirty="0"/>
              <a:t>Ковшовые турбины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1B814-43BD-411D-B82B-672A4C2CA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25" y="1526407"/>
            <a:ext cx="6995660" cy="3777622"/>
          </a:xfrm>
        </p:spPr>
        <p:txBody>
          <a:bodyPr>
            <a:noAutofit/>
          </a:bodyPr>
          <a:lstStyle/>
          <a:p>
            <a:r>
              <a:rPr lang="ru-RU" sz="2000" dirty="0"/>
              <a:t>Ковшовые турбины конструктивно сильно отличаются от наиболее распространённых реактивных гидротурбин (радиально-осевых, поворотно-лопастных), у которых рабочее колесо находится в потоке воды. В ковшовых турбинах вода подаётся через сопла по касательной к окружности, проходящей через середину ковша.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7892"/>
          <a:stretch/>
        </p:blipFill>
        <p:spPr>
          <a:xfrm>
            <a:off x="469715" y="3692803"/>
            <a:ext cx="6214114" cy="2952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83829" y="2176233"/>
            <a:ext cx="55081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Вода, проходя через сопло, формирует струю, летящую с большой скоростью и ударяющую о лопатку турбины, после чего колесо проворачивается, совершая работу. Процесс использования энергии струи происходит при атмосферном давлении, а производство энергии осуществляется только за счёт кинетической энергии воды. Лопатки турбины имеют двояковогнутую форму с острым лезвием посередине; задача лезвия — разделять струю воды с целью лучшего использования энергии и предотвращения быстрого разрушения лопаток. На рабочем колесе может быть установлено до 40 лопаток.</a:t>
            </a:r>
          </a:p>
        </p:txBody>
      </p:sp>
    </p:spTree>
    <p:extLst>
      <p:ext uri="{BB962C8B-B14F-4D97-AF65-F5344CB8AC3E}">
        <p14:creationId xmlns:p14="http://schemas.microsoft.com/office/powerpoint/2010/main" val="138986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5A551-172C-4627-B143-3D399207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A011A-553F-467C-B99D-1AD07E3D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211" y="170905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Мы изучили гидротурбины, их устройства и классификацию. Рассмотрели отдельно каждый вид и его устройство. Выясняли, что на гидроэлектростанциях турбины всегда используются для привода электрических генераторов, что не только в значительной степени определяет условия работы турбин, но и оказывает существенное влияние на конструктивное их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84283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36487-4DB5-4B5C-ADF2-46AD7635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86FE1-2D51-426A-8F12-08DCA690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ru-RU" sz="2400" u="sng" dirty="0"/>
              <a:t>Литературные источники:</a:t>
            </a:r>
          </a:p>
          <a:p>
            <a:r>
              <a:rPr lang="ru-RU" sz="2400" dirty="0"/>
              <a:t>Гидравлические машины. Турбины и насосы. Г.И. Кривченко </a:t>
            </a:r>
          </a:p>
          <a:p>
            <a:r>
              <a:rPr lang="ru-RU" sz="2400" dirty="0"/>
              <a:t>Основы гидравлики и гидропривод. И. Ф. Савин, И В. Сафонов</a:t>
            </a:r>
          </a:p>
          <a:p>
            <a:r>
              <a:rPr lang="ru-RU" sz="2400" u="sng" dirty="0"/>
              <a:t>Интернет-источники:</a:t>
            </a:r>
          </a:p>
          <a:p>
            <a:r>
              <a:rPr lang="en-US" sz="2400" dirty="0">
                <a:hlinkClick r:id="rId2"/>
              </a:rPr>
              <a:t>https://amp.ru.what-this.com/2015336/1/diagonalnaya-turbina.html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https://ru.wikipedia.org/wiki/%D0%97%D0%B0%D0%B3%D0%BB%D0%B0%D0%B2%D0%BD%D0%B0%D1%8F_%D1%81%D1%82%D1%80%D0%B0%D0%BD%D0%B8%D1%86%D0%B0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7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F30D27-2464-407D-BF3C-C88591F8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44441D-9543-4B26-9E39-57E0C707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2" y="1611086"/>
            <a:ext cx="9412288" cy="524691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Цель работы </a:t>
            </a:r>
          </a:p>
          <a:p>
            <a:r>
              <a:rPr lang="ru-RU" sz="2400" dirty="0"/>
              <a:t>Понятие гидравлической турбины</a:t>
            </a:r>
          </a:p>
          <a:p>
            <a:r>
              <a:rPr lang="ru-RU" sz="2400" dirty="0"/>
              <a:t>Устройство гидротурбины </a:t>
            </a:r>
          </a:p>
          <a:p>
            <a:r>
              <a:rPr lang="ru-RU" sz="2400" dirty="0"/>
              <a:t>Применение </a:t>
            </a:r>
          </a:p>
          <a:p>
            <a:r>
              <a:rPr lang="ru-RU" sz="2400" dirty="0"/>
              <a:t>Классификация гидротурбин </a:t>
            </a:r>
          </a:p>
          <a:p>
            <a:pPr lvl="1"/>
            <a:r>
              <a:rPr lang="ru-RU" sz="2000" dirty="0"/>
              <a:t>Активные турбины</a:t>
            </a:r>
          </a:p>
          <a:p>
            <a:pPr lvl="1"/>
            <a:r>
              <a:rPr lang="ru-RU" sz="2000" dirty="0"/>
              <a:t>Реактивные турбины</a:t>
            </a:r>
          </a:p>
          <a:p>
            <a:pPr lvl="1"/>
            <a:r>
              <a:rPr lang="ru-RU" sz="2000" dirty="0"/>
              <a:t>Осевые поворотно-лопастные турбины</a:t>
            </a:r>
          </a:p>
          <a:p>
            <a:pPr lvl="1"/>
            <a:r>
              <a:rPr lang="ru-RU" sz="2000" dirty="0"/>
              <a:t>Диагональные турбины </a:t>
            </a:r>
          </a:p>
          <a:p>
            <a:pPr lvl="1"/>
            <a:r>
              <a:rPr lang="ru-RU" sz="2000" dirty="0"/>
              <a:t>Радиально-осевые турбины</a:t>
            </a:r>
          </a:p>
          <a:p>
            <a:pPr lvl="1"/>
            <a:r>
              <a:rPr lang="ru-RU" sz="2000" dirty="0"/>
              <a:t>Ковшовые турбины </a:t>
            </a:r>
          </a:p>
          <a:p>
            <a:pPr lvl="1"/>
            <a:r>
              <a:rPr lang="ru-RU" sz="2000" dirty="0"/>
              <a:t>Заключение </a:t>
            </a:r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83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118AF-B3A2-4216-9BE9-E6562039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D3DF9-2695-4B6E-BFC4-6BDF239D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15243"/>
            <a:ext cx="8915400" cy="3777622"/>
          </a:xfrm>
        </p:spPr>
        <p:txBody>
          <a:bodyPr/>
          <a:lstStyle/>
          <a:p>
            <a:r>
              <a:rPr lang="ru-RU" sz="2400" dirty="0"/>
              <a:t>Изучить гидравлические турбины; </a:t>
            </a:r>
          </a:p>
          <a:p>
            <a:r>
              <a:rPr lang="ru-RU" sz="2400" dirty="0"/>
              <a:t>Изучить их классификацию;</a:t>
            </a:r>
          </a:p>
          <a:p>
            <a:r>
              <a:rPr lang="ru-RU" sz="2400" dirty="0"/>
              <a:t>Рассмотреть их применение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3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6766-453F-447F-B4A0-27D4C40A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/>
              <a:t>Понятие гидравлической турбины</a:t>
            </a:r>
            <a:br>
              <a:rPr lang="ru-RU" sz="2500"/>
            </a:br>
            <a:endParaRPr lang="ru-RU" sz="2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D1B0D-A682-42F4-BDE4-CC7BE240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b="1" i="1"/>
              <a:t>Гидравлической турбиной </a:t>
            </a:r>
            <a:r>
              <a:rPr lang="ru-RU"/>
              <a:t>называется динамический гидродвигатель, предназначенный для преобразования энергии потока жидкости в механическую энергию.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FC3FC-428B-4404-B27A-2CBCF91B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780563"/>
            <a:ext cx="6953577" cy="497180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AD36-ED9B-46FA-8406-4898BF6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ru-RU"/>
              <a:t>Устройство гидротурбины 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AE512-39F9-461C-8F35-C143BCB7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4473191" cy="42760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Главным элементом турбины является рабочее колесо, в котором и осуществляется преобразование энергии за счет взаимодействия потока жидкости с лопастями рабочего колеса. Поэтому вид турбины в основном определяется формой рабочего колеса и условиями движения жидкости в его лопастной системе. </a:t>
            </a:r>
          </a:p>
          <a:p>
            <a:r>
              <a:rPr lang="ru-RU" dirty="0"/>
              <a:t>Роторы гидротурбины и электрогенератора в большинстве случаев находятся на одном валу, что дает возможность без дополнительных устройств преобразовать механическую энергию вращения турбины в электрическую энергию.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ABBB7E-355F-4086-AADB-7179F60A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83" y="1604116"/>
            <a:ext cx="5140517" cy="364976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E2233-66E0-411B-824C-436D71FC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F3E42-6A38-4FB0-B2BF-1C9183AD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714" y="1540189"/>
            <a:ext cx="8551539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Гидравлические турбины, использующие энергию водных потоков, устанавливаются на гидроэлектростанциях (ГЭС), мощность которых может быть от нескольких киловатт (для нужд освещения небольшого поселка) до нескольких сотен тысяч киловатт в одном агрегате (Куйбышевская ГЭС им. В.И. Ленина, Волгоградская, Братская и др.).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D176E-C284-4598-A829-6FA706B7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231" y="3191070"/>
            <a:ext cx="4268503" cy="2771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8C9CE-551C-46ED-8CBE-9B044A141A43}"/>
              </a:ext>
            </a:extLst>
          </p:cNvPr>
          <p:cNvSpPr txBox="1"/>
          <p:nvPr/>
        </p:nvSpPr>
        <p:spPr>
          <a:xfrm>
            <a:off x="3330217" y="5955150"/>
            <a:ext cx="5912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Куйбышевская ГЭС им. В.И. Ленина</a:t>
            </a:r>
          </a:p>
        </p:txBody>
      </p:sp>
    </p:spTree>
    <p:extLst>
      <p:ext uri="{BB962C8B-B14F-4D97-AF65-F5344CB8AC3E}">
        <p14:creationId xmlns:p14="http://schemas.microsoft.com/office/powerpoint/2010/main" val="117423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E7E83-00AD-46DB-9A5D-7FFD3D0B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гидротурбин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70C25-D5D2-4D3A-9A97-FAE9212D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363" y="1585034"/>
            <a:ext cx="3431274" cy="63993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 принципу работы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79D37F8-DBDB-4407-A10E-1F7155CF4A97}"/>
              </a:ext>
            </a:extLst>
          </p:cNvPr>
          <p:cNvCxnSpPr>
            <a:cxnSpLocks/>
          </p:cNvCxnSpPr>
          <p:nvPr/>
        </p:nvCxnSpPr>
        <p:spPr>
          <a:xfrm flipH="1">
            <a:off x="3986074" y="2017820"/>
            <a:ext cx="2109926" cy="52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BBC1FFD-8B49-497A-A848-07B680346BF5}"/>
              </a:ext>
            </a:extLst>
          </p:cNvPr>
          <p:cNvCxnSpPr>
            <a:cxnSpLocks/>
          </p:cNvCxnSpPr>
          <p:nvPr/>
        </p:nvCxnSpPr>
        <p:spPr>
          <a:xfrm>
            <a:off x="6096000" y="2017820"/>
            <a:ext cx="2109926" cy="52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7FEF5E4-5C75-4A60-8FC9-D8A1DDD139B8}"/>
              </a:ext>
            </a:extLst>
          </p:cNvPr>
          <p:cNvSpPr/>
          <p:nvPr/>
        </p:nvSpPr>
        <p:spPr>
          <a:xfrm>
            <a:off x="1876148" y="2301393"/>
            <a:ext cx="2109926" cy="48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Активные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76336B5-9089-46DB-929D-D264785DCB3F}"/>
              </a:ext>
            </a:extLst>
          </p:cNvPr>
          <p:cNvSpPr/>
          <p:nvPr/>
        </p:nvSpPr>
        <p:spPr>
          <a:xfrm>
            <a:off x="8205926" y="2301393"/>
            <a:ext cx="2109926" cy="48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Реактивные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87AE2C0-3CE7-4AE1-8DF5-1B1B5633D937}"/>
              </a:ext>
            </a:extLst>
          </p:cNvPr>
          <p:cNvCxnSpPr>
            <a:stCxn id="9" idx="2"/>
          </p:cNvCxnSpPr>
          <p:nvPr/>
        </p:nvCxnSpPr>
        <p:spPr>
          <a:xfrm>
            <a:off x="2931111" y="2788471"/>
            <a:ext cx="0" cy="42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E5851B7-1D89-4777-8698-CD36DA196D3F}"/>
              </a:ext>
            </a:extLst>
          </p:cNvPr>
          <p:cNvSpPr/>
          <p:nvPr/>
        </p:nvSpPr>
        <p:spPr>
          <a:xfrm>
            <a:off x="1486242" y="3213717"/>
            <a:ext cx="2894121" cy="2804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Активными называются турбины, в которых используется только кинетическая энергия струи, а давление на входе и выходе воды равно атмосферному; это турбины </a:t>
            </a:r>
            <a:r>
              <a:rPr lang="ru-RU" dirty="0" err="1">
                <a:solidFill>
                  <a:schemeClr val="tx1"/>
                </a:solidFill>
              </a:rPr>
              <a:t>Пельтона</a:t>
            </a:r>
            <a:r>
              <a:rPr lang="ru-RU" dirty="0">
                <a:solidFill>
                  <a:schemeClr val="tx1"/>
                </a:solidFill>
              </a:rPr>
              <a:t>, Банки, </a:t>
            </a:r>
            <a:r>
              <a:rPr lang="ru-RU" dirty="0" err="1">
                <a:solidFill>
                  <a:schemeClr val="tx1"/>
                </a:solidFill>
              </a:rPr>
              <a:t>Жирара</a:t>
            </a:r>
            <a:r>
              <a:rPr lang="ru-RU" dirty="0">
                <a:solidFill>
                  <a:schemeClr val="tx1"/>
                </a:solidFill>
              </a:rPr>
              <a:t>, Тюрго и др.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F2A9FC1-FE56-4ABB-863C-38A77ECC77B6}"/>
              </a:ext>
            </a:extLst>
          </p:cNvPr>
          <p:cNvCxnSpPr/>
          <p:nvPr/>
        </p:nvCxnSpPr>
        <p:spPr>
          <a:xfrm>
            <a:off x="9260889" y="2799269"/>
            <a:ext cx="0" cy="42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A8525BF-0333-4DEA-AD25-47946D94947C}"/>
              </a:ext>
            </a:extLst>
          </p:cNvPr>
          <p:cNvSpPr/>
          <p:nvPr/>
        </p:nvSpPr>
        <p:spPr>
          <a:xfrm>
            <a:off x="7813828" y="3224515"/>
            <a:ext cx="2894121" cy="2804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реактивных турбинах давление при входе воды в рабочее колесо турбины больше, чем на выходе из него. Реактивные турбины в основном трех видов: турбины Френсиса, Каплана, осевые.</a:t>
            </a:r>
          </a:p>
        </p:txBody>
      </p:sp>
    </p:spTree>
    <p:extLst>
      <p:ext uri="{BB962C8B-B14F-4D97-AF65-F5344CB8AC3E}">
        <p14:creationId xmlns:p14="http://schemas.microsoft.com/office/powerpoint/2010/main" val="299597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4A3DB-8D3B-4A44-9563-3FD7040AAFB1}"/>
              </a:ext>
            </a:extLst>
          </p:cNvPr>
          <p:cNvSpPr/>
          <p:nvPr/>
        </p:nvSpPr>
        <p:spPr>
          <a:xfrm>
            <a:off x="1902780" y="675066"/>
            <a:ext cx="84840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современном гидроэнергетическом строительстве широко используются четыре вида (системы) турбин, каждый из которых имеет свою область применения по напорам.</a:t>
            </a:r>
          </a:p>
          <a:p>
            <a:endParaRPr lang="ru-RU" sz="2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Осевые турбины применяются при небольших напорах — до 70 м.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Диагональные турбины предназначаются для диапазона напоров от 40 до 200 м.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Радиально-осевые турбины применяются в диапазоне напоров 50—700 м.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Ковшовые турбины применяются в диапазоне напоров от 400 до 1700 м и выше. </a:t>
            </a:r>
          </a:p>
        </p:txBody>
      </p:sp>
    </p:spTree>
    <p:extLst>
      <p:ext uri="{BB962C8B-B14F-4D97-AF65-F5344CB8AC3E}">
        <p14:creationId xmlns:p14="http://schemas.microsoft.com/office/powerpoint/2010/main" val="5249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C4C8E-4FDE-4D26-B139-B1492D3B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турбины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92802-A1BB-4A2D-B683-20DE7DCF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986" y="1540189"/>
            <a:ext cx="4202205" cy="4505504"/>
          </a:xfrm>
        </p:spPr>
        <p:txBody>
          <a:bodyPr>
            <a:normAutofit/>
          </a:bodyPr>
          <a:lstStyle/>
          <a:p>
            <a:r>
              <a:rPr lang="ru-RU" dirty="0"/>
              <a:t>Вода подводится из верхнего бьефа (В.Б.) к рабочему колесу турбины под напором Н при помощи трубопровода, который заканчивается </a:t>
            </a:r>
            <a:r>
              <a:rPr lang="ru-RU" dirty="0" err="1"/>
              <a:t>насадкомсоплом</a:t>
            </a:r>
            <a:r>
              <a:rPr lang="ru-RU" dirty="0"/>
              <a:t>. Струя, вытекая из сопла, попадает на какую-либо лопатку рабочего колеса, затем на следующую и таким образом заставляет его непрерывно вращаться по направлению струи (рабочее колесо вращается против часовой стрелки). Вода с лопаток рабочего колеса стекает вниз и попадает в канал, отводящий воду в нижний бьеф (Н.Б).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3024B-58E4-4A68-91A4-45B96A3A6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1" t="47962" r="37632" b="21060"/>
          <a:stretch/>
        </p:blipFill>
        <p:spPr>
          <a:xfrm>
            <a:off x="6430304" y="3055774"/>
            <a:ext cx="4891651" cy="34010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3D4D5D-F969-4937-9B15-B14D1B1E617A}"/>
              </a:ext>
            </a:extLst>
          </p:cNvPr>
          <p:cNvSpPr/>
          <p:nvPr/>
        </p:nvSpPr>
        <p:spPr>
          <a:xfrm>
            <a:off x="5828129" y="15401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Давление во всех точках струи и рабочего колеса равно атмосферному, Так как сопло и рабочее колесо расположено над уровнем воды в нижнем бьефе на высоте А, то в данном случае используемым напором будет величина Н — Л, т. е. разность отметок верхнего бьефа и сопла.</a:t>
            </a:r>
          </a:p>
        </p:txBody>
      </p:sp>
    </p:spTree>
    <p:extLst>
      <p:ext uri="{BB962C8B-B14F-4D97-AF65-F5344CB8AC3E}">
        <p14:creationId xmlns:p14="http://schemas.microsoft.com/office/powerpoint/2010/main" val="8990982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566</TotalTime>
  <Words>1031</Words>
  <Application>Microsoft Office PowerPoint</Application>
  <PresentationFormat>Широкоэкранный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Презентация PowerPoint</vt:lpstr>
      <vt:lpstr>Содержание  </vt:lpstr>
      <vt:lpstr>Цель работы </vt:lpstr>
      <vt:lpstr>Понятие гидравлической турбины </vt:lpstr>
      <vt:lpstr>Устройство гидротурбины </vt:lpstr>
      <vt:lpstr>Применение </vt:lpstr>
      <vt:lpstr>Классификация гидротурбин </vt:lpstr>
      <vt:lpstr>Презентация PowerPoint</vt:lpstr>
      <vt:lpstr>Активные турбины </vt:lpstr>
      <vt:lpstr>Презентация PowerPoint</vt:lpstr>
      <vt:lpstr>Реактивные турбины </vt:lpstr>
      <vt:lpstr>Осевые поворотно-лопастные турбины</vt:lpstr>
      <vt:lpstr>Диагональные турбины </vt:lpstr>
      <vt:lpstr>Радиально-осевые турбины</vt:lpstr>
      <vt:lpstr>Ковшовые турбины </vt:lpstr>
      <vt:lpstr>Заключение </vt:lpstr>
      <vt:lpstr>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71673</dc:creator>
  <cp:lastModifiedBy>Алёна Иванова</cp:lastModifiedBy>
  <cp:revision>22</cp:revision>
  <dcterms:created xsi:type="dcterms:W3CDTF">2021-04-29T11:33:53Z</dcterms:created>
  <dcterms:modified xsi:type="dcterms:W3CDTF">2021-05-08T17:02:07Z</dcterms:modified>
</cp:coreProperties>
</file>