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58" r:id="rId6"/>
    <p:sldId id="278" r:id="rId7"/>
    <p:sldId id="259" r:id="rId8"/>
    <p:sldId id="261" r:id="rId9"/>
    <p:sldId id="260" r:id="rId10"/>
    <p:sldId id="262" r:id="rId11"/>
    <p:sldId id="263" r:id="rId12"/>
    <p:sldId id="269" r:id="rId13"/>
    <p:sldId id="270" r:id="rId14"/>
    <p:sldId id="271" r:id="rId15"/>
    <p:sldId id="281" r:id="rId16"/>
    <p:sldId id="264" r:id="rId17"/>
    <p:sldId id="265" r:id="rId18"/>
    <p:sldId id="266" r:id="rId19"/>
    <p:sldId id="272" r:id="rId20"/>
    <p:sldId id="275" r:id="rId21"/>
    <p:sldId id="273" r:id="rId22"/>
    <p:sldId id="274" r:id="rId23"/>
    <p:sldId id="267" r:id="rId24"/>
    <p:sldId id="268" r:id="rId25"/>
    <p:sldId id="277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3" autoAdjust="0"/>
    <p:restoredTop sz="94660"/>
  </p:normalViewPr>
  <p:slideViewPr>
    <p:cSldViewPr>
      <p:cViewPr>
        <p:scale>
          <a:sx n="71" d="100"/>
          <a:sy n="71" d="100"/>
        </p:scale>
        <p:origin x="-271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8;&#1077;&#1087;&#1083;&#1086;&#1074;&#1086;&#1081;_&#1085;&#1072;&#1089;&#1086;&#1089;" TargetMode="External"/><Relationship Id="rId2" Type="http://schemas.openxmlformats.org/officeDocument/2006/relationships/hyperlink" Target="https://principraboty.ru/teplovoy-nasos-princip-rabo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tenergiya.ru/termal/geotermalnyj-teplovoj-naso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640960" cy="1584176"/>
          </a:xfrm>
        </p:spPr>
        <p:txBody>
          <a:bodyPr>
            <a:noAutofit/>
          </a:bodyPr>
          <a:lstStyle/>
          <a:p>
            <a:pPr marL="36576" lvl="0"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Министерство образования и науки Республики Башкортостан</a:t>
            </a:r>
            <a:br>
              <a:rPr lang="ru-RU" sz="24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ГАПОУ Уфимский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топливно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– энергетический колледж</a:t>
            </a:r>
            <a:br>
              <a:rPr lang="ru-RU" sz="24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endParaRPr lang="ru-RU" sz="24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934" y="2348880"/>
            <a:ext cx="8676456" cy="175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Бытовые тепловые насосы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Презентация по дисциплине «Гидравлика»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5956" y="400506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smtClean="0">
                <a:solidFill>
                  <a:prstClr val="black"/>
                </a:solidFill>
              </a:rPr>
              <a:t>Выполнил: </a:t>
            </a:r>
            <a:r>
              <a:rPr lang="ru-RU" sz="2400" dirty="0" smtClean="0">
                <a:solidFill>
                  <a:prstClr val="black"/>
                </a:solidFill>
              </a:rPr>
              <a:t>студент группы 2Т </a:t>
            </a:r>
            <a:r>
              <a:rPr lang="ru-RU" sz="2400" dirty="0" err="1" smtClean="0">
                <a:solidFill>
                  <a:prstClr val="black"/>
                </a:solidFill>
              </a:rPr>
              <a:t>Радмила</a:t>
            </a:r>
            <a:r>
              <a:rPr lang="ru-RU" sz="2400" dirty="0" smtClean="0">
                <a:solidFill>
                  <a:prstClr val="black"/>
                </a:solidFill>
              </a:rPr>
              <a:t> Руслановна Река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Преподаватель:</a:t>
            </a:r>
          </a:p>
          <a:p>
            <a:pPr lvl="0"/>
            <a:r>
              <a:rPr lang="ru-RU" sz="2400" dirty="0" err="1" smtClean="0">
                <a:solidFill>
                  <a:prstClr val="black"/>
                </a:solidFill>
              </a:rPr>
              <a:t>Зульфия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Азатовна</a:t>
            </a:r>
            <a:r>
              <a:rPr lang="ru-RU" sz="2400" dirty="0" smtClean="0">
                <a:solidFill>
                  <a:prstClr val="black"/>
                </a:solidFill>
              </a:rPr>
              <a:t> Валеева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09329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УФА – 2021г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41277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Специальность: 13.02.05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543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ru-RU" dirty="0" smtClean="0"/>
              <a:t>Основные сведения: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Основу эксплуатируемого сегодня в мире парка </a:t>
            </a:r>
            <a:r>
              <a:rPr lang="ru-RU" sz="2400" dirty="0" err="1"/>
              <a:t>теплонасосного</a:t>
            </a:r>
            <a:r>
              <a:rPr lang="ru-RU" sz="2400" dirty="0"/>
              <a:t> оборудования составляют </a:t>
            </a:r>
            <a:r>
              <a:rPr lang="ru-RU" sz="2400" dirty="0" err="1" smtClean="0"/>
              <a:t>парокопрессионные</a:t>
            </a:r>
            <a:r>
              <a:rPr lang="ru-RU" sz="2400" dirty="0"/>
              <a:t> тепловые насосы, но применяются также и абсорбционные, электрохимические и термоэлектрические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При использовании обычного отопления при помощи источника энергии, с помощью которого можно получить механическую </a:t>
            </a:r>
            <a:r>
              <a:rPr lang="ru-RU" sz="2400" dirty="0" smtClean="0"/>
              <a:t>работу</a:t>
            </a:r>
            <a:r>
              <a:rPr lang="en-US" sz="2400" dirty="0" smtClean="0"/>
              <a:t>, </a:t>
            </a:r>
            <a:r>
              <a:rPr lang="ru-RU" sz="2400" dirty="0"/>
              <a:t>количество </a:t>
            </a:r>
            <a:r>
              <a:rPr lang="ru-RU" sz="2400" dirty="0" smtClean="0"/>
              <a:t>теплоты, поступающее </a:t>
            </a:r>
            <a:r>
              <a:rPr lang="ru-RU" sz="2400" dirty="0"/>
              <a:t>в отопительную систему, равно этой </a:t>
            </a:r>
            <a:r>
              <a:rPr lang="ru-RU" sz="2400" dirty="0" smtClean="0"/>
              <a:t>работе.</a:t>
            </a:r>
          </a:p>
          <a:p>
            <a:pPr marL="0" indent="0">
              <a:buNone/>
            </a:pPr>
            <a:r>
              <a:rPr lang="ru-RU" sz="2400" dirty="0"/>
              <a:t>Если же эту работу использовать для приведения в действие теплового насоса, то получаемая нагреваемым телом теплота </a:t>
            </a:r>
            <a:r>
              <a:rPr lang="ru-RU" sz="2400" dirty="0" smtClean="0"/>
              <a:t>будет </a:t>
            </a:r>
            <a:r>
              <a:rPr lang="ru-RU" sz="2400" dirty="0"/>
              <a:t>больше, чем совершаемая </a:t>
            </a:r>
            <a:r>
              <a:rPr lang="ru-RU" sz="2400" dirty="0" smtClean="0"/>
              <a:t>работа.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558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919261"/>
            <a:ext cx="85176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общем случае степень термодинамического совершенства </a:t>
            </a:r>
            <a:r>
              <a:rPr lang="ru-RU" sz="2400" dirty="0" err="1"/>
              <a:t>теплонасосных</a:t>
            </a:r>
            <a:r>
              <a:rPr lang="ru-RU" sz="2400" dirty="0"/>
              <a:t> систем теплоснабжения h зависит от многих параметров, таких, как: мощность компрессора, качество производства комплектующих теплового насоса и необратимых энергетических потерь, которые, в свою очередь, включают: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потери тепловой энергии в соединительных трубопроводах;</a:t>
            </a:r>
          </a:p>
          <a:p>
            <a:r>
              <a:rPr lang="ru-RU" sz="2400" dirty="0"/>
              <a:t>потери на преодоление трения в компрессоре;</a:t>
            </a:r>
          </a:p>
          <a:p>
            <a:r>
              <a:rPr lang="ru-RU" sz="2400" dirty="0"/>
              <a:t>потери, связанные с </a:t>
            </a:r>
            <a:r>
              <a:rPr lang="ru-RU" sz="2400" dirty="0" err="1"/>
              <a:t>неидеальностью</a:t>
            </a:r>
            <a:r>
              <a:rPr lang="ru-RU" sz="2400" dirty="0"/>
              <a:t> тепловых процессов, протекающих в испарителе и конденсаторе, а также с </a:t>
            </a:r>
            <a:r>
              <a:rPr lang="ru-RU" sz="2400" dirty="0" err="1"/>
              <a:t>неидеальностью</a:t>
            </a:r>
            <a:r>
              <a:rPr lang="ru-RU" sz="2400" dirty="0"/>
              <a:t> теплофизических характеристик хладонов;</a:t>
            </a:r>
          </a:p>
          <a:p>
            <a:r>
              <a:rPr lang="ru-RU" sz="2400" dirty="0"/>
              <a:t>механические и электрические потери в двигателях и прочее.</a:t>
            </a:r>
          </a:p>
        </p:txBody>
      </p:sp>
    </p:spTree>
    <p:extLst>
      <p:ext uri="{BB962C8B-B14F-4D97-AF65-F5344CB8AC3E}">
        <p14:creationId xmlns="" xmlns:p14="http://schemas.microsoft.com/office/powerpoint/2010/main" val="39887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Принцип работы теплового насоса такой же, как у обычного холодильника или кондиционера. Только вместо того, чтобы отбирать тепло у внутреннего помещения и сбрасывать его во внешнюю среду, тепловой насос берет тепло во внешней среде и передает его в отапливаемое помещение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Для отбора тепла у окружающей среды служит внешний контур теплового насоса. Он размещается либо в грунте ниже глубины промерзания почвы, либо под водой, либо просто на открытом воздухе. В качестве теплоносителя в этом контуре используется чаще всего фреон, но может быть использован рассол или даже вода. Теплоноситель нагревается под воздействием окружающей среды, а затем поступает в теплообменник</a:t>
            </a:r>
          </a:p>
        </p:txBody>
      </p:sp>
    </p:spTree>
    <p:extLst>
      <p:ext uri="{BB962C8B-B14F-4D97-AF65-F5344CB8AC3E}">
        <p14:creationId xmlns="" xmlns:p14="http://schemas.microsoft.com/office/powerpoint/2010/main" val="13162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8123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испарителе циркулирует хладагент с низкой температурой кипения. Закипевший хладагент испаряется, и газ поступает в компрессионную установку. В результате резкого сжатия его температура повышается, и в максимально разогретом состоянии газ поступает в конденсатор, с которым соединен внутренний теплообменный контур установки. Теплоноситель, циркулирующий во внутреннем контуре, нагревается под воздействием горячего газа, и поступает в отопительную систему дома, а газ, охлаждаясь, конденсируется, и эта жидкость вновь возвращается в испаритель.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63710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961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Лучше всего, если тепловой насос сочетается с такими отопительными системами как теплые полы или теплый экран, которые в состоянии обеспечить тепло в доме уже при температурах теплоносителя 35-40ºС, в то время как отопительные радиаторы требуют более высоких температур.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Большинство тепловых насосов оснащается оборудованием для перекачки рабочих жидкостей, которое требует электроэнергии. Однако, рынок предлагает и такие модели, которые могут преобразовывать часть получаемой тепловой энергии в электрическую, и таким образом обеспечить полную энергетическую автономию от внешних источников. А использование тепловых насосов-рекуператоров в сочетании с хорошей теплоизоляцией помещения позволяет реализовать оптимальную схему теплоснабжения дома.</a:t>
            </a:r>
          </a:p>
        </p:txBody>
      </p:sp>
    </p:spTree>
    <p:extLst>
      <p:ext uri="{BB962C8B-B14F-4D97-AF65-F5344CB8AC3E}">
        <p14:creationId xmlns="" xmlns:p14="http://schemas.microsoft.com/office/powerpoint/2010/main" val="30736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Конструкция: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teplowood.ru/wp-content/uploads/2015/02/teplovoi-naso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" y="1142984"/>
            <a:ext cx="9144096" cy="4485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тепловых насосов: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зависимости от принципа работы тепловые насосы подразделяются на компрессионные и абсорбционные.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Компрессионные </a:t>
            </a:r>
            <a:r>
              <a:rPr lang="ru-RU" sz="2400" b="1" dirty="0"/>
              <a:t>тепловые насосы </a:t>
            </a:r>
            <a:r>
              <a:rPr lang="ru-RU" sz="2400" dirty="0"/>
              <a:t>всегда приводятся в действие с помощью механической энергии (электроэнергии), в то время как абсорбционные тепловые насосы могут также использовать тепло в качестве источника энергии (с помощью электроэнергии или топлива).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194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18" y="2819512"/>
            <a:ext cx="3086041" cy="272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009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Также известны </a:t>
            </a:r>
            <a:r>
              <a:rPr lang="ru-RU" sz="2400" b="1" dirty="0"/>
              <a:t>полупроводниковые тепловые насосы</a:t>
            </a:r>
            <a:r>
              <a:rPr lang="ru-RU" sz="2400" dirty="0"/>
              <a:t>, использующие в своей работе эффект </a:t>
            </a:r>
            <a:r>
              <a:rPr lang="ru-RU" sz="2400" dirty="0" err="1"/>
              <a:t>Пельтье</a:t>
            </a:r>
            <a:r>
              <a:rPr lang="ru-RU" sz="2400" dirty="0"/>
              <a:t>. В зависимости от источника отбора тепла тепловые насосы подразделяются на 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1) Геотермальные (используют тепло земли, наземных либо подземных грунтовых вод)</a:t>
            </a:r>
          </a:p>
          <a:p>
            <a:pPr marL="0" indent="0">
              <a:buNone/>
            </a:pPr>
            <a:r>
              <a:rPr lang="ru-RU" sz="2400" dirty="0"/>
              <a:t>а) замкнутого типа</a:t>
            </a:r>
          </a:p>
          <a:p>
            <a:pPr marL="0" indent="0">
              <a:buNone/>
            </a:pPr>
            <a:r>
              <a:rPr lang="ru-RU" sz="2400" dirty="0"/>
              <a:t>горизонтальные</a:t>
            </a:r>
          </a:p>
          <a:p>
            <a:pPr marL="0" indent="0">
              <a:buNone/>
            </a:pPr>
            <a:r>
              <a:rPr lang="ru-RU" sz="2400" dirty="0"/>
              <a:t>вертикальные</a:t>
            </a:r>
          </a:p>
          <a:p>
            <a:pPr marL="0" indent="0">
              <a:buNone/>
            </a:pPr>
            <a:r>
              <a:rPr lang="ru-RU" sz="2400" dirty="0"/>
              <a:t>водные</a:t>
            </a:r>
          </a:p>
          <a:p>
            <a:pPr marL="0" indent="0">
              <a:buNone/>
            </a:pPr>
            <a:r>
              <a:rPr lang="ru-RU" sz="2400" dirty="0"/>
              <a:t>б) открытого типа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19512"/>
            <a:ext cx="3062887" cy="270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18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2) Воздушные (источником отбора тепла является воздух) Используют в качестве источника </a:t>
            </a:r>
            <a:r>
              <a:rPr lang="ru-RU" sz="2400" dirty="0" err="1"/>
              <a:t>низкопотенциальной</a:t>
            </a:r>
            <a:r>
              <a:rPr lang="ru-RU" sz="2400" dirty="0"/>
              <a:t> тепловой энергии воздух. Причем источником теплоты может быть не только наружный (атмосферный) воздух, но и вытяжной вентиляционный воздух (</a:t>
            </a:r>
            <a:r>
              <a:rPr lang="ru-RU" sz="2400" dirty="0" err="1"/>
              <a:t>общеобменной</a:t>
            </a:r>
            <a:r>
              <a:rPr lang="ru-RU" sz="2400" dirty="0"/>
              <a:t> или местной) вентиляции зданий.</a:t>
            </a:r>
          </a:p>
          <a:p>
            <a:pPr marL="0" indent="0">
              <a:buNone/>
            </a:pPr>
            <a:r>
              <a:rPr lang="ru-RU" sz="2400" dirty="0" smtClean="0"/>
              <a:t>3</a:t>
            </a:r>
            <a:r>
              <a:rPr lang="ru-RU" sz="2400" dirty="0"/>
              <a:t>) Использующие производное (вторичное) тепло (например, тепло трубопровода центрального отопления). Подобный вариант является наиболее целесообразным для промышленных объектов, где есть источники паразитного тепла, которое требует утилизации.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34635"/>
            <a:ext cx="39624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58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Виды тепловых насосов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4525963"/>
          </a:xfrm>
        </p:spPr>
        <p:txBody>
          <a:bodyPr>
            <a:noAutofit/>
          </a:bodyPr>
          <a:lstStyle/>
          <a:p>
            <a:r>
              <a:rPr lang="ru-RU" sz="2400" b="1" i="1" dirty="0"/>
              <a:t>тепловой насос грунт-вода </a:t>
            </a:r>
            <a:r>
              <a:rPr lang="ru-RU" sz="2400" dirty="0" smtClean="0"/>
              <a:t>– это водяная </a:t>
            </a:r>
            <a:r>
              <a:rPr lang="ru-RU" sz="2400" dirty="0"/>
              <a:t>система отопления в сочетании с внешним контуром, погруженным в </a:t>
            </a:r>
            <a:r>
              <a:rPr lang="ru-RU" sz="2400" dirty="0" smtClean="0"/>
              <a:t>грунт;</a:t>
            </a:r>
            <a:endParaRPr lang="ru-RU" sz="2400" dirty="0"/>
          </a:p>
          <a:p>
            <a:r>
              <a:rPr lang="ru-RU" sz="2400" b="1" i="1" dirty="0"/>
              <a:t>тепловой насос вода-вода </a:t>
            </a:r>
            <a:r>
              <a:rPr lang="ru-RU" sz="2400" dirty="0" smtClean="0"/>
              <a:t>– это водяная </a:t>
            </a:r>
            <a:r>
              <a:rPr lang="ru-RU" sz="2400" dirty="0"/>
              <a:t>система отопления в сочетании с внешним контуром, находящимся на дне водоема или использующим водяную </a:t>
            </a:r>
            <a:r>
              <a:rPr lang="ru-RU" sz="2400" dirty="0" smtClean="0"/>
              <a:t>скважину;</a:t>
            </a:r>
            <a:endParaRPr lang="ru-RU" sz="2400" dirty="0"/>
          </a:p>
          <a:p>
            <a:r>
              <a:rPr lang="ru-RU" sz="2400" b="1" i="1" dirty="0"/>
              <a:t>тепловой насос </a:t>
            </a:r>
            <a:r>
              <a:rPr lang="ru-RU" sz="2400" b="1" i="1" dirty="0" smtClean="0"/>
              <a:t>вода-воздух </a:t>
            </a:r>
            <a:r>
              <a:rPr lang="ru-RU" sz="2400" dirty="0" smtClean="0"/>
              <a:t>– это воздушная </a:t>
            </a:r>
            <a:r>
              <a:rPr lang="ru-RU" sz="2400" dirty="0"/>
              <a:t>система отопления в сочетании с внешним контуром, находящимся на дне водоема или использующим водяную </a:t>
            </a:r>
            <a:r>
              <a:rPr lang="ru-RU" sz="2400" dirty="0" smtClean="0"/>
              <a:t>скважину;</a:t>
            </a:r>
            <a:endParaRPr lang="ru-RU" sz="2400" dirty="0"/>
          </a:p>
          <a:p>
            <a:r>
              <a:rPr lang="ru-RU" sz="2400" b="1" i="1" dirty="0"/>
              <a:t>тепловой насос </a:t>
            </a:r>
            <a:r>
              <a:rPr lang="ru-RU" sz="2400" b="1" i="1" dirty="0" smtClean="0"/>
              <a:t>воздух-вода </a:t>
            </a:r>
            <a:r>
              <a:rPr lang="ru-RU" sz="2400" dirty="0" smtClean="0"/>
              <a:t>– это водяная </a:t>
            </a:r>
            <a:r>
              <a:rPr lang="ru-RU" sz="2400" dirty="0"/>
              <a:t>система отопления в сочетании с внешним контуром, использующим тепло окружающего </a:t>
            </a:r>
            <a:r>
              <a:rPr lang="ru-RU" sz="2400" dirty="0" smtClean="0"/>
              <a:t>воздуха;</a:t>
            </a:r>
            <a:endParaRPr lang="ru-RU" sz="2400" dirty="0"/>
          </a:p>
          <a:p>
            <a:r>
              <a:rPr lang="ru-RU" sz="2400" b="1" i="1" dirty="0"/>
              <a:t>тепловой насос </a:t>
            </a:r>
            <a:r>
              <a:rPr lang="ru-RU" sz="2400" b="1" i="1" dirty="0" smtClean="0"/>
              <a:t>воздух-воздух </a:t>
            </a:r>
            <a:r>
              <a:rPr lang="ru-RU" sz="2400" dirty="0" smtClean="0"/>
              <a:t>– это воздушная </a:t>
            </a:r>
            <a:r>
              <a:rPr lang="ru-RU" sz="2400" dirty="0"/>
              <a:t>система отопления в сочетании с внешним контуром, использующим тепло окружающего </a:t>
            </a:r>
            <a:r>
              <a:rPr lang="ru-RU" sz="2400" dirty="0" smtClean="0"/>
              <a:t>воздуха.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443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Актуальность темы</a:t>
            </a:r>
          </a:p>
          <a:p>
            <a:r>
              <a:rPr lang="ru-RU" dirty="0" smtClean="0"/>
              <a:t>Определения</a:t>
            </a:r>
          </a:p>
          <a:p>
            <a:r>
              <a:rPr lang="ru-RU" dirty="0" smtClean="0"/>
              <a:t>История</a:t>
            </a:r>
          </a:p>
          <a:p>
            <a:r>
              <a:rPr lang="ru-RU" dirty="0" smtClean="0"/>
              <a:t>Основные сведения</a:t>
            </a:r>
          </a:p>
          <a:p>
            <a:r>
              <a:rPr lang="ru-RU" dirty="0" smtClean="0"/>
              <a:t>Принцип работы</a:t>
            </a:r>
          </a:p>
          <a:p>
            <a:r>
              <a:rPr lang="ru-RU" dirty="0" smtClean="0"/>
              <a:t>Конструкция</a:t>
            </a:r>
          </a:p>
          <a:p>
            <a:r>
              <a:rPr lang="ru-RU" dirty="0" smtClean="0"/>
              <a:t>Типы </a:t>
            </a:r>
            <a:r>
              <a:rPr lang="ru-RU" dirty="0"/>
              <a:t>тепловых </a:t>
            </a:r>
            <a:r>
              <a:rPr lang="ru-RU" dirty="0" smtClean="0"/>
              <a:t>насосов</a:t>
            </a:r>
          </a:p>
          <a:p>
            <a:r>
              <a:rPr lang="ru-RU" dirty="0" smtClean="0"/>
              <a:t>Виды тепловых насосов</a:t>
            </a:r>
          </a:p>
          <a:p>
            <a:r>
              <a:rPr lang="ru-RU" dirty="0" smtClean="0"/>
              <a:t>Достоинства</a:t>
            </a:r>
          </a:p>
          <a:p>
            <a:r>
              <a:rPr lang="ru-RU" dirty="0" smtClean="0"/>
              <a:t>Недостатки</a:t>
            </a:r>
          </a:p>
          <a:p>
            <a:r>
              <a:rPr lang="ru-RU" dirty="0" smtClean="0"/>
              <a:t>Список литературы</a:t>
            </a:r>
          </a:p>
          <a:p>
            <a:r>
              <a:rPr lang="ru-RU" dirty="0" smtClean="0"/>
              <a:t>Источники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60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35280" cy="1498178"/>
          </a:xfrm>
        </p:spPr>
        <p:txBody>
          <a:bodyPr>
            <a:noAutofit/>
          </a:bodyPr>
          <a:lstStyle/>
          <a:p>
            <a:r>
              <a:rPr lang="ru-RU" sz="2000" dirty="0"/>
              <a:t>Схематично </a:t>
            </a:r>
            <a:r>
              <a:rPr lang="ru-RU" sz="2000" dirty="0" err="1"/>
              <a:t>теплонасос</a:t>
            </a:r>
            <a:r>
              <a:rPr lang="ru-RU" sz="2000" dirty="0"/>
              <a:t> можно представить в виде системы, которая имеет три контура: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первом контуре расположен тепловой носитель, который переносит энергию от источника </a:t>
            </a:r>
            <a:r>
              <a:rPr lang="ru-RU" sz="2000" dirty="0" err="1"/>
              <a:t>низкопотенциального</a:t>
            </a:r>
            <a:r>
              <a:rPr lang="ru-RU" sz="2000" dirty="0"/>
              <a:t> тепла.</a:t>
            </a:r>
            <a:br>
              <a:rPr lang="ru-RU" sz="2000" dirty="0"/>
            </a:br>
            <a:r>
              <a:rPr lang="ru-RU" sz="2000" dirty="0"/>
              <a:t>В следующем циркулирует хладагент. Он может испаряться, забирая тепловую энергию из первого контура, или заново конденсироваться, передавая тепло третьему контуру.</a:t>
            </a:r>
            <a:br>
              <a:rPr lang="ru-RU" sz="2000" dirty="0"/>
            </a:br>
            <a:r>
              <a:rPr lang="ru-RU" sz="2000" dirty="0"/>
              <a:t>В последнем контуре циркулирует теплоприемник (обычно вода), который переносит тепло по батареям для </a:t>
            </a:r>
            <a:r>
              <a:rPr lang="ru-RU" sz="2000" dirty="0" err="1"/>
              <a:t>отапливания</a:t>
            </a:r>
            <a:r>
              <a:rPr lang="ru-RU" sz="2000" dirty="0"/>
              <a:t> дома.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6248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91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Грунтовые помпы   Воздушные агрегаты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75122"/>
            <a:ext cx="4786478" cy="35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5599834" cy="373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56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Функционирует тепловой насос, благодаря эксплуатации природных </a:t>
            </a:r>
            <a:r>
              <a:rPr lang="ru-RU" sz="2400" dirty="0" err="1"/>
              <a:t>низкопотенциальных</a:t>
            </a:r>
            <a:r>
              <a:rPr lang="ru-RU" sz="2400" dirty="0"/>
              <a:t> источников тепловой энергии, среди которых: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окружающий воздух;</a:t>
            </a:r>
          </a:p>
          <a:p>
            <a:pPr marL="0" indent="0">
              <a:buNone/>
            </a:pPr>
            <a:r>
              <a:rPr lang="ru-RU" sz="2400" dirty="0"/>
              <a:t>водоемы (реки, озера, моря);</a:t>
            </a:r>
          </a:p>
          <a:p>
            <a:pPr marL="0" indent="0">
              <a:buNone/>
            </a:pPr>
            <a:r>
              <a:rPr lang="ru-RU" sz="2400" dirty="0"/>
              <a:t>грунт и грунтовые артезианские и термальные воды.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336704" cy="317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8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-315416"/>
            <a:ext cx="8229600" cy="1143000"/>
          </a:xfrm>
        </p:spPr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Несомненным плюсом теплового насоса является то, что он предоставляет требуемую автономию жилища от внешних поставщиков тепловой энергии: оборудование соответствующей мощности </a:t>
            </a:r>
            <a:r>
              <a:rPr lang="ru-RU" sz="2400" dirty="0" smtClean="0"/>
              <a:t>обеспечивает </a:t>
            </a:r>
            <a:r>
              <a:rPr lang="ru-RU" sz="2400" dirty="0"/>
              <a:t>как отопление, так и подогрев воды в системе водоснабжения. При этом система абсолютно </a:t>
            </a:r>
            <a:r>
              <a:rPr lang="ru-RU" sz="2400" dirty="0" err="1"/>
              <a:t>экологична</a:t>
            </a:r>
            <a:r>
              <a:rPr lang="ru-RU" sz="2400" dirty="0"/>
              <a:t> и практически не требует </a:t>
            </a:r>
            <a:r>
              <a:rPr lang="ru-RU" sz="2400" dirty="0" smtClean="0"/>
              <a:t>обслуживания.</a:t>
            </a:r>
          </a:p>
          <a:p>
            <a:pPr marL="0" indent="0">
              <a:buNone/>
            </a:pPr>
            <a:r>
              <a:rPr lang="ru-RU" sz="2400" dirty="0"/>
              <a:t>Эффективность работы тепловых насосов не зависит ни от времени года, ни от времени суток. Фактически она определяется лишь разностью температур на поверхности и в глубине грунта. При достаточном заглублении внешний контур теплового насоса оказывается в области постоянных температур – там, где температура грунта неизменна, и эффективность работы оборудования всегда высока. При наличии теплового насоса не требуется дополнительного оборудования для выработки тепловой энергии, а, следовательно, дополнительных затрат. Все начинается и заканчивается приобретением и установкой самого теплового насоса.</a:t>
            </a:r>
          </a:p>
        </p:txBody>
      </p:sp>
    </p:spTree>
    <p:extLst>
      <p:ext uri="{BB962C8B-B14F-4D97-AF65-F5344CB8AC3E}">
        <p14:creationId xmlns="" xmlns:p14="http://schemas.microsoft.com/office/powerpoint/2010/main" val="26112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-315416"/>
            <a:ext cx="8229600" cy="1143000"/>
          </a:xfrm>
        </p:spPr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Минусом тепловых насосов является высокая стоимость оборудования и значительные затраты на его установку. К тому же, если устанавливать тепловой насос, имеющий горизонтальную конфигурацию внешнего контура, то это означает и занятие значительных площадей участка. Однако, имеются тепловые насосы с вертикальной конфигурацией, и они занимают минимальную площадь, сохраняя ландшафт в целости. Правда, установка таких насосов обходится дороже, зато они вполне пригодны для эксплуатации на небольших земельных участках. Особенно актуален такой вариант, когда речь идет о частном доме или коттедже с относительно небольшой придомовой территорией.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90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топливно-энергетических ресурсов и регулирование режимов электропотребления (сборник инструкций). М., Недра, 1983. – 224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Наладка водяных систем централизованного теплоснабжения: Справочно-методическое подобие. – М.: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Энергоиздат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1983. – 204 с. Рей Д.,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Макмайкл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насосы: Пер. с англ. – М.: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Энерго-кздат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1982.–224 с 6.Теплотехника: Учебник для студентов вузов/ А.М. Архаров, С.И. Исаев, И.А.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Кожинов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общей ред. В.И.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Крутова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 Машиностроение, 1985. – 432 с. ЭСКО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https://principraboty.ru/teplovoy-nasos-princip-raboty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https://ru.wikipedia.org/wiki/</a:t>
            </a:r>
            <a:r>
              <a:rPr lang="ru-RU" dirty="0" err="1" smtClean="0">
                <a:hlinkClick r:id="rId3"/>
              </a:rPr>
              <a:t>Тепловой_насос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https://altenergiya.ru/termal/geotermalnyj-teplovoj-nasos.html#:~:text=</a:t>
            </a:r>
            <a:r>
              <a:rPr lang="ru-RU" dirty="0">
                <a:hlinkClick r:id="rId4"/>
              </a:rPr>
              <a:t>Плюсы%20и%20минусы%20тепловых%20насосов.,</a:t>
            </a:r>
            <a:r>
              <a:rPr lang="ru-RU" dirty="0" smtClean="0">
                <a:hlinkClick r:id="rId4"/>
              </a:rPr>
              <a:t>подогрев%20воды%20в%20системе%20водоснабжения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11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Изучить работу тепловых насосов;</a:t>
            </a:r>
          </a:p>
          <a:p>
            <a:r>
              <a:rPr lang="ru-RU" dirty="0" smtClean="0"/>
              <a:t>2. Рассмотреть конструкцию, классификацию и принцип работы теплового насоса;</a:t>
            </a:r>
          </a:p>
          <a:p>
            <a:r>
              <a:rPr lang="ru-RU" dirty="0" smtClean="0"/>
              <a:t>3. Показать достоинства и недостатки теплового насоса.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Данная исследовательская работа рассматривает тему </a:t>
            </a:r>
            <a:r>
              <a:rPr lang="en-US" dirty="0" smtClean="0"/>
              <a:t>“</a:t>
            </a:r>
            <a:r>
              <a:rPr lang="ru-RU" dirty="0" smtClean="0"/>
              <a:t>Тепловые насосы</a:t>
            </a:r>
            <a:r>
              <a:rPr lang="en-US" dirty="0" smtClean="0"/>
              <a:t>”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Эта тема актуальна для моей специальности 13.02.05 «Тепловые электрические станции», так как данные машины используются на тепловых электрических станциях.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0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Определения: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1612"/>
            <a:ext cx="7632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Тепловой </a:t>
            </a:r>
            <a:r>
              <a:rPr lang="ru-RU" dirty="0"/>
              <a:t>насос — устройство для переноса тепловой энергии от источника к потребителю. В отличие от самопроизвольной передачи тепла, которая всегда происходит от горячего тела к холодному, тепловой насос переносит тепло в обратном </a:t>
            </a:r>
            <a:r>
              <a:rPr lang="ru-RU" dirty="0" smtClean="0"/>
              <a:t>направлении. </a:t>
            </a:r>
            <a:r>
              <a:rPr lang="ru-RU" dirty="0"/>
              <a:t>Для работы тепловому насосу нужен внешний источник энергии.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17314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1690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Тепловой насос – это </a:t>
            </a:r>
            <a:r>
              <a:rPr lang="ru-RU" sz="2800" dirty="0" smtClean="0"/>
              <a:t>устройство для переноса тепловой энергии от источника </a:t>
            </a:r>
            <a:r>
              <a:rPr lang="ru-RU" sz="2800" dirty="0" err="1" smtClean="0"/>
              <a:t>низкопотенциальной</a:t>
            </a:r>
            <a:r>
              <a:rPr lang="ru-RU" sz="2800" dirty="0" smtClean="0"/>
              <a:t> тепловой энергии (с низкой температурой) к потребителю (теплоносителю) с более высокой температурой</a:t>
            </a:r>
          </a:p>
          <a:p>
            <a:pPr>
              <a:buNone/>
            </a:pPr>
            <a:r>
              <a:rPr lang="ru-RU" sz="2800" b="1" dirty="0" smtClean="0"/>
              <a:t>Тепловой</a:t>
            </a:r>
            <a:r>
              <a:rPr lang="ru-RU" sz="2800" dirty="0" smtClean="0"/>
              <a:t> </a:t>
            </a:r>
            <a:r>
              <a:rPr lang="ru-RU" sz="2800" b="1" dirty="0" smtClean="0"/>
              <a:t>насос</a:t>
            </a:r>
            <a:r>
              <a:rPr lang="ru-RU" sz="2800" dirty="0" smtClean="0"/>
              <a:t> – </a:t>
            </a:r>
            <a:r>
              <a:rPr lang="ru-RU" sz="2800" b="1" dirty="0" smtClean="0"/>
              <a:t>это</a:t>
            </a:r>
            <a:r>
              <a:rPr lang="ru-RU" sz="2800" dirty="0" smtClean="0"/>
              <a:t> система, с помощью которой можно переносить тепло от менее нагретого тела к более нагретому, увеличивая температуру последнего.</a:t>
            </a:r>
          </a:p>
          <a:p>
            <a:pPr>
              <a:buNone/>
            </a:pPr>
            <a:r>
              <a:rPr lang="ru-RU" sz="2800" b="1" dirty="0" smtClean="0"/>
              <a:t>Тепловой</a:t>
            </a:r>
            <a:r>
              <a:rPr lang="ru-RU" sz="2800" dirty="0" smtClean="0"/>
              <a:t> </a:t>
            </a:r>
            <a:r>
              <a:rPr lang="ru-RU" sz="2800" b="1" dirty="0" smtClean="0"/>
              <a:t>насос</a:t>
            </a:r>
            <a:r>
              <a:rPr lang="ru-RU" sz="2800" dirty="0" smtClean="0"/>
              <a:t> — </a:t>
            </a:r>
            <a:r>
              <a:rPr lang="ru-RU" sz="2800" b="1" dirty="0" smtClean="0"/>
              <a:t>это</a:t>
            </a:r>
            <a:r>
              <a:rPr lang="ru-RU" sz="2800" dirty="0" smtClean="0"/>
              <a:t> техническое устройство, предназначенное для передачи тепловой энергии от одного объекта к другому обладающими разными температурами.</a:t>
            </a:r>
          </a:p>
          <a:p>
            <a:pPr>
              <a:buNone/>
            </a:pPr>
            <a:r>
              <a:rPr lang="ru-RU" sz="2800" b="1" dirty="0" smtClean="0"/>
              <a:t>Тепловой</a:t>
            </a:r>
            <a:r>
              <a:rPr lang="ru-RU" sz="2800" dirty="0" smtClean="0"/>
              <a:t> </a:t>
            </a:r>
            <a:r>
              <a:rPr lang="ru-RU" sz="2800" b="1" dirty="0" smtClean="0"/>
              <a:t>насос</a:t>
            </a:r>
            <a:r>
              <a:rPr lang="ru-RU" sz="2800" dirty="0" smtClean="0"/>
              <a:t> — </a:t>
            </a:r>
            <a:r>
              <a:rPr lang="ru-RU" sz="2800" b="1" dirty="0" smtClean="0"/>
              <a:t>это</a:t>
            </a:r>
            <a:r>
              <a:rPr lang="ru-RU" sz="2800" dirty="0" smtClean="0"/>
              <a:t> альтернативный источник создания тепла для обогрева дома.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разработки насоса: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Концепция тепловых насосов была разработана ещё в 1852 году выдающимся британским физиком и инженером Уильямом Томсоном (лордом Кельвином) и в дальнейшем усовершенствована и детализирована австрийским инженером Петером Риттер фон </a:t>
            </a:r>
            <a:r>
              <a:rPr lang="ru-RU" sz="2400" dirty="0" err="1"/>
              <a:t>Риттингером</a:t>
            </a:r>
            <a:r>
              <a:rPr lang="ru-RU" sz="2400" dirty="0"/>
              <a:t>. Петера Риттера фон </a:t>
            </a:r>
            <a:r>
              <a:rPr lang="ru-RU" sz="2400" dirty="0" err="1"/>
              <a:t>Риттингера</a:t>
            </a:r>
            <a:r>
              <a:rPr lang="ru-RU" sz="2400" dirty="0"/>
              <a:t> считают изобретателем теплового насоса, ведь именно он спроектировал и установил первый известный тепловой насос в 1855 </a:t>
            </a:r>
            <a:r>
              <a:rPr lang="ru-RU" sz="2400" dirty="0" smtClean="0"/>
              <a:t>году. </a:t>
            </a:r>
            <a:r>
              <a:rPr lang="ru-RU" sz="2400" dirty="0"/>
              <a:t>Но практическое применение тепловой насос приобрел значительно позже, а точнее в 40-х годах XX века, когда изобретатель-энтузиаст Роберт Вебер (</a:t>
            </a:r>
            <a:r>
              <a:rPr lang="ru-RU" sz="2400" dirty="0" err="1"/>
              <a:t>Robert</a:t>
            </a:r>
            <a:r>
              <a:rPr lang="ru-RU" sz="2400" dirty="0"/>
              <a:t> C. </a:t>
            </a:r>
            <a:r>
              <a:rPr lang="ru-RU" sz="2400" dirty="0" err="1"/>
              <a:t>Webber</a:t>
            </a:r>
            <a:r>
              <a:rPr lang="ru-RU" sz="2400" dirty="0"/>
              <a:t>) экспериментировал с морозильной </a:t>
            </a:r>
            <a:r>
              <a:rPr lang="ru-RU" sz="2400" dirty="0" smtClean="0"/>
              <a:t>камерой. </a:t>
            </a:r>
            <a:r>
              <a:rPr lang="ru-RU" sz="2400" dirty="0"/>
              <a:t>Однажды Вебер случайно прикоснулся к горячей трубе на выходе камеры и понял, что тепло просто выбрасывается наружу.</a:t>
            </a:r>
          </a:p>
        </p:txBody>
      </p:sp>
    </p:spTree>
    <p:extLst>
      <p:ext uri="{BB962C8B-B14F-4D97-AF65-F5344CB8AC3E}">
        <p14:creationId xmlns="" xmlns:p14="http://schemas.microsoft.com/office/powerpoint/2010/main" val="33380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Изобретатель задумался над тем, как использовать это тепло, и решил поместить трубу в бойлер для нагрева воды. В результате Вебер обеспечил свою семью таким количеством горячей воды, которое они физически не могли использовать, при этом часть тепла от нагретой воды попадала в воздух. Это подтолкнуло его к мысли, что от одного источника тепла можно нагревать и воду, и воздух одновременно, поэтому Вебер усовершенствовал своё изобретение и начал прогонять горячую воду по спирали (через змеевик) и с помощью небольшого вентилятора распространять тепло по дому с целью его отопления. Со временем именно у Вебера появилась идея «выкачивать» тепло из земли, где температура не слишком изменялась в течение года. Он поместил в грунт медные трубы, по которым циркулировал фреон, который «собирал» тепло земли. Газ конденсировался, отдавал своё тепло в доме, и снова проходил через змеевик, чтобы подобрать следующую порцию тепла. Воздух приводился в движение с помощью вентилятора и распространялся по дому. В следующем году Вебер продал свою старую угольную печь.</a:t>
            </a:r>
          </a:p>
        </p:txBody>
      </p:sp>
    </p:spTree>
    <p:extLst>
      <p:ext uri="{BB962C8B-B14F-4D97-AF65-F5344CB8AC3E}">
        <p14:creationId xmlns="" xmlns:p14="http://schemas.microsoft.com/office/powerpoint/2010/main" val="33775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030" y="47667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В 1940-х годах тепловой насос был известен благодаря своей чрезвычайной эффективности, но реальная потребность в нём возникла после нефтяного кризиса 1973 года, когда, несмотря на низкие цены на энергоносители, появился интерес к энергосбережению.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90803"/>
            <a:ext cx="2918107" cy="398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30" y="2565490"/>
            <a:ext cx="288032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3990913"/>
            <a:ext cx="161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Уильям Томсон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01059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Петер Риттер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498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аймс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1598</Words>
  <Application>Microsoft Office PowerPoint</Application>
  <PresentationFormat>Экран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Министерство образования и науки Республики Башкортостан ГАПОУ Уфимский топливно – энергетический колледж </vt:lpstr>
      <vt:lpstr>Содержание:</vt:lpstr>
      <vt:lpstr>Цели и задачи проекта:</vt:lpstr>
      <vt:lpstr>Актуальность темы:</vt:lpstr>
      <vt:lpstr>Определения:</vt:lpstr>
      <vt:lpstr>Слайд 6</vt:lpstr>
      <vt:lpstr>История разработки насоса: </vt:lpstr>
      <vt:lpstr>Слайд 8</vt:lpstr>
      <vt:lpstr>Слайд 9</vt:lpstr>
      <vt:lpstr>Основные сведения:</vt:lpstr>
      <vt:lpstr>Слайд 11</vt:lpstr>
      <vt:lpstr>Принцип работы:</vt:lpstr>
      <vt:lpstr>Слайд 13</vt:lpstr>
      <vt:lpstr>Слайд 14</vt:lpstr>
      <vt:lpstr>Конструкция:</vt:lpstr>
      <vt:lpstr>Типы тепловых насосов:</vt:lpstr>
      <vt:lpstr>Слайд 17</vt:lpstr>
      <vt:lpstr>Слайд 18</vt:lpstr>
      <vt:lpstr>Виды тепловых насосов</vt:lpstr>
      <vt:lpstr>Схематично теплонасос можно представить в виде системы, которая имеет три контура:  В первом контуре расположен тепловой носитель, который переносит энергию от источника низкопотенциального тепла. В следующем циркулирует хладагент. Он может испаряться, забирая тепловую энергию из первого контура, или заново конденсироваться, передавая тепло третьему контуру. В последнем контуре циркулирует теплоприемник (обычно вода), который переносит тепло по батареям для отапливания дома.</vt:lpstr>
      <vt:lpstr>Грунтовые помпы   Воздушные агрегаты</vt:lpstr>
      <vt:lpstr>Слайд 22</vt:lpstr>
      <vt:lpstr>Достоинства</vt:lpstr>
      <vt:lpstr>Недостатки</vt:lpstr>
      <vt:lpstr>Список литературы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Башкортостан ГАПОУ Уфимский топливно – энергетический колледж </dc:title>
  <dc:creator>Радмила Река</dc:creator>
  <cp:lastModifiedBy>Prepod</cp:lastModifiedBy>
  <cp:revision>14</cp:revision>
  <dcterms:created xsi:type="dcterms:W3CDTF">2021-04-27T15:25:46Z</dcterms:created>
  <dcterms:modified xsi:type="dcterms:W3CDTF">2021-04-30T08:35:48Z</dcterms:modified>
</cp:coreProperties>
</file>