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59" r:id="rId5"/>
    <p:sldId id="261" r:id="rId6"/>
    <p:sldId id="262" r:id="rId7"/>
    <p:sldId id="260" r:id="rId8"/>
    <p:sldId id="271" r:id="rId9"/>
    <p:sldId id="268" r:id="rId10"/>
    <p:sldId id="274" r:id="rId11"/>
    <p:sldId id="296" r:id="rId12"/>
    <p:sldId id="297" r:id="rId13"/>
    <p:sldId id="298" r:id="rId14"/>
    <p:sldId id="299" r:id="rId15"/>
    <p:sldId id="300" r:id="rId16"/>
    <p:sldId id="301" r:id="rId17"/>
    <p:sldId id="302" r:id="rId18"/>
    <p:sldId id="303" r:id="rId19"/>
    <p:sldId id="304" r:id="rId20"/>
    <p:sldId id="305" r:id="rId21"/>
    <p:sldId id="275" r:id="rId22"/>
    <p:sldId id="276" r:id="rId23"/>
    <p:sldId id="279" r:id="rId24"/>
    <p:sldId id="277" r:id="rId25"/>
    <p:sldId id="278" r:id="rId26"/>
    <p:sldId id="280" r:id="rId27"/>
    <p:sldId id="281" r:id="rId28"/>
    <p:sldId id="282" r:id="rId29"/>
    <p:sldId id="283" r:id="rId30"/>
    <p:sldId id="284" r:id="rId31"/>
    <p:sldId id="285" r:id="rId32"/>
    <p:sldId id="286" r:id="rId33"/>
    <p:sldId id="287" r:id="rId34"/>
    <p:sldId id="288" r:id="rId35"/>
    <p:sldId id="294"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FF00"/>
    <a:srgbClr val="00CC00"/>
    <a:srgbClr val="00FFFF"/>
    <a:srgbClr val="0000FF"/>
    <a:srgbClr val="51E196"/>
    <a:srgbClr val="213F2A"/>
    <a:srgbClr val="008000"/>
    <a:srgbClr val="B656A1"/>
    <a:srgbClr val="D5E3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660"/>
  </p:normalViewPr>
  <p:slideViewPr>
    <p:cSldViewPr>
      <p:cViewPr>
        <p:scale>
          <a:sx n="72" d="100"/>
          <a:sy n="72" d="100"/>
        </p:scale>
        <p:origin x="-1242"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CE7D5D-CD89-4C50-BC38-637125A88169}"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ru-RU"/>
        </a:p>
      </dgm:t>
    </dgm:pt>
    <dgm:pt modelId="{B31633A6-396A-44AA-8445-DBE5C51AACD4}">
      <dgm:prSet phldrT="[Текст]" custT="1"/>
      <dgm:spPr/>
      <dgm:t>
        <a:bodyPr/>
        <a:lstStyle/>
        <a:p>
          <a:r>
            <a:rPr lang="ru-RU" sz="2800" b="1" dirty="0">
              <a:latin typeface="Times New Roman" panose="02020603050405020304" pitchFamily="18" charset="0"/>
              <a:cs typeface="Times New Roman" panose="02020603050405020304" pitchFamily="18" charset="0"/>
            </a:rPr>
            <a:t>Проблема:</a:t>
          </a:r>
        </a:p>
      </dgm:t>
    </dgm:pt>
    <dgm:pt modelId="{1F001A04-EE46-4292-8626-DF67307FC32F}" type="parTrans" cxnId="{5DB1BBE6-8469-4238-9C2D-C94F93917F4D}">
      <dgm:prSet/>
      <dgm:spPr/>
      <dgm:t>
        <a:bodyPr/>
        <a:lstStyle/>
        <a:p>
          <a:endParaRPr lang="ru-RU"/>
        </a:p>
      </dgm:t>
    </dgm:pt>
    <dgm:pt modelId="{E01CE50B-E0DF-48C6-BF8D-645A1DC9F477}" type="sibTrans" cxnId="{5DB1BBE6-8469-4238-9C2D-C94F93917F4D}">
      <dgm:prSet/>
      <dgm:spPr/>
      <dgm:t>
        <a:bodyPr/>
        <a:lstStyle/>
        <a:p>
          <a:endParaRPr lang="ru-RU"/>
        </a:p>
      </dgm:t>
    </dgm:pt>
    <dgm:pt modelId="{B66871D4-4EEA-4C4D-8249-53D77B6A0CD7}">
      <dgm:prSet phldrT="[Текст]" custT="1"/>
      <dgm:spPr/>
      <dgm:t>
        <a:bodyPr/>
        <a:lstStyle/>
        <a:p>
          <a:r>
            <a:rPr lang="ru-RU" sz="2800" b="1" dirty="0">
              <a:latin typeface="Times New Roman" panose="02020603050405020304" pitchFamily="18" charset="0"/>
              <a:cs typeface="Times New Roman" panose="02020603050405020304" pitchFamily="18" charset="0"/>
            </a:rPr>
            <a:t>Гипотеза:</a:t>
          </a:r>
        </a:p>
      </dgm:t>
    </dgm:pt>
    <dgm:pt modelId="{1A0A1184-6912-4CCD-9992-A2C9FB60E557}" type="parTrans" cxnId="{57B46427-CD69-4604-AE88-FB5CC4E9EBB7}">
      <dgm:prSet/>
      <dgm:spPr/>
      <dgm:t>
        <a:bodyPr/>
        <a:lstStyle/>
        <a:p>
          <a:endParaRPr lang="ru-RU"/>
        </a:p>
      </dgm:t>
    </dgm:pt>
    <dgm:pt modelId="{70A9A762-A752-43DC-B314-B6083B0A453B}" type="sibTrans" cxnId="{57B46427-CD69-4604-AE88-FB5CC4E9EBB7}">
      <dgm:prSet/>
      <dgm:spPr/>
      <dgm:t>
        <a:bodyPr/>
        <a:lstStyle/>
        <a:p>
          <a:endParaRPr lang="ru-RU"/>
        </a:p>
      </dgm:t>
    </dgm:pt>
    <dgm:pt modelId="{69567541-5FB1-49D0-AB3B-C8E866D15CEB}">
      <dgm:prSet phldrT="[Текст]" custT="1"/>
      <dgm:spPr/>
      <dgm:t>
        <a:bodyPr/>
        <a:lstStyle/>
        <a:p>
          <a:r>
            <a:rPr lang="ru-RU" sz="2400" b="0" dirty="0">
              <a:solidFill>
                <a:schemeClr val="tx2"/>
              </a:solidFill>
              <a:latin typeface="Times New Roman" panose="02020603050405020304" pitchFamily="18" charset="0"/>
              <a:cs typeface="Times New Roman" panose="02020603050405020304" pitchFamily="18" charset="0"/>
            </a:rPr>
            <a:t>Поверхностный интерес  детей к  истории нашей страны</a:t>
          </a:r>
          <a:r>
            <a:rPr lang="ru-RU" sz="2400" b="0" dirty="0">
              <a:latin typeface="Times New Roman" panose="02020603050405020304" pitchFamily="18" charset="0"/>
              <a:cs typeface="Times New Roman" panose="02020603050405020304" pitchFamily="18" charset="0"/>
            </a:rPr>
            <a:t>. </a:t>
          </a:r>
        </a:p>
      </dgm:t>
    </dgm:pt>
    <dgm:pt modelId="{28969EE4-4987-4C6F-A650-E21A26FD2CB2}" type="parTrans" cxnId="{3F35D4A5-1A2E-4514-8B72-304233C9DD18}">
      <dgm:prSet/>
      <dgm:spPr/>
      <dgm:t>
        <a:bodyPr/>
        <a:lstStyle/>
        <a:p>
          <a:endParaRPr lang="ru-RU"/>
        </a:p>
      </dgm:t>
    </dgm:pt>
    <dgm:pt modelId="{49A6D535-A56E-4CE0-8BD0-57EEF68406A7}" type="sibTrans" cxnId="{3F35D4A5-1A2E-4514-8B72-304233C9DD18}">
      <dgm:prSet/>
      <dgm:spPr/>
      <dgm:t>
        <a:bodyPr/>
        <a:lstStyle/>
        <a:p>
          <a:endParaRPr lang="ru-RU"/>
        </a:p>
      </dgm:t>
    </dgm:pt>
    <dgm:pt modelId="{67AF15FA-F34B-447A-803D-E479BC4787F5}">
      <dgm:prSet phldrT="[Текст]" custT="1"/>
      <dgm:spPr/>
      <dgm:t>
        <a:bodyPr/>
        <a:lstStyle/>
        <a:p>
          <a:r>
            <a:rPr lang="ru-RU" sz="2400" b="0" i="0" dirty="0">
              <a:solidFill>
                <a:schemeClr val="tx2"/>
              </a:solidFill>
              <a:latin typeface="Times New Roman" pitchFamily="18" charset="0"/>
              <a:cs typeface="Times New Roman" pitchFamily="18" charset="0"/>
            </a:rPr>
            <a:t>участие детей в проекте совместно с родителями будет способствовать  в</a:t>
          </a:r>
          <a:r>
            <a:rPr lang="ru-RU" sz="2400" dirty="0">
              <a:solidFill>
                <a:schemeClr val="tx2"/>
              </a:solidFill>
              <a:latin typeface="Times New Roman" pitchFamily="18" charset="0"/>
              <a:cs typeface="Times New Roman" pitchFamily="18" charset="0"/>
            </a:rPr>
            <a:t>оспитанию патриотизма, гордости за свою страну, родных и близких, сохранить  семейную память о воинах-фронтовиках, </a:t>
          </a:r>
          <a:r>
            <a:rPr lang="ru-RU" sz="2400" b="0" i="0" dirty="0">
              <a:solidFill>
                <a:schemeClr val="tx2"/>
              </a:solidFill>
              <a:latin typeface="Times New Roman" pitchFamily="18" charset="0"/>
              <a:cs typeface="Times New Roman" pitchFamily="18" charset="0"/>
            </a:rPr>
            <a:t>изменить отношение к этим людям.</a:t>
          </a:r>
          <a:endParaRPr lang="ru-RU" sz="2400" b="0" dirty="0">
            <a:solidFill>
              <a:schemeClr val="tx2"/>
            </a:solidFill>
            <a:latin typeface="Times New Roman" panose="02020603050405020304" pitchFamily="18" charset="0"/>
            <a:cs typeface="Times New Roman" panose="02020603050405020304" pitchFamily="18" charset="0"/>
          </a:endParaRPr>
        </a:p>
      </dgm:t>
    </dgm:pt>
    <dgm:pt modelId="{401E8419-399B-4637-BC43-80B4496F1F80}" type="parTrans" cxnId="{5E3B13E9-00F9-4371-89FA-04F9C85E7072}">
      <dgm:prSet/>
      <dgm:spPr/>
      <dgm:t>
        <a:bodyPr/>
        <a:lstStyle/>
        <a:p>
          <a:endParaRPr lang="ru-RU"/>
        </a:p>
      </dgm:t>
    </dgm:pt>
    <dgm:pt modelId="{59A92C0F-141C-45EE-A5BB-477D52939100}" type="sibTrans" cxnId="{5E3B13E9-00F9-4371-89FA-04F9C85E7072}">
      <dgm:prSet/>
      <dgm:spPr/>
      <dgm:t>
        <a:bodyPr/>
        <a:lstStyle/>
        <a:p>
          <a:endParaRPr lang="ru-RU"/>
        </a:p>
      </dgm:t>
    </dgm:pt>
    <dgm:pt modelId="{9777CC95-2745-4832-B7B1-7DB456E3B505}" type="pres">
      <dgm:prSet presAssocID="{A9CE7D5D-CD89-4C50-BC38-637125A88169}" presName="Name0" presStyleCnt="0">
        <dgm:presLayoutVars>
          <dgm:dir/>
          <dgm:animLvl val="lvl"/>
          <dgm:resizeHandles val="exact"/>
        </dgm:presLayoutVars>
      </dgm:prSet>
      <dgm:spPr/>
      <dgm:t>
        <a:bodyPr/>
        <a:lstStyle/>
        <a:p>
          <a:endParaRPr lang="ru-RU"/>
        </a:p>
      </dgm:t>
    </dgm:pt>
    <dgm:pt modelId="{6F70E89B-A1DC-4F0B-87A8-3CFBD3477636}" type="pres">
      <dgm:prSet presAssocID="{B31633A6-396A-44AA-8445-DBE5C51AACD4}" presName="linNode" presStyleCnt="0"/>
      <dgm:spPr/>
    </dgm:pt>
    <dgm:pt modelId="{6B4E39D8-36D1-4350-A5B7-3FB50A136B3B}" type="pres">
      <dgm:prSet presAssocID="{B31633A6-396A-44AA-8445-DBE5C51AACD4}" presName="parentText" presStyleLbl="node1" presStyleIdx="0" presStyleCnt="2">
        <dgm:presLayoutVars>
          <dgm:chMax val="1"/>
          <dgm:bulletEnabled val="1"/>
        </dgm:presLayoutVars>
      </dgm:prSet>
      <dgm:spPr/>
      <dgm:t>
        <a:bodyPr/>
        <a:lstStyle/>
        <a:p>
          <a:endParaRPr lang="ru-RU"/>
        </a:p>
      </dgm:t>
    </dgm:pt>
    <dgm:pt modelId="{A05F1C61-F3A4-41ED-B8BC-6EB452FC3712}" type="pres">
      <dgm:prSet presAssocID="{B31633A6-396A-44AA-8445-DBE5C51AACD4}" presName="descendantText" presStyleLbl="alignAccFollowNode1" presStyleIdx="0" presStyleCnt="2" custScaleY="111363">
        <dgm:presLayoutVars>
          <dgm:bulletEnabled val="1"/>
        </dgm:presLayoutVars>
      </dgm:prSet>
      <dgm:spPr/>
      <dgm:t>
        <a:bodyPr/>
        <a:lstStyle/>
        <a:p>
          <a:endParaRPr lang="ru-RU"/>
        </a:p>
      </dgm:t>
    </dgm:pt>
    <dgm:pt modelId="{BC2E713C-52F5-403E-9BA6-CD3AE7833EFC}" type="pres">
      <dgm:prSet presAssocID="{E01CE50B-E0DF-48C6-BF8D-645A1DC9F477}" presName="sp" presStyleCnt="0"/>
      <dgm:spPr/>
    </dgm:pt>
    <dgm:pt modelId="{5BBD07C4-B7EF-403B-90B7-AE9B3C3CDC26}" type="pres">
      <dgm:prSet presAssocID="{B66871D4-4EEA-4C4D-8249-53D77B6A0CD7}" presName="linNode" presStyleCnt="0"/>
      <dgm:spPr/>
    </dgm:pt>
    <dgm:pt modelId="{04BCD422-98D6-48CA-98AF-74670EB4D0F2}" type="pres">
      <dgm:prSet presAssocID="{B66871D4-4EEA-4C4D-8249-53D77B6A0CD7}" presName="parentText" presStyleLbl="node1" presStyleIdx="1" presStyleCnt="2" custScaleX="99016" custScaleY="95828">
        <dgm:presLayoutVars>
          <dgm:chMax val="1"/>
          <dgm:bulletEnabled val="1"/>
        </dgm:presLayoutVars>
      </dgm:prSet>
      <dgm:spPr/>
      <dgm:t>
        <a:bodyPr/>
        <a:lstStyle/>
        <a:p>
          <a:endParaRPr lang="ru-RU"/>
        </a:p>
      </dgm:t>
    </dgm:pt>
    <dgm:pt modelId="{B8278B68-CBEC-4D7C-873F-2F96F5134FA1}" type="pres">
      <dgm:prSet presAssocID="{B66871D4-4EEA-4C4D-8249-53D77B6A0CD7}" presName="descendantText" presStyleLbl="alignAccFollowNode1" presStyleIdx="1" presStyleCnt="2" custScaleY="189082">
        <dgm:presLayoutVars>
          <dgm:bulletEnabled val="1"/>
        </dgm:presLayoutVars>
      </dgm:prSet>
      <dgm:spPr/>
      <dgm:t>
        <a:bodyPr/>
        <a:lstStyle/>
        <a:p>
          <a:endParaRPr lang="ru-RU"/>
        </a:p>
      </dgm:t>
    </dgm:pt>
  </dgm:ptLst>
  <dgm:cxnLst>
    <dgm:cxn modelId="{75B658E0-009B-4E76-9029-C4D7DF7AB51C}" type="presOf" srcId="{B31633A6-396A-44AA-8445-DBE5C51AACD4}" destId="{6B4E39D8-36D1-4350-A5B7-3FB50A136B3B}" srcOrd="0" destOrd="0" presId="urn:microsoft.com/office/officeart/2005/8/layout/vList5"/>
    <dgm:cxn modelId="{83745AD5-1D86-4F37-B0C3-E201B604EE24}" type="presOf" srcId="{B66871D4-4EEA-4C4D-8249-53D77B6A0CD7}" destId="{04BCD422-98D6-48CA-98AF-74670EB4D0F2}" srcOrd="0" destOrd="0" presId="urn:microsoft.com/office/officeart/2005/8/layout/vList5"/>
    <dgm:cxn modelId="{57B46427-CD69-4604-AE88-FB5CC4E9EBB7}" srcId="{A9CE7D5D-CD89-4C50-BC38-637125A88169}" destId="{B66871D4-4EEA-4C4D-8249-53D77B6A0CD7}" srcOrd="1" destOrd="0" parTransId="{1A0A1184-6912-4CCD-9992-A2C9FB60E557}" sibTransId="{70A9A762-A752-43DC-B314-B6083B0A453B}"/>
    <dgm:cxn modelId="{3F35D4A5-1A2E-4514-8B72-304233C9DD18}" srcId="{B31633A6-396A-44AA-8445-DBE5C51AACD4}" destId="{69567541-5FB1-49D0-AB3B-C8E866D15CEB}" srcOrd="0" destOrd="0" parTransId="{28969EE4-4987-4C6F-A650-E21A26FD2CB2}" sibTransId="{49A6D535-A56E-4CE0-8BD0-57EEF68406A7}"/>
    <dgm:cxn modelId="{9DED5067-477C-4B6B-9E72-000A2EBB2863}" type="presOf" srcId="{67AF15FA-F34B-447A-803D-E479BC4787F5}" destId="{B8278B68-CBEC-4D7C-873F-2F96F5134FA1}" srcOrd="0" destOrd="0" presId="urn:microsoft.com/office/officeart/2005/8/layout/vList5"/>
    <dgm:cxn modelId="{5DB1BBE6-8469-4238-9C2D-C94F93917F4D}" srcId="{A9CE7D5D-CD89-4C50-BC38-637125A88169}" destId="{B31633A6-396A-44AA-8445-DBE5C51AACD4}" srcOrd="0" destOrd="0" parTransId="{1F001A04-EE46-4292-8626-DF67307FC32F}" sibTransId="{E01CE50B-E0DF-48C6-BF8D-645A1DC9F477}"/>
    <dgm:cxn modelId="{300B5A0A-7589-4615-A2DC-0A41E6C780BA}" type="presOf" srcId="{A9CE7D5D-CD89-4C50-BC38-637125A88169}" destId="{9777CC95-2745-4832-B7B1-7DB456E3B505}" srcOrd="0" destOrd="0" presId="urn:microsoft.com/office/officeart/2005/8/layout/vList5"/>
    <dgm:cxn modelId="{5E3B13E9-00F9-4371-89FA-04F9C85E7072}" srcId="{B66871D4-4EEA-4C4D-8249-53D77B6A0CD7}" destId="{67AF15FA-F34B-447A-803D-E479BC4787F5}" srcOrd="0" destOrd="0" parTransId="{401E8419-399B-4637-BC43-80B4496F1F80}" sibTransId="{59A92C0F-141C-45EE-A5BB-477D52939100}"/>
    <dgm:cxn modelId="{8A50FFFB-1272-4C49-AF1C-BC63D858CE4D}" type="presOf" srcId="{69567541-5FB1-49D0-AB3B-C8E866D15CEB}" destId="{A05F1C61-F3A4-41ED-B8BC-6EB452FC3712}" srcOrd="0" destOrd="0" presId="urn:microsoft.com/office/officeart/2005/8/layout/vList5"/>
    <dgm:cxn modelId="{73D4364F-97E0-465F-9C4A-9F3E980F5E4B}" type="presParOf" srcId="{9777CC95-2745-4832-B7B1-7DB456E3B505}" destId="{6F70E89B-A1DC-4F0B-87A8-3CFBD3477636}" srcOrd="0" destOrd="0" presId="urn:microsoft.com/office/officeart/2005/8/layout/vList5"/>
    <dgm:cxn modelId="{BE6B2FD1-6366-4C40-956C-99508596B8CF}" type="presParOf" srcId="{6F70E89B-A1DC-4F0B-87A8-3CFBD3477636}" destId="{6B4E39D8-36D1-4350-A5B7-3FB50A136B3B}" srcOrd="0" destOrd="0" presId="urn:microsoft.com/office/officeart/2005/8/layout/vList5"/>
    <dgm:cxn modelId="{FAA1B9C3-989A-40A1-9005-30ABC3FEC808}" type="presParOf" srcId="{6F70E89B-A1DC-4F0B-87A8-3CFBD3477636}" destId="{A05F1C61-F3A4-41ED-B8BC-6EB452FC3712}" srcOrd="1" destOrd="0" presId="urn:microsoft.com/office/officeart/2005/8/layout/vList5"/>
    <dgm:cxn modelId="{62528078-874F-4086-AD56-1DCED29A9C7F}" type="presParOf" srcId="{9777CC95-2745-4832-B7B1-7DB456E3B505}" destId="{BC2E713C-52F5-403E-9BA6-CD3AE7833EFC}" srcOrd="1" destOrd="0" presId="urn:microsoft.com/office/officeart/2005/8/layout/vList5"/>
    <dgm:cxn modelId="{5340B1E8-A267-496F-9796-5D5F9E33DD82}" type="presParOf" srcId="{9777CC95-2745-4832-B7B1-7DB456E3B505}" destId="{5BBD07C4-B7EF-403B-90B7-AE9B3C3CDC26}" srcOrd="2" destOrd="0" presId="urn:microsoft.com/office/officeart/2005/8/layout/vList5"/>
    <dgm:cxn modelId="{5D734792-182A-48BB-A620-B1452236B1E4}" type="presParOf" srcId="{5BBD07C4-B7EF-403B-90B7-AE9B3C3CDC26}" destId="{04BCD422-98D6-48CA-98AF-74670EB4D0F2}" srcOrd="0" destOrd="0" presId="urn:microsoft.com/office/officeart/2005/8/layout/vList5"/>
    <dgm:cxn modelId="{A7B2D824-9260-49A3-9A63-9B87F6288A77}" type="presParOf" srcId="{5BBD07C4-B7EF-403B-90B7-AE9B3C3CDC26}" destId="{B8278B68-CBEC-4D7C-873F-2F96F5134FA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F1C61-F3A4-41ED-B8BC-6EB452FC3712}">
      <dsp:nvSpPr>
        <dsp:cNvPr id="0" name=""/>
        <dsp:cNvSpPr/>
      </dsp:nvSpPr>
      <dsp:spPr>
        <a:xfrm rot="5400000">
          <a:off x="3423768" y="-926894"/>
          <a:ext cx="2097500" cy="4209429"/>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ru-RU" sz="2400" b="0" kern="1200" dirty="0">
              <a:solidFill>
                <a:schemeClr val="tx2"/>
              </a:solidFill>
              <a:latin typeface="Times New Roman" panose="02020603050405020304" pitchFamily="18" charset="0"/>
              <a:cs typeface="Times New Roman" panose="02020603050405020304" pitchFamily="18" charset="0"/>
            </a:rPr>
            <a:t>Поверхностный интерес  детей к  истории нашей страны</a:t>
          </a:r>
          <a:r>
            <a:rPr lang="ru-RU" sz="2400" b="0" kern="1200" dirty="0">
              <a:latin typeface="Times New Roman" panose="02020603050405020304" pitchFamily="18" charset="0"/>
              <a:cs typeface="Times New Roman" panose="02020603050405020304" pitchFamily="18" charset="0"/>
            </a:rPr>
            <a:t>. </a:t>
          </a:r>
        </a:p>
      </dsp:txBody>
      <dsp:txXfrm rot="-5400000">
        <a:off x="2367804" y="231462"/>
        <a:ext cx="4107037" cy="1892716"/>
      </dsp:txXfrm>
    </dsp:sp>
    <dsp:sp modelId="{6B4E39D8-36D1-4350-A5B7-3FB50A136B3B}">
      <dsp:nvSpPr>
        <dsp:cNvPr id="0" name=""/>
        <dsp:cNvSpPr/>
      </dsp:nvSpPr>
      <dsp:spPr>
        <a:xfrm>
          <a:off x="0" y="645"/>
          <a:ext cx="2367804" cy="235435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ru-RU" sz="2800" b="1" kern="1200" dirty="0">
              <a:latin typeface="Times New Roman" panose="02020603050405020304" pitchFamily="18" charset="0"/>
              <a:cs typeface="Times New Roman" panose="02020603050405020304" pitchFamily="18" charset="0"/>
            </a:rPr>
            <a:t>Проблема:</a:t>
          </a:r>
        </a:p>
      </dsp:txBody>
      <dsp:txXfrm>
        <a:off x="114930" y="115575"/>
        <a:ext cx="2137944" cy="2124491"/>
      </dsp:txXfrm>
    </dsp:sp>
    <dsp:sp modelId="{B8278B68-CBEC-4D7C-873F-2F96F5134FA1}">
      <dsp:nvSpPr>
        <dsp:cNvPr id="0" name=""/>
        <dsp:cNvSpPr/>
      </dsp:nvSpPr>
      <dsp:spPr>
        <a:xfrm rot="5400000">
          <a:off x="2664213" y="2150715"/>
          <a:ext cx="3561323" cy="4205318"/>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ru-RU" sz="2400" b="0" i="0" kern="1200" dirty="0">
              <a:solidFill>
                <a:schemeClr val="tx2"/>
              </a:solidFill>
              <a:latin typeface="Times New Roman" pitchFamily="18" charset="0"/>
              <a:cs typeface="Times New Roman" pitchFamily="18" charset="0"/>
            </a:rPr>
            <a:t>участие детей в проекте совместно с родителями будет способствовать  в</a:t>
          </a:r>
          <a:r>
            <a:rPr lang="ru-RU" sz="2400" kern="1200" dirty="0">
              <a:solidFill>
                <a:schemeClr val="tx2"/>
              </a:solidFill>
              <a:latin typeface="Times New Roman" pitchFamily="18" charset="0"/>
              <a:cs typeface="Times New Roman" pitchFamily="18" charset="0"/>
            </a:rPr>
            <a:t>оспитанию патриотизма, гордости за свою страну, родных и близких, сохранить  семейную память о воинах-фронтовиках, </a:t>
          </a:r>
          <a:r>
            <a:rPr lang="ru-RU" sz="2400" b="0" i="0" kern="1200" dirty="0">
              <a:solidFill>
                <a:schemeClr val="tx2"/>
              </a:solidFill>
              <a:latin typeface="Times New Roman" pitchFamily="18" charset="0"/>
              <a:cs typeface="Times New Roman" pitchFamily="18" charset="0"/>
            </a:rPr>
            <a:t>изменить отношение к этим людям.</a:t>
          </a:r>
          <a:endParaRPr lang="ru-RU" sz="2400" b="0" kern="1200" dirty="0">
            <a:solidFill>
              <a:schemeClr val="tx2"/>
            </a:solidFill>
            <a:latin typeface="Times New Roman" panose="02020603050405020304" pitchFamily="18" charset="0"/>
            <a:cs typeface="Times New Roman" panose="02020603050405020304" pitchFamily="18" charset="0"/>
          </a:endParaRPr>
        </a:p>
      </dsp:txBody>
      <dsp:txXfrm rot="-5400000">
        <a:off x="2342216" y="2646562"/>
        <a:ext cx="4031469" cy="3213625"/>
      </dsp:txXfrm>
    </dsp:sp>
    <dsp:sp modelId="{04BCD422-98D6-48CA-98AF-74670EB4D0F2}">
      <dsp:nvSpPr>
        <dsp:cNvPr id="0" name=""/>
        <dsp:cNvSpPr/>
      </dsp:nvSpPr>
      <dsp:spPr>
        <a:xfrm>
          <a:off x="0" y="3125311"/>
          <a:ext cx="2342215" cy="225612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ru-RU" sz="2800" b="1" kern="1200" dirty="0">
              <a:latin typeface="Times New Roman" panose="02020603050405020304" pitchFamily="18" charset="0"/>
              <a:cs typeface="Times New Roman" panose="02020603050405020304" pitchFamily="18" charset="0"/>
            </a:rPr>
            <a:t>Гипотеза:</a:t>
          </a:r>
        </a:p>
      </dsp:txBody>
      <dsp:txXfrm>
        <a:off x="110135" y="3235446"/>
        <a:ext cx="2121945" cy="203585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BE52C4-7228-408E-A0A5-63C8393CB9E3}" type="datetimeFigureOut">
              <a:rPr lang="ru-RU" smtClean="0"/>
              <a:pPr/>
              <a:t>21.05.2021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763C56-8C0C-4EFE-9066-58D62011534B}" type="slidenum">
              <a:rPr lang="ru-RU" smtClean="0"/>
              <a:pPr/>
              <a:t>‹#›</a:t>
            </a:fld>
            <a:endParaRPr lang="ru-RU"/>
          </a:p>
        </p:txBody>
      </p:sp>
    </p:spTree>
    <p:extLst>
      <p:ext uri="{BB962C8B-B14F-4D97-AF65-F5344CB8AC3E}">
        <p14:creationId xmlns:p14="http://schemas.microsoft.com/office/powerpoint/2010/main" val="3970845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5763C56-8C0C-4EFE-9066-58D62011534B}" type="slidenum">
              <a:rPr lang="ru-RU" smtClean="0"/>
              <a:pPr/>
              <a:t>22</a:t>
            </a:fld>
            <a:endParaRPr lang="ru-RU"/>
          </a:p>
        </p:txBody>
      </p:sp>
    </p:spTree>
    <p:extLst>
      <p:ext uri="{BB962C8B-B14F-4D97-AF65-F5344CB8AC3E}">
        <p14:creationId xmlns:p14="http://schemas.microsoft.com/office/powerpoint/2010/main" val="411192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A11CAB51-02F8-4E5C-AFEF-D0C0CC70BAB4}" type="datetimeFigureOut">
              <a:rPr lang="ru-RU" smtClean="0"/>
              <a:pPr/>
              <a:t>21.05.2021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55378B-2278-4E2A-A99C-C01A28C05D34}" type="slidenum">
              <a:rPr lang="ru-RU" smtClean="0"/>
              <a:pPr/>
              <a:t>‹#›</a:t>
            </a:fld>
            <a:endParaRPr lang="ru-RU"/>
          </a:p>
        </p:txBody>
      </p:sp>
    </p:spTree>
    <p:extLst>
      <p:ext uri="{BB962C8B-B14F-4D97-AF65-F5344CB8AC3E}">
        <p14:creationId xmlns:p14="http://schemas.microsoft.com/office/powerpoint/2010/main" val="958877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11CAB51-02F8-4E5C-AFEF-D0C0CC70BAB4}" type="datetimeFigureOut">
              <a:rPr lang="ru-RU" smtClean="0"/>
              <a:pPr/>
              <a:t>21.05.2021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55378B-2278-4E2A-A99C-C01A28C05D34}" type="slidenum">
              <a:rPr lang="ru-RU" smtClean="0"/>
              <a:pPr/>
              <a:t>‹#›</a:t>
            </a:fld>
            <a:endParaRPr lang="ru-RU"/>
          </a:p>
        </p:txBody>
      </p:sp>
    </p:spTree>
    <p:extLst>
      <p:ext uri="{BB962C8B-B14F-4D97-AF65-F5344CB8AC3E}">
        <p14:creationId xmlns:p14="http://schemas.microsoft.com/office/powerpoint/2010/main" val="2177901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11CAB51-02F8-4E5C-AFEF-D0C0CC70BAB4}" type="datetimeFigureOut">
              <a:rPr lang="ru-RU" smtClean="0"/>
              <a:pPr/>
              <a:t>21.05.2021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55378B-2278-4E2A-A99C-C01A28C05D34}" type="slidenum">
              <a:rPr lang="ru-RU" smtClean="0"/>
              <a:pPr/>
              <a:t>‹#›</a:t>
            </a:fld>
            <a:endParaRPr lang="ru-RU"/>
          </a:p>
        </p:txBody>
      </p:sp>
    </p:spTree>
    <p:extLst>
      <p:ext uri="{BB962C8B-B14F-4D97-AF65-F5344CB8AC3E}">
        <p14:creationId xmlns:p14="http://schemas.microsoft.com/office/powerpoint/2010/main" val="3420371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11CAB51-02F8-4E5C-AFEF-D0C0CC70BAB4}" type="datetimeFigureOut">
              <a:rPr lang="ru-RU" smtClean="0"/>
              <a:pPr/>
              <a:t>21.05.2021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55378B-2278-4E2A-A99C-C01A28C05D34}" type="slidenum">
              <a:rPr lang="ru-RU" smtClean="0"/>
              <a:pPr/>
              <a:t>‹#›</a:t>
            </a:fld>
            <a:endParaRPr lang="ru-RU"/>
          </a:p>
        </p:txBody>
      </p:sp>
    </p:spTree>
    <p:extLst>
      <p:ext uri="{BB962C8B-B14F-4D97-AF65-F5344CB8AC3E}">
        <p14:creationId xmlns:p14="http://schemas.microsoft.com/office/powerpoint/2010/main" val="393038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A11CAB51-02F8-4E5C-AFEF-D0C0CC70BAB4}" type="datetimeFigureOut">
              <a:rPr lang="ru-RU" smtClean="0"/>
              <a:pPr/>
              <a:t>21.05.2021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55378B-2278-4E2A-A99C-C01A28C05D34}" type="slidenum">
              <a:rPr lang="ru-RU" smtClean="0"/>
              <a:pPr/>
              <a:t>‹#›</a:t>
            </a:fld>
            <a:endParaRPr lang="ru-RU"/>
          </a:p>
        </p:txBody>
      </p:sp>
    </p:spTree>
    <p:extLst>
      <p:ext uri="{BB962C8B-B14F-4D97-AF65-F5344CB8AC3E}">
        <p14:creationId xmlns:p14="http://schemas.microsoft.com/office/powerpoint/2010/main" val="2335188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A11CAB51-02F8-4E5C-AFEF-D0C0CC70BAB4}" type="datetimeFigureOut">
              <a:rPr lang="ru-RU" smtClean="0"/>
              <a:pPr/>
              <a:t>21.05.2021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55378B-2278-4E2A-A99C-C01A28C05D34}" type="slidenum">
              <a:rPr lang="ru-RU" smtClean="0"/>
              <a:pPr/>
              <a:t>‹#›</a:t>
            </a:fld>
            <a:endParaRPr lang="ru-RU"/>
          </a:p>
        </p:txBody>
      </p:sp>
    </p:spTree>
    <p:extLst>
      <p:ext uri="{BB962C8B-B14F-4D97-AF65-F5344CB8AC3E}">
        <p14:creationId xmlns:p14="http://schemas.microsoft.com/office/powerpoint/2010/main" val="916187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A11CAB51-02F8-4E5C-AFEF-D0C0CC70BAB4}" type="datetimeFigureOut">
              <a:rPr lang="ru-RU" smtClean="0"/>
              <a:pPr/>
              <a:t>21.05.2021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755378B-2278-4E2A-A99C-C01A28C05D34}" type="slidenum">
              <a:rPr lang="ru-RU" smtClean="0"/>
              <a:pPr/>
              <a:t>‹#›</a:t>
            </a:fld>
            <a:endParaRPr lang="ru-RU"/>
          </a:p>
        </p:txBody>
      </p:sp>
    </p:spTree>
    <p:extLst>
      <p:ext uri="{BB962C8B-B14F-4D97-AF65-F5344CB8AC3E}">
        <p14:creationId xmlns:p14="http://schemas.microsoft.com/office/powerpoint/2010/main" val="2611284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A11CAB51-02F8-4E5C-AFEF-D0C0CC70BAB4}" type="datetimeFigureOut">
              <a:rPr lang="ru-RU" smtClean="0"/>
              <a:pPr/>
              <a:t>21.05.2021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755378B-2278-4E2A-A99C-C01A28C05D34}" type="slidenum">
              <a:rPr lang="ru-RU" smtClean="0"/>
              <a:pPr/>
              <a:t>‹#›</a:t>
            </a:fld>
            <a:endParaRPr lang="ru-RU"/>
          </a:p>
        </p:txBody>
      </p:sp>
    </p:spTree>
    <p:extLst>
      <p:ext uri="{BB962C8B-B14F-4D97-AF65-F5344CB8AC3E}">
        <p14:creationId xmlns:p14="http://schemas.microsoft.com/office/powerpoint/2010/main" val="1929196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11CAB51-02F8-4E5C-AFEF-D0C0CC70BAB4}" type="datetimeFigureOut">
              <a:rPr lang="ru-RU" smtClean="0"/>
              <a:pPr/>
              <a:t>21.05.2021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755378B-2278-4E2A-A99C-C01A28C05D34}" type="slidenum">
              <a:rPr lang="ru-RU" smtClean="0"/>
              <a:pPr/>
              <a:t>‹#›</a:t>
            </a:fld>
            <a:endParaRPr lang="ru-RU"/>
          </a:p>
        </p:txBody>
      </p:sp>
    </p:spTree>
    <p:extLst>
      <p:ext uri="{BB962C8B-B14F-4D97-AF65-F5344CB8AC3E}">
        <p14:creationId xmlns:p14="http://schemas.microsoft.com/office/powerpoint/2010/main" val="3351870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11CAB51-02F8-4E5C-AFEF-D0C0CC70BAB4}" type="datetimeFigureOut">
              <a:rPr lang="ru-RU" smtClean="0"/>
              <a:pPr/>
              <a:t>21.05.2021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55378B-2278-4E2A-A99C-C01A28C05D34}" type="slidenum">
              <a:rPr lang="ru-RU" smtClean="0"/>
              <a:pPr/>
              <a:t>‹#›</a:t>
            </a:fld>
            <a:endParaRPr lang="ru-RU"/>
          </a:p>
        </p:txBody>
      </p:sp>
    </p:spTree>
    <p:extLst>
      <p:ext uri="{BB962C8B-B14F-4D97-AF65-F5344CB8AC3E}">
        <p14:creationId xmlns:p14="http://schemas.microsoft.com/office/powerpoint/2010/main" val="798263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11CAB51-02F8-4E5C-AFEF-D0C0CC70BAB4}" type="datetimeFigureOut">
              <a:rPr lang="ru-RU" smtClean="0"/>
              <a:pPr/>
              <a:t>21.05.2021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55378B-2278-4E2A-A99C-C01A28C05D34}" type="slidenum">
              <a:rPr lang="ru-RU" smtClean="0"/>
              <a:pPr/>
              <a:t>‹#›</a:t>
            </a:fld>
            <a:endParaRPr lang="ru-RU"/>
          </a:p>
        </p:txBody>
      </p:sp>
    </p:spTree>
    <p:extLst>
      <p:ext uri="{BB962C8B-B14F-4D97-AF65-F5344CB8AC3E}">
        <p14:creationId xmlns:p14="http://schemas.microsoft.com/office/powerpoint/2010/main" val="3554255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1CAB51-02F8-4E5C-AFEF-D0C0CC70BAB4}" type="datetimeFigureOut">
              <a:rPr lang="ru-RU" smtClean="0"/>
              <a:pPr/>
              <a:t>21.05.2021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55378B-2278-4E2A-A99C-C01A28C05D34}" type="slidenum">
              <a:rPr lang="ru-RU" smtClean="0"/>
              <a:pPr/>
              <a:t>‹#›</a:t>
            </a:fld>
            <a:endParaRPr lang="ru-RU"/>
          </a:p>
        </p:txBody>
      </p:sp>
    </p:spTree>
    <p:extLst>
      <p:ext uri="{BB962C8B-B14F-4D97-AF65-F5344CB8AC3E}">
        <p14:creationId xmlns:p14="http://schemas.microsoft.com/office/powerpoint/2010/main" val="1106915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bin"/><Relationship Id="rId7" Type="http://schemas.openxmlformats.org/officeDocument/2006/relationships/oleObject" Target="../embeddings/_________Microsoft_Word_97-20032.doc"/><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emf"/><Relationship Id="rId4" Type="http://schemas.openxmlformats.org/officeDocument/2006/relationships/oleObject" Target="../embeddings/_________Microsoft_Word_97-20031.doc"/></Relationships>
</file>

<file path=ppt/slides/_rels/slide17.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oleObject" Target="../embeddings/oleObject3.bin"/><Relationship Id="rId7" Type="http://schemas.openxmlformats.org/officeDocument/2006/relationships/oleObject" Target="../embeddings/_________Microsoft_Word_97-20034.doc"/><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5.emf"/><Relationship Id="rId4" Type="http://schemas.openxmlformats.org/officeDocument/2006/relationships/oleObject" Target="../embeddings/_________Microsoft_Word_97-20033.doc"/></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79712" y="1268760"/>
            <a:ext cx="6478488" cy="2232247"/>
          </a:xfrm>
        </p:spPr>
        <p:txBody>
          <a:bodyPr>
            <a:normAutofit fontScale="90000"/>
          </a:bodyPr>
          <a:lstStyle/>
          <a:p>
            <a:r>
              <a:rPr lang="ru-RU" sz="3200" b="1" dirty="0">
                <a:solidFill>
                  <a:schemeClr val="tx2"/>
                </a:solidFill>
                <a:latin typeface="Monotype Corsiva" pitchFamily="66" charset="0"/>
              </a:rPr>
              <a:t>Информационно-практико-ориентированный педагогический проект </a:t>
            </a:r>
            <a:br>
              <a:rPr lang="ru-RU" sz="3200" b="1" dirty="0">
                <a:solidFill>
                  <a:schemeClr val="tx2"/>
                </a:solidFill>
                <a:latin typeface="Monotype Corsiva" pitchFamily="66" charset="0"/>
              </a:rPr>
            </a:br>
            <a:r>
              <a:rPr lang="ru-RU" sz="3200" b="1" dirty="0" smtClean="0">
                <a:solidFill>
                  <a:schemeClr val="tx2"/>
                </a:solidFill>
                <a:latin typeface="Monotype Corsiva" pitchFamily="66" charset="0"/>
              </a:rPr>
              <a:t>на тему:</a:t>
            </a:r>
            <a:br>
              <a:rPr lang="ru-RU" sz="3200" b="1" dirty="0" smtClean="0">
                <a:solidFill>
                  <a:schemeClr val="tx2"/>
                </a:solidFill>
                <a:latin typeface="Monotype Corsiva" pitchFamily="66" charset="0"/>
              </a:rPr>
            </a:br>
            <a:r>
              <a:rPr lang="ru-RU" sz="3200" b="1" dirty="0">
                <a:solidFill>
                  <a:schemeClr val="tx2"/>
                </a:solidFill>
                <a:latin typeface="Monotype Corsiva" pitchFamily="66" charset="0"/>
              </a:rPr>
              <a:t/>
            </a:r>
            <a:br>
              <a:rPr lang="ru-RU" sz="3200" b="1" dirty="0">
                <a:solidFill>
                  <a:schemeClr val="tx2"/>
                </a:solidFill>
                <a:latin typeface="Monotype Corsiva" pitchFamily="66" charset="0"/>
              </a:rPr>
            </a:br>
            <a:endParaRPr lang="ru-RU" sz="3200" b="1" dirty="0">
              <a:solidFill>
                <a:schemeClr val="tx2"/>
              </a:solidFill>
              <a:latin typeface="Monotype Corsiva" pitchFamily="66" charset="0"/>
            </a:endParaRPr>
          </a:p>
        </p:txBody>
      </p:sp>
      <p:sp>
        <p:nvSpPr>
          <p:cNvPr id="3" name="Подзаголовок 2"/>
          <p:cNvSpPr>
            <a:spLocks noGrp="1"/>
          </p:cNvSpPr>
          <p:nvPr>
            <p:ph type="subTitle" idx="1"/>
          </p:nvPr>
        </p:nvSpPr>
        <p:spPr>
          <a:xfrm>
            <a:off x="2123728" y="2708920"/>
            <a:ext cx="5648672" cy="2929880"/>
          </a:xfrm>
        </p:spPr>
        <p:txBody>
          <a:bodyPr>
            <a:normAutofit/>
          </a:bodyPr>
          <a:lstStyle/>
          <a:p>
            <a:r>
              <a:rPr lang="ru-RU" b="1" dirty="0" smtClean="0">
                <a:solidFill>
                  <a:srgbClr val="C00000"/>
                </a:solidFill>
                <a:latin typeface="Monotype Corsiva" pitchFamily="66" charset="0"/>
              </a:rPr>
              <a:t>«Этих дней не смолкнет слава», </a:t>
            </a:r>
            <a:r>
              <a:rPr lang="ru-RU" b="1" smtClean="0">
                <a:solidFill>
                  <a:srgbClr val="C00000"/>
                </a:solidFill>
                <a:latin typeface="Monotype Corsiva" pitchFamily="66" charset="0"/>
              </a:rPr>
              <a:t>посвященный </a:t>
            </a:r>
            <a:r>
              <a:rPr lang="ru-RU" b="1" smtClean="0">
                <a:solidFill>
                  <a:srgbClr val="C00000"/>
                </a:solidFill>
                <a:latin typeface="Monotype Corsiva" pitchFamily="66" charset="0"/>
              </a:rPr>
              <a:t>76-летию  </a:t>
            </a:r>
            <a:r>
              <a:rPr lang="ru-RU" b="1" dirty="0" smtClean="0">
                <a:solidFill>
                  <a:srgbClr val="C00000"/>
                </a:solidFill>
                <a:latin typeface="Monotype Corsiva" pitchFamily="66" charset="0"/>
              </a:rPr>
              <a:t>Победы в ВОВ.</a:t>
            </a:r>
          </a:p>
          <a:p>
            <a:r>
              <a:rPr lang="ru-RU" b="1" dirty="0" smtClean="0">
                <a:solidFill>
                  <a:srgbClr val="C00000"/>
                </a:solidFill>
                <a:latin typeface="Monotype Corsiva" pitchFamily="66" charset="0"/>
              </a:rPr>
              <a:t>«Бессмертный полк»</a:t>
            </a:r>
          </a:p>
          <a:p>
            <a:pPr algn="r"/>
            <a:r>
              <a:rPr lang="ru-RU" sz="2000" b="1" dirty="0" smtClean="0">
                <a:solidFill>
                  <a:schemeClr val="tx2"/>
                </a:solidFill>
                <a:latin typeface="Times New Roman" pitchFamily="18" charset="0"/>
                <a:cs typeface="Times New Roman" pitchFamily="18" charset="0"/>
              </a:rPr>
              <a:t>Подготовили: </a:t>
            </a:r>
            <a:r>
              <a:rPr lang="ru-RU" sz="2000" b="1" dirty="0" err="1" smtClean="0">
                <a:solidFill>
                  <a:schemeClr val="tx2"/>
                </a:solidFill>
                <a:latin typeface="Times New Roman" pitchFamily="18" charset="0"/>
                <a:cs typeface="Times New Roman" pitchFamily="18" charset="0"/>
              </a:rPr>
              <a:t>Гилимшина</a:t>
            </a:r>
            <a:r>
              <a:rPr lang="ru-RU" sz="2000" b="1" dirty="0" smtClean="0">
                <a:solidFill>
                  <a:schemeClr val="tx2"/>
                </a:solidFill>
                <a:latin typeface="Times New Roman" pitchFamily="18" charset="0"/>
                <a:cs typeface="Times New Roman" pitchFamily="18" charset="0"/>
              </a:rPr>
              <a:t> С.М</a:t>
            </a:r>
            <a:r>
              <a:rPr lang="ru-RU" sz="2000" b="1" dirty="0" smtClean="0">
                <a:solidFill>
                  <a:schemeClr val="tx2"/>
                </a:solidFill>
                <a:latin typeface="Times New Roman" pitchFamily="18" charset="0"/>
                <a:cs typeface="Times New Roman" pitchFamily="18" charset="0"/>
              </a:rPr>
              <a:t>.</a:t>
            </a:r>
            <a:endParaRPr lang="ru-RU" sz="2000" b="1" dirty="0" smtClean="0">
              <a:solidFill>
                <a:schemeClr val="tx2"/>
              </a:solidFill>
              <a:latin typeface="Times New Roman" pitchFamily="18" charset="0"/>
              <a:cs typeface="Times New Roman" pitchFamily="18" charset="0"/>
            </a:endParaRPr>
          </a:p>
        </p:txBody>
      </p:sp>
      <p:sp>
        <p:nvSpPr>
          <p:cNvPr id="9" name="TextBox 8"/>
          <p:cNvSpPr txBox="1"/>
          <p:nvPr/>
        </p:nvSpPr>
        <p:spPr>
          <a:xfrm>
            <a:off x="3203848" y="6142889"/>
            <a:ext cx="3816424" cy="400110"/>
          </a:xfrm>
          <a:prstGeom prst="rect">
            <a:avLst/>
          </a:prstGeom>
          <a:noFill/>
        </p:spPr>
        <p:txBody>
          <a:bodyPr wrap="square" rtlCol="0">
            <a:spAutoFit/>
          </a:bodyPr>
          <a:lstStyle/>
          <a:p>
            <a:pPr algn="ctr"/>
            <a:r>
              <a:rPr lang="ru-RU" sz="2000" b="1" dirty="0" err="1">
                <a:solidFill>
                  <a:schemeClr val="tx2"/>
                </a:solidFill>
                <a:latin typeface="Times New Roman" pitchFamily="18" charset="0"/>
                <a:cs typeface="Times New Roman" pitchFamily="18" charset="0"/>
              </a:rPr>
              <a:t>г.Бирск</a:t>
            </a:r>
            <a:r>
              <a:rPr lang="ru-RU" sz="2000" b="1" dirty="0">
                <a:solidFill>
                  <a:schemeClr val="tx2"/>
                </a:solidFill>
                <a:latin typeface="Times New Roman" pitchFamily="18" charset="0"/>
                <a:cs typeface="Times New Roman" pitchFamily="18" charset="0"/>
              </a:rPr>
              <a:t> -  </a:t>
            </a:r>
            <a:r>
              <a:rPr lang="ru-RU" sz="2000" b="1" dirty="0" smtClean="0">
                <a:solidFill>
                  <a:schemeClr val="tx2"/>
                </a:solidFill>
                <a:latin typeface="Times New Roman" pitchFamily="18" charset="0"/>
                <a:cs typeface="Times New Roman" pitchFamily="18" charset="0"/>
              </a:rPr>
              <a:t>2021г</a:t>
            </a:r>
            <a:endParaRPr lang="ru-RU" sz="2000" b="1" dirty="0">
              <a:solidFill>
                <a:schemeClr val="tx2"/>
              </a:solidFill>
              <a:latin typeface="Times New Roman" pitchFamily="18" charset="0"/>
              <a:cs typeface="Times New Roman" pitchFamily="18" charset="0"/>
            </a:endParaRPr>
          </a:p>
        </p:txBody>
      </p:sp>
      <p:sp>
        <p:nvSpPr>
          <p:cNvPr id="10" name="TextBox 9"/>
          <p:cNvSpPr txBox="1"/>
          <p:nvPr/>
        </p:nvSpPr>
        <p:spPr>
          <a:xfrm>
            <a:off x="1403648" y="188640"/>
            <a:ext cx="7488832" cy="707886"/>
          </a:xfrm>
          <a:prstGeom prst="rect">
            <a:avLst/>
          </a:prstGeom>
          <a:noFill/>
        </p:spPr>
        <p:txBody>
          <a:bodyPr wrap="square" rtlCol="0">
            <a:spAutoFit/>
          </a:bodyPr>
          <a:lstStyle/>
          <a:p>
            <a:pPr algn="ctr"/>
            <a:r>
              <a:rPr lang="ru-RU" sz="2000" b="1" dirty="0">
                <a:solidFill>
                  <a:schemeClr val="tx2"/>
                </a:solidFill>
                <a:latin typeface="Times New Roman" pitchFamily="18" charset="0"/>
                <a:cs typeface="Times New Roman" pitchFamily="18" charset="0"/>
              </a:rPr>
              <a:t>Муниципальное автономное  дошкольное образовательное учреждение ЦРР детский сад №7 «Улыбка» </a:t>
            </a:r>
            <a:r>
              <a:rPr lang="ru-RU" sz="2000" b="1" dirty="0" err="1">
                <a:solidFill>
                  <a:schemeClr val="tx2"/>
                </a:solidFill>
                <a:latin typeface="Times New Roman" pitchFamily="18" charset="0"/>
                <a:cs typeface="Times New Roman" pitchFamily="18" charset="0"/>
              </a:rPr>
              <a:t>г.Бирска</a:t>
            </a:r>
            <a:endParaRPr lang="ru-RU" sz="2000" b="1"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1695824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6581" y="206613"/>
            <a:ext cx="8229600" cy="1143000"/>
          </a:xfrm>
        </p:spPr>
        <p:txBody>
          <a:bodyPr/>
          <a:lstStyle/>
          <a:p>
            <a:r>
              <a:rPr lang="en-US" b="1" dirty="0">
                <a:solidFill>
                  <a:srgbClr val="C00000"/>
                </a:solidFill>
                <a:latin typeface="Monotype Corsiva" pitchFamily="66" charset="0"/>
              </a:rPr>
              <a:t>III</a:t>
            </a:r>
            <a:r>
              <a:rPr lang="ru-RU" b="1" dirty="0">
                <a:solidFill>
                  <a:srgbClr val="C00000"/>
                </a:solidFill>
                <a:latin typeface="Monotype Corsiva" pitchFamily="66" charset="0"/>
              </a:rPr>
              <a:t> этап - заключительный</a:t>
            </a:r>
          </a:p>
        </p:txBody>
      </p:sp>
      <p:sp>
        <p:nvSpPr>
          <p:cNvPr id="7" name="Объект 6">
            <a:extLst>
              <a:ext uri="{FF2B5EF4-FFF2-40B4-BE49-F238E27FC236}">
                <a16:creationId xmlns="" xmlns:a16="http://schemas.microsoft.com/office/drawing/2014/main" id="{77DBBC08-7B4A-4AD2-9365-3B45046E480F}"/>
              </a:ext>
            </a:extLst>
          </p:cNvPr>
          <p:cNvSpPr>
            <a:spLocks noGrp="1"/>
          </p:cNvSpPr>
          <p:nvPr>
            <p:ph idx="1"/>
          </p:nvPr>
        </p:nvSpPr>
        <p:spPr>
          <a:xfrm>
            <a:off x="2339752" y="1556792"/>
            <a:ext cx="6429400" cy="4525963"/>
          </a:xfrm>
        </p:spPr>
        <p:txBody>
          <a:bodyPr>
            <a:normAutofit fontScale="85000" lnSpcReduction="20000"/>
          </a:bodyPr>
          <a:lstStyle/>
          <a:p>
            <a:r>
              <a:rPr lang="ru-RU" sz="2800" dirty="0">
                <a:solidFill>
                  <a:schemeClr val="tx2"/>
                </a:solidFill>
                <a:latin typeface="Times New Roman" pitchFamily="18" charset="0"/>
                <a:cs typeface="Times New Roman" pitchFamily="18" charset="0"/>
              </a:rPr>
              <a:t>Организация выставки-конкурса продуктов художественной деятельности изготовленных совместно родителями с </a:t>
            </a:r>
            <a:r>
              <a:rPr lang="ru-RU" sz="2800" dirty="0" smtClean="0">
                <a:solidFill>
                  <a:schemeClr val="tx2"/>
                </a:solidFill>
                <a:latin typeface="Times New Roman" pitchFamily="18" charset="0"/>
                <a:cs typeface="Times New Roman" pitchFamily="18" charset="0"/>
              </a:rPr>
              <a:t>детьми.</a:t>
            </a:r>
          </a:p>
          <a:p>
            <a:r>
              <a:rPr lang="ru-RU" sz="2800" dirty="0" smtClean="0">
                <a:solidFill>
                  <a:schemeClr val="tx2"/>
                </a:solidFill>
                <a:latin typeface="Times New Roman" pitchFamily="18" charset="0"/>
                <a:cs typeface="Times New Roman" pitchFamily="18" charset="0"/>
              </a:rPr>
              <a:t>Чтение не больших рассказов детей о своих прадедах.</a:t>
            </a:r>
          </a:p>
          <a:p>
            <a:r>
              <a:rPr lang="ru-RU" sz="2800" dirty="0" smtClean="0">
                <a:solidFill>
                  <a:schemeClr val="tx2"/>
                </a:solidFill>
                <a:latin typeface="Times New Roman" pitchFamily="18" charset="0"/>
                <a:cs typeface="Times New Roman" pitchFamily="18" charset="0"/>
              </a:rPr>
              <a:t>Чтение стихотворений о войне.</a:t>
            </a:r>
          </a:p>
          <a:p>
            <a:r>
              <a:rPr lang="ru-RU" sz="2800" dirty="0" smtClean="0">
                <a:solidFill>
                  <a:schemeClr val="tx2"/>
                </a:solidFill>
                <a:latin typeface="Times New Roman" pitchFamily="18" charset="0"/>
                <a:cs typeface="Times New Roman" pitchFamily="18" charset="0"/>
              </a:rPr>
              <a:t>Презентация  группового альбома «Бессмертный полк!»</a:t>
            </a:r>
          </a:p>
          <a:p>
            <a:r>
              <a:rPr lang="ru-RU" sz="2800" dirty="0" smtClean="0">
                <a:solidFill>
                  <a:schemeClr val="tx2"/>
                </a:solidFill>
                <a:latin typeface="Times New Roman" pitchFamily="18" charset="0"/>
                <a:cs typeface="Times New Roman" pitchFamily="18" charset="0"/>
              </a:rPr>
              <a:t>Показ видео-фильма, </a:t>
            </a:r>
            <a:r>
              <a:rPr lang="ru-RU" sz="2800" dirty="0" err="1" smtClean="0">
                <a:solidFill>
                  <a:schemeClr val="tx2"/>
                </a:solidFill>
                <a:latin typeface="Times New Roman" pitchFamily="18" charset="0"/>
                <a:cs typeface="Times New Roman" pitchFamily="18" charset="0"/>
              </a:rPr>
              <a:t>флешмоб</a:t>
            </a:r>
            <a:r>
              <a:rPr lang="ru-RU" sz="2800" dirty="0" smtClean="0">
                <a:solidFill>
                  <a:schemeClr val="tx2"/>
                </a:solidFill>
                <a:latin typeface="Times New Roman" pitchFamily="18" charset="0"/>
                <a:cs typeface="Times New Roman" pitchFamily="18" charset="0"/>
              </a:rPr>
              <a:t> «Синий платочек!»</a:t>
            </a:r>
          </a:p>
          <a:p>
            <a:r>
              <a:rPr lang="ru-RU" sz="2800" dirty="0" smtClean="0">
                <a:solidFill>
                  <a:schemeClr val="tx2"/>
                </a:solidFill>
                <a:latin typeface="Times New Roman" pitchFamily="18" charset="0"/>
                <a:cs typeface="Times New Roman" pitchFamily="18" charset="0"/>
              </a:rPr>
              <a:t>Анализ </a:t>
            </a:r>
            <a:r>
              <a:rPr lang="ru-RU" sz="2800" dirty="0">
                <a:solidFill>
                  <a:schemeClr val="tx2"/>
                </a:solidFill>
                <a:latin typeface="Times New Roman" pitchFamily="18" charset="0"/>
                <a:cs typeface="Times New Roman" pitchFamily="18" charset="0"/>
              </a:rPr>
              <a:t>достижения целей и полученных результатов</a:t>
            </a:r>
          </a:p>
          <a:p>
            <a:endParaRPr lang="ru-RU" sz="2800"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4046823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274638"/>
            <a:ext cx="6707088" cy="1143000"/>
          </a:xfrm>
        </p:spPr>
        <p:txBody>
          <a:bodyPr/>
          <a:lstStyle/>
          <a:p>
            <a:r>
              <a:rPr lang="ru-RU" b="1" dirty="0" smtClean="0">
                <a:solidFill>
                  <a:srgbClr val="C00000"/>
                </a:solidFill>
                <a:latin typeface="Monotype Corsiva" pitchFamily="66" charset="0"/>
              </a:rPr>
              <a:t>Консультация для родителей</a:t>
            </a:r>
            <a:endParaRPr lang="ru-RU" b="1" dirty="0"/>
          </a:p>
        </p:txBody>
      </p:sp>
      <p:sp>
        <p:nvSpPr>
          <p:cNvPr id="3" name="Объект 2"/>
          <p:cNvSpPr>
            <a:spLocks noGrp="1"/>
          </p:cNvSpPr>
          <p:nvPr>
            <p:ph idx="1"/>
          </p:nvPr>
        </p:nvSpPr>
        <p:spPr>
          <a:xfrm>
            <a:off x="1979712" y="1600200"/>
            <a:ext cx="6707088" cy="4525963"/>
          </a:xfrm>
        </p:spPr>
        <p:txBody>
          <a:bodyPr/>
          <a:lstStyle/>
          <a:p>
            <a:endParaRPr lang="ru-RU" dirty="0"/>
          </a:p>
        </p:txBody>
      </p:sp>
      <p:pic>
        <p:nvPicPr>
          <p:cNvPr id="1026" name="Picture 2" descr="C:\Users\Светлана\Desktop\20200506_112645-COLL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268760"/>
            <a:ext cx="6408712"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378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116632"/>
            <a:ext cx="6779096" cy="504056"/>
          </a:xfrm>
        </p:spPr>
        <p:txBody>
          <a:bodyPr>
            <a:normAutofit fontScale="90000"/>
          </a:bodyPr>
          <a:lstStyle/>
          <a:p>
            <a:r>
              <a:rPr lang="ru-RU" b="1" dirty="0" smtClean="0">
                <a:solidFill>
                  <a:srgbClr val="C00000"/>
                </a:solidFill>
                <a:latin typeface="Monotype Corsiva" pitchFamily="66" charset="0"/>
              </a:rPr>
              <a:t>Конспект </a:t>
            </a:r>
            <a:r>
              <a:rPr lang="ru-RU" b="1" dirty="0" err="1" smtClean="0">
                <a:solidFill>
                  <a:srgbClr val="C00000"/>
                </a:solidFill>
                <a:latin typeface="Monotype Corsiva" pitchFamily="66" charset="0"/>
              </a:rPr>
              <a:t>оод</a:t>
            </a:r>
            <a:r>
              <a:rPr lang="ru-RU" b="1" dirty="0" smtClean="0">
                <a:solidFill>
                  <a:srgbClr val="C00000"/>
                </a:solidFill>
                <a:latin typeface="Monotype Corsiva" pitchFamily="66" charset="0"/>
              </a:rPr>
              <a:t> по аппликации</a:t>
            </a:r>
            <a:endParaRPr lang="ru-RU" dirty="0"/>
          </a:p>
        </p:txBody>
      </p:sp>
      <p:sp>
        <p:nvSpPr>
          <p:cNvPr id="3" name="Объект 2"/>
          <p:cNvSpPr>
            <a:spLocks noGrp="1"/>
          </p:cNvSpPr>
          <p:nvPr>
            <p:ph idx="1"/>
          </p:nvPr>
        </p:nvSpPr>
        <p:spPr>
          <a:xfrm>
            <a:off x="1835696" y="692696"/>
            <a:ext cx="6851104" cy="6165304"/>
          </a:xfrm>
        </p:spPr>
        <p:txBody>
          <a:bodyPr numCol="2">
            <a:noAutofit/>
          </a:bodyPr>
          <a:lstStyle/>
          <a:p>
            <a:pPr marL="0" indent="0">
              <a:buNone/>
            </a:pPr>
            <a:r>
              <a:rPr lang="ru-RU" sz="900" b="1" dirty="0" smtClean="0">
                <a:latin typeface="Times New Roman" pitchFamily="18" charset="0"/>
                <a:cs typeface="Times New Roman" pitchFamily="18" charset="0"/>
              </a:rPr>
              <a:t>Конспект </a:t>
            </a:r>
            <a:r>
              <a:rPr lang="ru-RU" sz="900" b="1" dirty="0">
                <a:latin typeface="Times New Roman" pitchFamily="18" charset="0"/>
                <a:cs typeface="Times New Roman" pitchFamily="18" charset="0"/>
              </a:rPr>
              <a:t>по аппликации </a:t>
            </a:r>
            <a:r>
              <a:rPr lang="ru-RU" sz="900" b="1" dirty="0" smtClean="0">
                <a:latin typeface="Times New Roman" pitchFamily="18" charset="0"/>
                <a:cs typeface="Times New Roman" pitchFamily="18" charset="0"/>
              </a:rPr>
              <a:t>в младшей </a:t>
            </a:r>
            <a:r>
              <a:rPr lang="ru-RU" sz="900" b="1" dirty="0">
                <a:latin typeface="Times New Roman" pitchFamily="18" charset="0"/>
                <a:cs typeface="Times New Roman" pitchFamily="18" charset="0"/>
              </a:rPr>
              <a:t>группе «Танк»</a:t>
            </a:r>
            <a:endParaRPr lang="ru-RU" sz="900" dirty="0">
              <a:latin typeface="Times New Roman" pitchFamily="18" charset="0"/>
              <a:cs typeface="Times New Roman" pitchFamily="18" charset="0"/>
            </a:endParaRPr>
          </a:p>
          <a:p>
            <a:r>
              <a:rPr lang="ru-RU" sz="900" b="1" dirty="0">
                <a:latin typeface="Times New Roman" pitchFamily="18" charset="0"/>
                <a:cs typeface="Times New Roman" pitchFamily="18" charset="0"/>
              </a:rPr>
              <a:t>Цель:</a:t>
            </a:r>
            <a:r>
              <a:rPr lang="ru-RU" sz="900" dirty="0">
                <a:latin typeface="Times New Roman" pitchFamily="18" charset="0"/>
                <a:cs typeface="Times New Roman" pitchFamily="18" charset="0"/>
              </a:rPr>
              <a:t> Обобщить знания детей о государственном празднике-дне защитника Отечества;</a:t>
            </a:r>
          </a:p>
          <a:p>
            <a:r>
              <a:rPr lang="ru-RU" sz="900" b="1" dirty="0">
                <a:latin typeface="Times New Roman" pitchFamily="18" charset="0"/>
                <a:cs typeface="Times New Roman" pitchFamily="18" charset="0"/>
              </a:rPr>
              <a:t>Задачи:</a:t>
            </a:r>
            <a:endParaRPr lang="ru-RU" sz="900" dirty="0">
              <a:latin typeface="Times New Roman" pitchFamily="18" charset="0"/>
              <a:cs typeface="Times New Roman" pitchFamily="18" charset="0"/>
            </a:endParaRPr>
          </a:p>
          <a:p>
            <a:r>
              <a:rPr lang="ru-RU" sz="900" b="1" dirty="0">
                <a:latin typeface="Times New Roman" pitchFamily="18" charset="0"/>
                <a:cs typeface="Times New Roman" pitchFamily="18" charset="0"/>
              </a:rPr>
              <a:t>1.</a:t>
            </a:r>
            <a:r>
              <a:rPr lang="ru-RU" sz="900" dirty="0">
                <a:latin typeface="Times New Roman" pitchFamily="18" charset="0"/>
                <a:cs typeface="Times New Roman" pitchFamily="18" charset="0"/>
              </a:rPr>
              <a:t>Продолжать учить наклеивать готовые детали танка на бумагу правильно составляя композицию.</a:t>
            </a:r>
          </a:p>
          <a:p>
            <a:r>
              <a:rPr lang="ru-RU" sz="900" b="1" dirty="0">
                <a:latin typeface="Times New Roman" pitchFamily="18" charset="0"/>
                <a:cs typeface="Times New Roman" pitchFamily="18" charset="0"/>
              </a:rPr>
              <a:t>2.</a:t>
            </a:r>
            <a:r>
              <a:rPr lang="ru-RU" sz="900" dirty="0">
                <a:latin typeface="Times New Roman" pitchFamily="18" charset="0"/>
                <a:cs typeface="Times New Roman" pitchFamily="18" charset="0"/>
              </a:rPr>
              <a:t> Учить детей аккуратно обращаться с клеем, правильно наклеивать элементы полосок на бумагу по образцу и показу воспитателя.</a:t>
            </a:r>
          </a:p>
          <a:p>
            <a:r>
              <a:rPr lang="ru-RU" sz="900" b="1" dirty="0">
                <a:latin typeface="Times New Roman" pitchFamily="18" charset="0"/>
                <a:cs typeface="Times New Roman" pitchFamily="18" charset="0"/>
              </a:rPr>
              <a:t>3.</a:t>
            </a:r>
            <a:r>
              <a:rPr lang="ru-RU" sz="900" dirty="0">
                <a:latin typeface="Times New Roman" pitchFamily="18" charset="0"/>
                <a:cs typeface="Times New Roman" pitchFamily="18" charset="0"/>
              </a:rPr>
              <a:t> Воспитание интереса к праздникам, чувства гордости за свое отечество. Развивать творческие способности, внимание, закреплять навыки работы с бумагой. Применять ранее приобретенные умения.</a:t>
            </a:r>
          </a:p>
          <a:p>
            <a:r>
              <a:rPr lang="ru-RU" sz="900" dirty="0">
                <a:latin typeface="Times New Roman" pitchFamily="18" charset="0"/>
                <a:cs typeface="Times New Roman" pitchFamily="18" charset="0"/>
              </a:rPr>
              <a:t>Предварительная работа: рассматривании иллюстраций военной техники, </a:t>
            </a:r>
            <a:r>
              <a:rPr lang="ru-RU" sz="900" dirty="0" err="1">
                <a:latin typeface="Times New Roman" pitchFamily="18" charset="0"/>
                <a:cs typeface="Times New Roman" pitchFamily="18" charset="0"/>
              </a:rPr>
              <a:t>обговаривание</a:t>
            </a:r>
            <a:r>
              <a:rPr lang="ru-RU" sz="900" dirty="0">
                <a:latin typeface="Times New Roman" pitchFamily="18" charset="0"/>
                <a:cs typeface="Times New Roman" pitchFamily="18" charset="0"/>
              </a:rPr>
              <a:t> частей танка.</a:t>
            </a:r>
          </a:p>
          <a:p>
            <a:r>
              <a:rPr lang="ru-RU" sz="900" b="1" dirty="0">
                <a:latin typeface="Times New Roman" pitchFamily="18" charset="0"/>
                <a:cs typeface="Times New Roman" pitchFamily="18" charset="0"/>
              </a:rPr>
              <a:t>Материал:</a:t>
            </a:r>
            <a:r>
              <a:rPr lang="ru-RU" sz="900" dirty="0">
                <a:latin typeface="Times New Roman" pitchFamily="18" charset="0"/>
                <a:cs typeface="Times New Roman" pitchFamily="18" charset="0"/>
              </a:rPr>
              <a:t>  половина листа А4, готовые детали танка из цветной бумаги, клей, иллюстрации танка, солдат, клеенка, салфетка.</a:t>
            </a:r>
          </a:p>
          <a:p>
            <a:r>
              <a:rPr lang="ru-RU" sz="900" b="1" dirty="0">
                <a:latin typeface="Times New Roman" pitchFamily="18" charset="0"/>
                <a:cs typeface="Times New Roman" pitchFamily="18" charset="0"/>
              </a:rPr>
              <a:t>Ход занятии:</a:t>
            </a:r>
            <a:endParaRPr lang="ru-RU" sz="900" dirty="0">
              <a:latin typeface="Times New Roman" pitchFamily="18" charset="0"/>
              <a:cs typeface="Times New Roman" pitchFamily="18" charset="0"/>
            </a:endParaRPr>
          </a:p>
          <a:p>
            <a:r>
              <a:rPr lang="ru-RU" sz="900" dirty="0">
                <a:latin typeface="Times New Roman" pitchFamily="18" charset="0"/>
                <a:cs typeface="Times New Roman" pitchFamily="18" charset="0"/>
              </a:rPr>
              <a:t>Дети заходят в группу звучит песня «Три танкиста».</a:t>
            </a:r>
          </a:p>
          <a:p>
            <a:r>
              <a:rPr lang="ru-RU" sz="900" dirty="0">
                <a:latin typeface="Times New Roman" pitchFamily="18" charset="0"/>
                <a:cs typeface="Times New Roman" pitchFamily="18" charset="0"/>
              </a:rPr>
              <a:t>-Ой, ребята, скажите о чем эта песня?(о танках, танкистах…)</a:t>
            </a:r>
          </a:p>
          <a:p>
            <a:r>
              <a:rPr lang="ru-RU" sz="900" dirty="0">
                <a:latin typeface="Times New Roman" pitchFamily="18" charset="0"/>
                <a:cs typeface="Times New Roman" pitchFamily="18" charset="0"/>
              </a:rPr>
              <a:t>-Совершенно верно, а как вы думаете почему именно такая песня звучит в нашей группе? А какой приближается праздник? (23 февраля).</a:t>
            </a:r>
          </a:p>
          <a:p>
            <a:r>
              <a:rPr lang="ru-RU" sz="900" dirty="0">
                <a:latin typeface="Times New Roman" pitchFamily="18" charset="0"/>
                <a:cs typeface="Times New Roman" pitchFamily="18" charset="0"/>
              </a:rPr>
              <a:t>-Вы правы! А как по другому называется этот праздник? (День Защитников Отечества).</a:t>
            </a:r>
          </a:p>
          <a:p>
            <a:r>
              <a:rPr lang="ru-RU" sz="900" dirty="0">
                <a:latin typeface="Times New Roman" pitchFamily="18" charset="0"/>
                <a:cs typeface="Times New Roman" pitchFamily="18" charset="0"/>
              </a:rPr>
              <a:t>-Скажите, а кто такие защитники? Что они делают?</a:t>
            </a:r>
          </a:p>
          <a:p>
            <a:r>
              <a:rPr lang="ru-RU" sz="900" dirty="0">
                <a:latin typeface="Times New Roman" pitchFamily="18" charset="0"/>
                <a:cs typeface="Times New Roman" pitchFamily="18" charset="0"/>
              </a:rPr>
              <a:t>-Правильно! Ребята, мы уже говорили, что военные войска (защитники) бывают разными.</a:t>
            </a:r>
            <a:br>
              <a:rPr lang="ru-RU" sz="900" dirty="0">
                <a:latin typeface="Times New Roman" pitchFamily="18" charset="0"/>
                <a:cs typeface="Times New Roman" pitchFamily="18" charset="0"/>
              </a:rPr>
            </a:br>
            <a:r>
              <a:rPr lang="ru-RU" sz="900" dirty="0">
                <a:latin typeface="Times New Roman" pitchFamily="18" charset="0"/>
                <a:cs typeface="Times New Roman" pitchFamily="18" charset="0"/>
              </a:rPr>
              <a:t>-Давайте с вами поиграем в игру: «Угадай – ка». </a:t>
            </a:r>
            <a:br>
              <a:rPr lang="ru-RU" sz="900" dirty="0">
                <a:latin typeface="Times New Roman" pitchFamily="18" charset="0"/>
                <a:cs typeface="Times New Roman" pitchFamily="18" charset="0"/>
              </a:rPr>
            </a:br>
            <a:r>
              <a:rPr lang="ru-RU" sz="900" dirty="0">
                <a:latin typeface="Times New Roman" pitchFamily="18" charset="0"/>
                <a:cs typeface="Times New Roman" pitchFamily="18" charset="0"/>
              </a:rPr>
              <a:t>Я буду показывать вам картинки военной техники, а вы говорить, как называется человек – военный.</a:t>
            </a:r>
            <a:br>
              <a:rPr lang="ru-RU" sz="900" dirty="0">
                <a:latin typeface="Times New Roman" pitchFamily="18" charset="0"/>
                <a:cs typeface="Times New Roman" pitchFamily="18" charset="0"/>
              </a:rPr>
            </a:br>
            <a:r>
              <a:rPr lang="ru-RU" sz="900" dirty="0">
                <a:latin typeface="Times New Roman" pitchFamily="18" charset="0"/>
                <a:cs typeface="Times New Roman" pitchFamily="18" charset="0"/>
              </a:rPr>
              <a:t>(Показ картинок: самолет - летчик, корабль - моряк, танк – танкист)</a:t>
            </a:r>
          </a:p>
          <a:p>
            <a:r>
              <a:rPr lang="ru-RU" sz="900" dirty="0">
                <a:latin typeface="Times New Roman" pitchFamily="18" charset="0"/>
                <a:cs typeface="Times New Roman" pitchFamily="18" charset="0"/>
              </a:rPr>
              <a:t>-Молодцы, все вы знаете</a:t>
            </a:r>
            <a:r>
              <a:rPr lang="ru-RU" sz="900" dirty="0" smtClean="0">
                <a:latin typeface="Times New Roman" pitchFamily="18" charset="0"/>
                <a:cs typeface="Times New Roman" pitchFamily="18" charset="0"/>
              </a:rPr>
              <a:t>!</a:t>
            </a:r>
          </a:p>
          <a:p>
            <a:r>
              <a:rPr lang="ru-RU" sz="900" dirty="0" smtClean="0">
                <a:latin typeface="Times New Roman" pitchFamily="18" charset="0"/>
                <a:cs typeface="Times New Roman" pitchFamily="18" charset="0"/>
              </a:rPr>
              <a:t>-</a:t>
            </a:r>
            <a:r>
              <a:rPr lang="ru-RU" sz="900" dirty="0">
                <a:latin typeface="Times New Roman" pitchFamily="18" charset="0"/>
                <a:cs typeface="Times New Roman" pitchFamily="18" charset="0"/>
              </a:rPr>
              <a:t>Сейчас я вам прочитаю стихотворение, а вы скажите о чем оно. Сядьте поудобней.</a:t>
            </a:r>
            <a:br>
              <a:rPr lang="ru-RU" sz="900" dirty="0">
                <a:latin typeface="Times New Roman" pitchFamily="18" charset="0"/>
                <a:cs typeface="Times New Roman" pitchFamily="18" charset="0"/>
              </a:rPr>
            </a:br>
            <a:r>
              <a:rPr lang="ru-RU" sz="900" dirty="0">
                <a:latin typeface="Times New Roman" pitchFamily="18" charset="0"/>
                <a:cs typeface="Times New Roman" pitchFamily="18" charset="0"/>
              </a:rPr>
              <a:t>Везде, как будто вездеход,</a:t>
            </a:r>
            <a:br>
              <a:rPr lang="ru-RU" sz="900" dirty="0">
                <a:latin typeface="Times New Roman" pitchFamily="18" charset="0"/>
                <a:cs typeface="Times New Roman" pitchFamily="18" charset="0"/>
              </a:rPr>
            </a:br>
            <a:r>
              <a:rPr lang="ru-RU" sz="900" dirty="0">
                <a:latin typeface="Times New Roman" pitchFamily="18" charset="0"/>
                <a:cs typeface="Times New Roman" pitchFamily="18" charset="0"/>
              </a:rPr>
              <a:t>На гусеницах танк пройдёт</a:t>
            </a:r>
            <a:br>
              <a:rPr lang="ru-RU" sz="900" dirty="0">
                <a:latin typeface="Times New Roman" pitchFamily="18" charset="0"/>
                <a:cs typeface="Times New Roman" pitchFamily="18" charset="0"/>
              </a:rPr>
            </a:br>
            <a:r>
              <a:rPr lang="ru-RU" sz="900" dirty="0">
                <a:latin typeface="Times New Roman" pitchFamily="18" charset="0"/>
                <a:cs typeface="Times New Roman" pitchFamily="18" charset="0"/>
              </a:rPr>
              <a:t>Ствол орудийный впереди,</a:t>
            </a:r>
            <a:br>
              <a:rPr lang="ru-RU" sz="900" dirty="0">
                <a:latin typeface="Times New Roman" pitchFamily="18" charset="0"/>
                <a:cs typeface="Times New Roman" pitchFamily="18" charset="0"/>
              </a:rPr>
            </a:br>
            <a:r>
              <a:rPr lang="ru-RU" sz="900" dirty="0">
                <a:latin typeface="Times New Roman" pitchFamily="18" charset="0"/>
                <a:cs typeface="Times New Roman" pitchFamily="18" charset="0"/>
              </a:rPr>
              <a:t>Опасно, враг, не подходи!</a:t>
            </a:r>
            <a:br>
              <a:rPr lang="ru-RU" sz="900" dirty="0">
                <a:latin typeface="Times New Roman" pitchFamily="18" charset="0"/>
                <a:cs typeface="Times New Roman" pitchFamily="18" charset="0"/>
              </a:rPr>
            </a:br>
            <a:r>
              <a:rPr lang="ru-RU" sz="900" dirty="0">
                <a:latin typeface="Times New Roman" pitchFamily="18" charset="0"/>
                <a:cs typeface="Times New Roman" pitchFamily="18" charset="0"/>
              </a:rPr>
              <a:t>Танк прочной защищён бронёй</a:t>
            </a:r>
            <a:br>
              <a:rPr lang="ru-RU" sz="900" dirty="0">
                <a:latin typeface="Times New Roman" pitchFamily="18" charset="0"/>
                <a:cs typeface="Times New Roman" pitchFamily="18" charset="0"/>
              </a:rPr>
            </a:br>
            <a:r>
              <a:rPr lang="ru-RU" sz="900" dirty="0">
                <a:latin typeface="Times New Roman" pitchFamily="18" charset="0"/>
                <a:cs typeface="Times New Roman" pitchFamily="18" charset="0"/>
              </a:rPr>
              <a:t>И сможет встретить бой!</a:t>
            </a:r>
            <a:br>
              <a:rPr lang="ru-RU" sz="900" dirty="0">
                <a:latin typeface="Times New Roman" pitchFamily="18" charset="0"/>
                <a:cs typeface="Times New Roman" pitchFamily="18" charset="0"/>
              </a:rPr>
            </a:br>
            <a:r>
              <a:rPr lang="ru-RU" sz="900" dirty="0">
                <a:latin typeface="Times New Roman" pitchFamily="18" charset="0"/>
                <a:cs typeface="Times New Roman" pitchFamily="18" charset="0"/>
              </a:rPr>
              <a:t/>
            </a:r>
            <a:br>
              <a:rPr lang="ru-RU" sz="900" dirty="0">
                <a:latin typeface="Times New Roman" pitchFamily="18" charset="0"/>
                <a:cs typeface="Times New Roman" pitchFamily="18" charset="0"/>
              </a:rPr>
            </a:br>
            <a:r>
              <a:rPr lang="ru-RU" sz="900" i="1" dirty="0" smtClean="0">
                <a:latin typeface="Times New Roman" pitchFamily="18" charset="0"/>
                <a:cs typeface="Times New Roman" pitchFamily="18" charset="0"/>
              </a:rPr>
              <a:t>-</a:t>
            </a:r>
            <a:r>
              <a:rPr lang="ru-RU" sz="900" i="1" dirty="0">
                <a:latin typeface="Times New Roman" pitchFamily="18" charset="0"/>
                <a:cs typeface="Times New Roman" pitchFamily="18" charset="0"/>
              </a:rPr>
              <a:t>А вы уже подготовили своим папам или дедушкам подарки?(нет)</a:t>
            </a:r>
            <a:r>
              <a:rPr lang="ru-RU" sz="900" dirty="0">
                <a:latin typeface="Times New Roman" pitchFamily="18" charset="0"/>
                <a:cs typeface="Times New Roman" pitchFamily="18" charset="0"/>
              </a:rPr>
              <a:t/>
            </a:r>
            <a:br>
              <a:rPr lang="ru-RU" sz="900" dirty="0">
                <a:latin typeface="Times New Roman" pitchFamily="18" charset="0"/>
                <a:cs typeface="Times New Roman" pitchFamily="18" charset="0"/>
              </a:rPr>
            </a:br>
            <a:r>
              <a:rPr lang="ru-RU" sz="900" dirty="0">
                <a:latin typeface="Times New Roman" pitchFamily="18" charset="0"/>
                <a:cs typeface="Times New Roman" pitchFamily="18" charset="0"/>
              </a:rPr>
              <a:t>-Ребята, я вам предлагаю сделать сейчас подарок своими руками для своих Защитников к празднику – открытку с танком, я уверена, они очень обрадуются! (Приглашаю детей занять свои рабочие места).</a:t>
            </a:r>
          </a:p>
          <a:p>
            <a:r>
              <a:rPr lang="ru-RU" sz="900" dirty="0">
                <a:latin typeface="Times New Roman" pitchFamily="18" charset="0"/>
                <a:cs typeface="Times New Roman" pitchFamily="18" charset="0"/>
              </a:rPr>
              <a:t>Мы с вами вчера говорили о танках, из каких частей они состоят. А для того что бы вы вспомнили у меня на доске расположены картинки с изображением танка.</a:t>
            </a:r>
          </a:p>
          <a:p>
            <a:r>
              <a:rPr lang="ru-RU" sz="900" dirty="0">
                <a:latin typeface="Times New Roman" pitchFamily="18" charset="0"/>
                <a:cs typeface="Times New Roman" pitchFamily="18" charset="0"/>
              </a:rPr>
              <a:t>- Скажите, что вы видите перед собой на столах?(ответы детей).</a:t>
            </a:r>
          </a:p>
          <a:p>
            <a:r>
              <a:rPr lang="ru-RU" sz="900" dirty="0">
                <a:latin typeface="Times New Roman" pitchFamily="18" charset="0"/>
                <a:cs typeface="Times New Roman" pitchFamily="18" charset="0"/>
              </a:rPr>
              <a:t>-Нам пора приступать к работе, но для начала разомнем наши пальчики.</a:t>
            </a:r>
          </a:p>
          <a:p>
            <a:r>
              <a:rPr lang="ru-RU" sz="900" dirty="0">
                <a:latin typeface="Times New Roman" pitchFamily="18" charset="0"/>
                <a:cs typeface="Times New Roman" pitchFamily="18" charset="0"/>
              </a:rPr>
              <a:t>Пальчиковая игра:</a:t>
            </a:r>
          </a:p>
          <a:p>
            <a:r>
              <a:rPr lang="ru-RU" sz="900" dirty="0" err="1">
                <a:latin typeface="Times New Roman" pitchFamily="18" charset="0"/>
                <a:cs typeface="Times New Roman" pitchFamily="18" charset="0"/>
              </a:rPr>
              <a:t>Аты</a:t>
            </a:r>
            <a:r>
              <a:rPr lang="ru-RU" sz="900" dirty="0">
                <a:latin typeface="Times New Roman" pitchFamily="18" charset="0"/>
                <a:cs typeface="Times New Roman" pitchFamily="18" charset="0"/>
              </a:rPr>
              <a:t> – баты! </a:t>
            </a:r>
            <a:r>
              <a:rPr lang="ru-RU" sz="900" dirty="0" err="1">
                <a:latin typeface="Times New Roman" pitchFamily="18" charset="0"/>
                <a:cs typeface="Times New Roman" pitchFamily="18" charset="0"/>
              </a:rPr>
              <a:t>Аты</a:t>
            </a:r>
            <a:r>
              <a:rPr lang="ru-RU" sz="900" dirty="0">
                <a:latin typeface="Times New Roman" pitchFamily="18" charset="0"/>
                <a:cs typeface="Times New Roman" pitchFamily="18" charset="0"/>
              </a:rPr>
              <a:t> – баты!</a:t>
            </a:r>
          </a:p>
          <a:p>
            <a:r>
              <a:rPr lang="ru-RU" sz="900" i="1" dirty="0">
                <a:latin typeface="Times New Roman" pitchFamily="18" charset="0"/>
                <a:cs typeface="Times New Roman" pitchFamily="18" charset="0"/>
              </a:rPr>
              <a:t>(поочередно шагают указательным</a:t>
            </a:r>
            <a:endParaRPr lang="ru-RU" sz="900" dirty="0">
              <a:latin typeface="Times New Roman" pitchFamily="18" charset="0"/>
              <a:cs typeface="Times New Roman" pitchFamily="18" charset="0"/>
            </a:endParaRPr>
          </a:p>
          <a:p>
            <a:r>
              <a:rPr lang="ru-RU" sz="900" i="1" dirty="0">
                <a:latin typeface="Times New Roman" pitchFamily="18" charset="0"/>
                <a:cs typeface="Times New Roman" pitchFamily="18" charset="0"/>
              </a:rPr>
              <a:t>и средним пальцами то правой, то левой руки)</a:t>
            </a:r>
            <a:endParaRPr lang="ru-RU" sz="900" dirty="0">
              <a:latin typeface="Times New Roman" pitchFamily="18" charset="0"/>
              <a:cs typeface="Times New Roman" pitchFamily="18" charset="0"/>
            </a:endParaRPr>
          </a:p>
          <a:p>
            <a:r>
              <a:rPr lang="ru-RU" sz="900" dirty="0">
                <a:latin typeface="Times New Roman" pitchFamily="18" charset="0"/>
                <a:cs typeface="Times New Roman" pitchFamily="18" charset="0"/>
              </a:rPr>
              <a:t>На парад идут солдаты.</a:t>
            </a:r>
          </a:p>
          <a:p>
            <a:r>
              <a:rPr lang="ru-RU" sz="900" dirty="0">
                <a:latin typeface="Times New Roman" pitchFamily="18" charset="0"/>
                <a:cs typeface="Times New Roman" pitchFamily="18" charset="0"/>
              </a:rPr>
              <a:t>Вот идут танкисты,</a:t>
            </a:r>
          </a:p>
          <a:p>
            <a:r>
              <a:rPr lang="ru-RU" sz="900" dirty="0">
                <a:latin typeface="Times New Roman" pitchFamily="18" charset="0"/>
                <a:cs typeface="Times New Roman" pitchFamily="18" charset="0"/>
              </a:rPr>
              <a:t>потом артиллеристы,</a:t>
            </a:r>
          </a:p>
          <a:p>
            <a:r>
              <a:rPr lang="ru-RU" sz="900" dirty="0">
                <a:latin typeface="Times New Roman" pitchFamily="18" charset="0"/>
                <a:cs typeface="Times New Roman" pitchFamily="18" charset="0"/>
              </a:rPr>
              <a:t>А потом пехота</a:t>
            </a:r>
          </a:p>
          <a:p>
            <a:r>
              <a:rPr lang="ru-RU" sz="900" dirty="0">
                <a:latin typeface="Times New Roman" pitchFamily="18" charset="0"/>
                <a:cs typeface="Times New Roman" pitchFamily="18" charset="0"/>
              </a:rPr>
              <a:t>Рота за ротой.</a:t>
            </a:r>
          </a:p>
          <a:p>
            <a:r>
              <a:rPr lang="ru-RU" sz="900" i="1" dirty="0">
                <a:latin typeface="Times New Roman" pitchFamily="18" charset="0"/>
                <a:cs typeface="Times New Roman" pitchFamily="18" charset="0"/>
              </a:rPr>
              <a:t>(по очереди соединяем подушечки пальцев,</a:t>
            </a:r>
            <a:endParaRPr lang="ru-RU" sz="900" dirty="0">
              <a:latin typeface="Times New Roman" pitchFamily="18" charset="0"/>
              <a:cs typeface="Times New Roman" pitchFamily="18" charset="0"/>
            </a:endParaRPr>
          </a:p>
          <a:p>
            <a:r>
              <a:rPr lang="ru-RU" sz="900" dirty="0">
                <a:latin typeface="Times New Roman" pitchFamily="18" charset="0"/>
                <a:cs typeface="Times New Roman" pitchFamily="18" charset="0"/>
              </a:rPr>
              <a:t>                                                 </a:t>
            </a:r>
            <a:r>
              <a:rPr lang="ru-RU" sz="900" i="1" dirty="0">
                <a:latin typeface="Times New Roman" pitchFamily="18" charset="0"/>
                <a:cs typeface="Times New Roman" pitchFamily="18" charset="0"/>
              </a:rPr>
              <a:t>начиная с большого пальца)</a:t>
            </a:r>
            <a:endParaRPr lang="ru-RU" sz="900" dirty="0">
              <a:latin typeface="Times New Roman" pitchFamily="18" charset="0"/>
              <a:cs typeface="Times New Roman" pitchFamily="18" charset="0"/>
            </a:endParaRPr>
          </a:p>
          <a:p>
            <a:r>
              <a:rPr lang="ru-RU" sz="900" dirty="0">
                <a:latin typeface="Times New Roman" pitchFamily="18" charset="0"/>
                <a:cs typeface="Times New Roman" pitchFamily="18" charset="0"/>
              </a:rPr>
              <a:t>-Сейчас разложите части танка на листе бумаги так, что бы у вас получился танк.</a:t>
            </a:r>
          </a:p>
          <a:p>
            <a:r>
              <a:rPr lang="ru-RU" sz="900" dirty="0">
                <a:latin typeface="Times New Roman" pitchFamily="18" charset="0"/>
                <a:cs typeface="Times New Roman" pitchFamily="18" charset="0"/>
              </a:rPr>
              <a:t>-А теперь приклеиваем, кому нужна помощь я подойду.</a:t>
            </a:r>
          </a:p>
          <a:p>
            <a:r>
              <a:rPr lang="ru-RU" sz="900" dirty="0">
                <a:latin typeface="Times New Roman" pitchFamily="18" charset="0"/>
                <a:cs typeface="Times New Roman" pitchFamily="18" charset="0"/>
              </a:rPr>
              <a:t>Включаю военные песни, для творческой обстановке.</a:t>
            </a:r>
          </a:p>
          <a:p>
            <a:r>
              <a:rPr lang="ru-RU" sz="900" dirty="0">
                <a:latin typeface="Times New Roman" pitchFamily="18" charset="0"/>
                <a:cs typeface="Times New Roman" pitchFamily="18" charset="0"/>
              </a:rPr>
              <a:t>-Настя скажи, кому ты подаришь свою открытку? А ты Дима?</a:t>
            </a:r>
          </a:p>
          <a:p>
            <a:r>
              <a:rPr lang="ru-RU" sz="900" dirty="0">
                <a:latin typeface="Times New Roman" pitchFamily="18" charset="0"/>
                <a:cs typeface="Times New Roman" pitchFamily="18" charset="0"/>
              </a:rPr>
              <a:t>-Какие, красивые открытки у вас получились. Как вы думаете вашим Защитникам понравится ваш подарок?(да).</a:t>
            </a:r>
          </a:p>
          <a:p>
            <a:r>
              <a:rPr lang="ru-RU" sz="900" dirty="0">
                <a:latin typeface="Times New Roman" pitchFamily="18" charset="0"/>
                <a:cs typeface="Times New Roman" pitchFamily="18" charset="0"/>
              </a:rPr>
              <a:t>-Я тоже так считаю, не забудьте и поздравить. Мне понравилось как вы сегодня работали.</a:t>
            </a:r>
          </a:p>
          <a:p>
            <a:r>
              <a:rPr lang="ru-RU" sz="900" dirty="0"/>
              <a:t> </a:t>
            </a:r>
          </a:p>
          <a:p>
            <a:endParaRPr lang="ru-RU" sz="900" dirty="0"/>
          </a:p>
        </p:txBody>
      </p:sp>
    </p:spTree>
    <p:extLst>
      <p:ext uri="{BB962C8B-B14F-4D97-AF65-F5344CB8AC3E}">
        <p14:creationId xmlns:p14="http://schemas.microsoft.com/office/powerpoint/2010/main" val="2610025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476671"/>
            <a:ext cx="6851104" cy="1437853"/>
          </a:xfrm>
        </p:spPr>
        <p:txBody>
          <a:bodyPr>
            <a:normAutofit fontScale="90000"/>
          </a:bodyPr>
          <a:lstStyle/>
          <a:p>
            <a:r>
              <a:rPr lang="ru-RU" b="1" dirty="0">
                <a:solidFill>
                  <a:srgbClr val="C00000"/>
                </a:solidFill>
                <a:latin typeface="Monotype Corsiva" pitchFamily="66" charset="0"/>
              </a:rPr>
              <a:t>Дидактические игры на тему «День Победы» для младших дошкольников</a:t>
            </a:r>
            <a:r>
              <a:rPr lang="ru-RU" dirty="0">
                <a:solidFill>
                  <a:srgbClr val="C00000"/>
                </a:solidFill>
                <a:latin typeface="Monotype Corsiva" pitchFamily="66" charset="0"/>
              </a:rPr>
              <a:t/>
            </a:r>
            <a:br>
              <a:rPr lang="ru-RU" dirty="0">
                <a:solidFill>
                  <a:srgbClr val="C00000"/>
                </a:solidFill>
                <a:latin typeface="Monotype Corsiva" pitchFamily="66" charset="0"/>
              </a:rPr>
            </a:br>
            <a:endParaRPr lang="ru-RU" dirty="0">
              <a:solidFill>
                <a:srgbClr val="C00000"/>
              </a:solidFill>
              <a:latin typeface="Monotype Corsiva" pitchFamily="66"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104644178"/>
              </p:ext>
            </p:extLst>
          </p:nvPr>
        </p:nvGraphicFramePr>
        <p:xfrm>
          <a:off x="1691681" y="1844824"/>
          <a:ext cx="7272808" cy="4191174"/>
        </p:xfrm>
        <a:graphic>
          <a:graphicData uri="http://schemas.openxmlformats.org/drawingml/2006/table">
            <a:tbl>
              <a:tblPr firstRow="1" firstCol="1" bandRow="1">
                <a:tableStyleId>{5C22544A-7EE6-4342-B048-85BDC9FD1C3A}</a:tableStyleId>
              </a:tblPr>
              <a:tblGrid>
                <a:gridCol w="2520280"/>
                <a:gridCol w="2376264"/>
                <a:gridCol w="2376264"/>
              </a:tblGrid>
              <a:tr h="191514">
                <a:tc>
                  <a:txBody>
                    <a:bodyPr/>
                    <a:lstStyle/>
                    <a:p>
                      <a:pPr>
                        <a:lnSpc>
                          <a:spcPct val="115000"/>
                        </a:lnSpc>
                        <a:spcAft>
                          <a:spcPts val="750"/>
                        </a:spcAft>
                      </a:pPr>
                      <a:r>
                        <a:rPr lang="ru-RU" sz="900">
                          <a:effectLst/>
                        </a:rPr>
                        <a:t>Название игры</a:t>
                      </a:r>
                      <a:endParaRPr lang="ru-RU" sz="1000">
                        <a:effectLst/>
                        <a:latin typeface="Calibri"/>
                        <a:ea typeface="Calibri"/>
                        <a:cs typeface="Times New Roman"/>
                      </a:endParaRPr>
                    </a:p>
                  </a:txBody>
                  <a:tcPr marL="9078" marR="9078" marT="9078" marB="9078" anchor="ctr"/>
                </a:tc>
                <a:tc>
                  <a:txBody>
                    <a:bodyPr/>
                    <a:lstStyle/>
                    <a:p>
                      <a:pPr>
                        <a:lnSpc>
                          <a:spcPct val="115000"/>
                        </a:lnSpc>
                        <a:spcAft>
                          <a:spcPts val="750"/>
                        </a:spcAft>
                      </a:pPr>
                      <a:r>
                        <a:rPr lang="ru-RU" sz="900">
                          <a:effectLst/>
                        </a:rPr>
                        <a:t>Атрибуты</a:t>
                      </a:r>
                      <a:endParaRPr lang="ru-RU" sz="1000">
                        <a:effectLst/>
                        <a:latin typeface="Calibri"/>
                        <a:ea typeface="Calibri"/>
                        <a:cs typeface="Times New Roman"/>
                      </a:endParaRPr>
                    </a:p>
                  </a:txBody>
                  <a:tcPr marL="9078" marR="9078" marT="9078" marB="9078" anchor="ctr"/>
                </a:tc>
                <a:tc>
                  <a:txBody>
                    <a:bodyPr/>
                    <a:lstStyle/>
                    <a:p>
                      <a:pPr>
                        <a:lnSpc>
                          <a:spcPct val="115000"/>
                        </a:lnSpc>
                        <a:spcAft>
                          <a:spcPts val="750"/>
                        </a:spcAft>
                      </a:pPr>
                      <a:r>
                        <a:rPr lang="ru-RU" sz="900">
                          <a:effectLst/>
                        </a:rPr>
                        <a:t>Условия</a:t>
                      </a:r>
                      <a:endParaRPr lang="ru-RU" sz="1000">
                        <a:effectLst/>
                        <a:latin typeface="Calibri"/>
                        <a:ea typeface="Calibri"/>
                        <a:cs typeface="Times New Roman"/>
                      </a:endParaRPr>
                    </a:p>
                  </a:txBody>
                  <a:tcPr marL="9078" marR="9078" marT="9078" marB="9078" anchor="ctr"/>
                </a:tc>
              </a:tr>
              <a:tr h="692354">
                <a:tc>
                  <a:txBody>
                    <a:bodyPr/>
                    <a:lstStyle/>
                    <a:p>
                      <a:pPr>
                        <a:lnSpc>
                          <a:spcPct val="115000"/>
                        </a:lnSpc>
                        <a:spcAft>
                          <a:spcPts val="750"/>
                        </a:spcAft>
                      </a:pPr>
                      <a:r>
                        <a:rPr lang="ru-RU" sz="900" dirty="0">
                          <a:effectLst/>
                        </a:rPr>
                        <a:t>«Защитники Отечества»/словесная</a:t>
                      </a:r>
                      <a:endParaRPr lang="ru-RU" sz="1000" dirty="0">
                        <a:effectLst/>
                        <a:latin typeface="Calibri"/>
                        <a:ea typeface="Calibri"/>
                        <a:cs typeface="Times New Roman"/>
                      </a:endParaRPr>
                    </a:p>
                  </a:txBody>
                  <a:tcPr marL="9078" marR="9078" marT="9078" marB="9078" anchor="ctr"/>
                </a:tc>
                <a:tc>
                  <a:txBody>
                    <a:bodyPr/>
                    <a:lstStyle/>
                    <a:p>
                      <a:pPr>
                        <a:lnSpc>
                          <a:spcPct val="115000"/>
                        </a:lnSpc>
                        <a:spcAft>
                          <a:spcPts val="750"/>
                        </a:spcAft>
                      </a:pPr>
                      <a:r>
                        <a:rPr lang="ru-RU" sz="900">
                          <a:effectLst/>
                        </a:rPr>
                        <a:t>Картинки с изображением военного транспорта.</a:t>
                      </a:r>
                      <a:endParaRPr lang="ru-RU" sz="1000">
                        <a:effectLst/>
                        <a:latin typeface="Calibri"/>
                        <a:ea typeface="Calibri"/>
                        <a:cs typeface="Times New Roman"/>
                      </a:endParaRPr>
                    </a:p>
                  </a:txBody>
                  <a:tcPr marL="9078" marR="9078" marT="9078" marB="9078" anchor="ctr"/>
                </a:tc>
                <a:tc>
                  <a:txBody>
                    <a:bodyPr/>
                    <a:lstStyle/>
                    <a:p>
                      <a:pPr marL="342900" lvl="0" indent="-342900" algn="just">
                        <a:lnSpc>
                          <a:spcPct val="115000"/>
                        </a:lnSpc>
                        <a:spcAft>
                          <a:spcPts val="1000"/>
                        </a:spcAft>
                        <a:tabLst>
                          <a:tab pos="457200" algn="l"/>
                        </a:tabLst>
                      </a:pPr>
                      <a:r>
                        <a:rPr lang="ru-RU" sz="900">
                          <a:effectLst/>
                        </a:rPr>
                        <a:t>Педагог показывает картинки.</a:t>
                      </a:r>
                      <a:endParaRPr lang="ru-RU" sz="1000">
                        <a:effectLst/>
                      </a:endParaRPr>
                    </a:p>
                    <a:p>
                      <a:pPr marL="342900" lvl="0" indent="-342900" algn="just">
                        <a:lnSpc>
                          <a:spcPct val="115000"/>
                        </a:lnSpc>
                        <a:spcAft>
                          <a:spcPts val="1000"/>
                        </a:spcAft>
                        <a:tabLst>
                          <a:tab pos="457200" algn="l"/>
                        </a:tabLst>
                      </a:pPr>
                      <a:r>
                        <a:rPr lang="ru-RU" sz="900">
                          <a:effectLst/>
                        </a:rPr>
                        <a:t>Дети называют представителя военной профессии.</a:t>
                      </a:r>
                      <a:endParaRPr lang="ru-RU" sz="1000">
                        <a:effectLst/>
                        <a:latin typeface="Calibri"/>
                        <a:ea typeface="Calibri"/>
                        <a:cs typeface="Times New Roman"/>
                      </a:endParaRPr>
                    </a:p>
                  </a:txBody>
                  <a:tcPr marL="9078" marR="9078" marT="9078" marB="9078" anchor="ctr"/>
                </a:tc>
              </a:tr>
              <a:tr h="368694">
                <a:tc>
                  <a:txBody>
                    <a:bodyPr/>
                    <a:lstStyle/>
                    <a:p>
                      <a:pPr>
                        <a:lnSpc>
                          <a:spcPct val="115000"/>
                        </a:lnSpc>
                        <a:spcAft>
                          <a:spcPts val="0"/>
                        </a:spcAft>
                      </a:pPr>
                      <a:r>
                        <a:rPr lang="ru-RU" sz="900">
                          <a:effectLst/>
                        </a:rPr>
                        <a:t>«Один-много»/словесная</a:t>
                      </a:r>
                      <a:endParaRPr lang="ru-RU" sz="1000">
                        <a:effectLst/>
                        <a:latin typeface="Calibri"/>
                        <a:ea typeface="Calibri"/>
                        <a:cs typeface="Times New Roman"/>
                      </a:endParaRPr>
                    </a:p>
                  </a:txBody>
                  <a:tcPr marL="9078" marR="9078" marT="9078" marB="9078" anchor="ctr"/>
                </a:tc>
                <a:tc gridSpan="2">
                  <a:txBody>
                    <a:bodyPr/>
                    <a:lstStyle/>
                    <a:p>
                      <a:pPr>
                        <a:lnSpc>
                          <a:spcPct val="115000"/>
                        </a:lnSpc>
                        <a:spcAft>
                          <a:spcPts val="0"/>
                        </a:spcAft>
                      </a:pPr>
                      <a:r>
                        <a:rPr lang="ru-RU" sz="900">
                          <a:effectLst/>
                        </a:rPr>
                        <a:t>Педагог называет предмет в единственном числе, ребёнок отвечает во множественном (самолёт — самолёты, танк — танки и др.).</a:t>
                      </a:r>
                      <a:endParaRPr lang="ru-RU" sz="1000">
                        <a:effectLst/>
                        <a:latin typeface="Calibri"/>
                        <a:ea typeface="Calibri"/>
                        <a:cs typeface="Times New Roman"/>
                      </a:endParaRPr>
                    </a:p>
                  </a:txBody>
                  <a:tcPr marL="9078" marR="9078" marT="9078" marB="9078" anchor="ctr"/>
                </a:tc>
                <a:tc hMerge="1">
                  <a:txBody>
                    <a:bodyPr/>
                    <a:lstStyle/>
                    <a:p>
                      <a:endParaRPr lang="ru-RU"/>
                    </a:p>
                  </a:txBody>
                  <a:tcPr/>
                </a:tc>
              </a:tr>
              <a:tr h="1050948">
                <a:tc>
                  <a:txBody>
                    <a:bodyPr/>
                    <a:lstStyle/>
                    <a:p>
                      <a:pPr>
                        <a:lnSpc>
                          <a:spcPct val="115000"/>
                        </a:lnSpc>
                        <a:spcAft>
                          <a:spcPts val="0"/>
                        </a:spcAft>
                      </a:pPr>
                      <a:r>
                        <a:rPr lang="ru-RU" sz="900">
                          <a:effectLst/>
                        </a:rPr>
                        <a:t>«Кто служит в армии»/словесная</a:t>
                      </a:r>
                      <a:endParaRPr lang="ru-RU" sz="1000">
                        <a:effectLst/>
                        <a:latin typeface="Calibri"/>
                        <a:ea typeface="Calibri"/>
                        <a:cs typeface="Times New Roman"/>
                      </a:endParaRPr>
                    </a:p>
                  </a:txBody>
                  <a:tcPr marL="9078" marR="9078" marT="9078" marB="9078" anchor="ctr"/>
                </a:tc>
                <a:tc>
                  <a:txBody>
                    <a:bodyPr/>
                    <a:lstStyle/>
                    <a:p>
                      <a:pPr>
                        <a:lnSpc>
                          <a:spcPct val="115000"/>
                        </a:lnSpc>
                        <a:spcAft>
                          <a:spcPts val="0"/>
                        </a:spcAft>
                      </a:pPr>
                      <a:r>
                        <a:rPr lang="ru-RU" sz="900" dirty="0">
                          <a:effectLst/>
                        </a:rPr>
                        <a:t>Мяч</a:t>
                      </a:r>
                      <a:endParaRPr lang="ru-RU" sz="1000" dirty="0">
                        <a:effectLst/>
                        <a:latin typeface="Calibri"/>
                        <a:ea typeface="Calibri"/>
                        <a:cs typeface="Times New Roman"/>
                      </a:endParaRPr>
                    </a:p>
                  </a:txBody>
                  <a:tcPr marL="9078" marR="9078" marT="9078" marB="9078" anchor="ctr"/>
                </a:tc>
                <a:tc>
                  <a:txBody>
                    <a:bodyPr/>
                    <a:lstStyle/>
                    <a:p>
                      <a:pPr marL="342900" lvl="0" indent="-342900" algn="just">
                        <a:lnSpc>
                          <a:spcPct val="115000"/>
                        </a:lnSpc>
                        <a:spcAft>
                          <a:spcPts val="1000"/>
                        </a:spcAft>
                        <a:tabLst>
                          <a:tab pos="457200" algn="l"/>
                        </a:tabLst>
                      </a:pPr>
                      <a:r>
                        <a:rPr lang="ru-RU" sz="900">
                          <a:effectLst/>
                        </a:rPr>
                        <a:t>Педагог бросает ребёнку мяч и называет атрибут военной профессии.</a:t>
                      </a:r>
                      <a:endParaRPr lang="ru-RU" sz="1000">
                        <a:effectLst/>
                      </a:endParaRPr>
                    </a:p>
                    <a:p>
                      <a:pPr marL="342900" lvl="0" indent="-342900" algn="just">
                        <a:lnSpc>
                          <a:spcPct val="115000"/>
                        </a:lnSpc>
                        <a:spcAft>
                          <a:spcPts val="1000"/>
                        </a:spcAft>
                        <a:tabLst>
                          <a:tab pos="457200" algn="l"/>
                        </a:tabLst>
                      </a:pPr>
                      <a:r>
                        <a:rPr lang="ru-RU" sz="900">
                          <a:effectLst/>
                        </a:rPr>
                        <a:t>Ребёнок ловит, называет профессию и бросает мяч взрослому (самолёт — лётчик, танк — танкист и т. п.).</a:t>
                      </a:r>
                      <a:endParaRPr lang="ru-RU" sz="1000">
                        <a:effectLst/>
                        <a:latin typeface="Calibri"/>
                        <a:ea typeface="Calibri"/>
                        <a:cs typeface="Times New Roman"/>
                      </a:endParaRPr>
                    </a:p>
                  </a:txBody>
                  <a:tcPr marL="9078" marR="9078" marT="9078" marB="9078" anchor="ctr"/>
                </a:tc>
              </a:tr>
              <a:tr h="692354">
                <a:tc>
                  <a:txBody>
                    <a:bodyPr/>
                    <a:lstStyle/>
                    <a:p>
                      <a:pPr>
                        <a:lnSpc>
                          <a:spcPct val="115000"/>
                        </a:lnSpc>
                        <a:spcAft>
                          <a:spcPts val="0"/>
                        </a:spcAft>
                      </a:pPr>
                      <a:r>
                        <a:rPr lang="ru-RU" sz="900">
                          <a:effectLst/>
                        </a:rPr>
                        <a:t>«Найди тень»/настольно-печатная</a:t>
                      </a:r>
                      <a:endParaRPr lang="ru-RU" sz="1000">
                        <a:effectLst/>
                        <a:latin typeface="Calibri"/>
                        <a:ea typeface="Calibri"/>
                        <a:cs typeface="Times New Roman"/>
                      </a:endParaRPr>
                    </a:p>
                  </a:txBody>
                  <a:tcPr marL="9078" marR="9078" marT="9078" marB="9078" anchor="ctr"/>
                </a:tc>
                <a:tc>
                  <a:txBody>
                    <a:bodyPr/>
                    <a:lstStyle/>
                    <a:p>
                      <a:pPr>
                        <a:lnSpc>
                          <a:spcPct val="115000"/>
                        </a:lnSpc>
                        <a:spcAft>
                          <a:spcPts val="0"/>
                        </a:spcAft>
                      </a:pPr>
                      <a:r>
                        <a:rPr lang="ru-RU" sz="900" dirty="0">
                          <a:effectLst/>
                        </a:rPr>
                        <a:t>Картинки с изображением военной техники и теней транспортных средств.</a:t>
                      </a:r>
                      <a:endParaRPr lang="ru-RU" sz="1000" dirty="0">
                        <a:effectLst/>
                        <a:latin typeface="Calibri"/>
                        <a:ea typeface="Calibri"/>
                        <a:cs typeface="Times New Roman"/>
                      </a:endParaRPr>
                    </a:p>
                  </a:txBody>
                  <a:tcPr marL="9078" marR="9078" marT="9078" marB="9078" anchor="ctr"/>
                </a:tc>
                <a:tc>
                  <a:txBody>
                    <a:bodyPr/>
                    <a:lstStyle/>
                    <a:p>
                      <a:pPr marL="342900" lvl="0" indent="-342900" algn="just">
                        <a:lnSpc>
                          <a:spcPct val="115000"/>
                        </a:lnSpc>
                        <a:spcAft>
                          <a:spcPts val="1000"/>
                        </a:spcAft>
                        <a:tabLst>
                          <a:tab pos="457200" algn="l"/>
                        </a:tabLst>
                      </a:pPr>
                      <a:r>
                        <a:rPr lang="ru-RU" sz="900">
                          <a:effectLst/>
                        </a:rPr>
                        <a:t>Дети соединяют технику с тенью.</a:t>
                      </a:r>
                      <a:endParaRPr lang="ru-RU" sz="1000">
                        <a:effectLst/>
                      </a:endParaRPr>
                    </a:p>
                    <a:p>
                      <a:pPr marL="342900" lvl="0" indent="-342900" algn="just">
                        <a:lnSpc>
                          <a:spcPct val="115000"/>
                        </a:lnSpc>
                        <a:spcAft>
                          <a:spcPts val="1000"/>
                        </a:spcAft>
                        <a:tabLst>
                          <a:tab pos="457200" algn="l"/>
                        </a:tabLst>
                      </a:pPr>
                      <a:r>
                        <a:rPr lang="ru-RU" sz="900">
                          <a:effectLst/>
                        </a:rPr>
                        <a:t>Для усложнения можно соединять на скорость.</a:t>
                      </a:r>
                      <a:endParaRPr lang="ru-RU" sz="1000">
                        <a:effectLst/>
                        <a:latin typeface="Calibri"/>
                        <a:ea typeface="Calibri"/>
                        <a:cs typeface="Times New Roman"/>
                      </a:endParaRPr>
                    </a:p>
                  </a:txBody>
                  <a:tcPr marL="9078" marR="9078" marT="9078" marB="9078" anchor="ctr"/>
                </a:tc>
              </a:tr>
              <a:tr h="1195310">
                <a:tc>
                  <a:txBody>
                    <a:bodyPr/>
                    <a:lstStyle/>
                    <a:p>
                      <a:pPr>
                        <a:lnSpc>
                          <a:spcPct val="115000"/>
                        </a:lnSpc>
                        <a:spcAft>
                          <a:spcPts val="0"/>
                        </a:spcAft>
                      </a:pPr>
                      <a:r>
                        <a:rPr lang="ru-RU" sz="900">
                          <a:effectLst/>
                        </a:rPr>
                        <a:t>Пазл «Открытка для ветерана»/настольно-печатная</a:t>
                      </a:r>
                      <a:endParaRPr lang="ru-RU" sz="1000">
                        <a:effectLst/>
                        <a:latin typeface="Calibri"/>
                        <a:ea typeface="Calibri"/>
                        <a:cs typeface="Times New Roman"/>
                      </a:endParaRPr>
                    </a:p>
                  </a:txBody>
                  <a:tcPr marL="9078" marR="9078" marT="9078" marB="9078" anchor="ctr"/>
                </a:tc>
                <a:tc>
                  <a:txBody>
                    <a:bodyPr/>
                    <a:lstStyle/>
                    <a:p>
                      <a:pPr>
                        <a:lnSpc>
                          <a:spcPct val="115000"/>
                        </a:lnSpc>
                        <a:spcAft>
                          <a:spcPts val="0"/>
                        </a:spcAft>
                      </a:pPr>
                      <a:r>
                        <a:rPr lang="ru-RU" sz="900" dirty="0">
                          <a:effectLst/>
                        </a:rPr>
                        <a:t>Разрезанная на 4–6 частей открытка</a:t>
                      </a:r>
                      <a:endParaRPr lang="ru-RU" sz="1000" dirty="0">
                        <a:effectLst/>
                        <a:latin typeface="Calibri"/>
                        <a:ea typeface="Calibri"/>
                        <a:cs typeface="Times New Roman"/>
                      </a:endParaRPr>
                    </a:p>
                  </a:txBody>
                  <a:tcPr marL="9078" marR="9078" marT="9078" marB="9078" anchor="ctr"/>
                </a:tc>
                <a:tc>
                  <a:txBody>
                    <a:bodyPr/>
                    <a:lstStyle/>
                    <a:p>
                      <a:pPr marL="342900" lvl="0" indent="-342900" algn="just">
                        <a:lnSpc>
                          <a:spcPct val="115000"/>
                        </a:lnSpc>
                        <a:spcAft>
                          <a:spcPts val="1000"/>
                        </a:spcAft>
                        <a:tabLst>
                          <a:tab pos="457200" algn="l"/>
                        </a:tabLst>
                      </a:pPr>
                      <a:r>
                        <a:rPr lang="ru-RU" sz="900" dirty="0">
                          <a:effectLst/>
                        </a:rPr>
                        <a:t>Дети собирают </a:t>
                      </a:r>
                      <a:r>
                        <a:rPr lang="ru-RU" sz="900" dirty="0" err="1">
                          <a:effectLst/>
                        </a:rPr>
                        <a:t>пазл</a:t>
                      </a:r>
                      <a:r>
                        <a:rPr lang="ru-RU" sz="900" dirty="0">
                          <a:effectLst/>
                        </a:rPr>
                        <a:t> с картинкой.</a:t>
                      </a:r>
                      <a:endParaRPr lang="ru-RU" sz="1000" dirty="0">
                        <a:effectLst/>
                      </a:endParaRPr>
                    </a:p>
                    <a:p>
                      <a:pPr marL="342900" lvl="0" indent="-342900" algn="just">
                        <a:lnSpc>
                          <a:spcPct val="115000"/>
                        </a:lnSpc>
                        <a:spcAft>
                          <a:spcPts val="1000"/>
                        </a:spcAft>
                        <a:tabLst>
                          <a:tab pos="457200" algn="l"/>
                        </a:tabLst>
                      </a:pPr>
                      <a:r>
                        <a:rPr lang="ru-RU" sz="900" dirty="0">
                          <a:effectLst/>
                        </a:rPr>
                        <a:t>Во второй младшей группе описывают изображение.</a:t>
                      </a:r>
                      <a:endParaRPr lang="ru-RU" sz="1000" dirty="0">
                        <a:effectLst/>
                      </a:endParaRPr>
                    </a:p>
                    <a:p>
                      <a:pPr marL="342900" lvl="0" indent="-342900" algn="just">
                        <a:lnSpc>
                          <a:spcPct val="115000"/>
                        </a:lnSpc>
                        <a:spcAft>
                          <a:spcPts val="1000"/>
                        </a:spcAft>
                        <a:tabLst>
                          <a:tab pos="457200" algn="l"/>
                        </a:tabLst>
                      </a:pPr>
                      <a:r>
                        <a:rPr lang="ru-RU" sz="900" dirty="0">
                          <a:effectLst/>
                        </a:rPr>
                        <a:t>Для усложнения можно предложить собирать картинку на скорость.</a:t>
                      </a:r>
                      <a:endParaRPr lang="ru-RU" sz="1000" dirty="0">
                        <a:effectLst/>
                        <a:latin typeface="Calibri"/>
                        <a:ea typeface="Calibri"/>
                        <a:cs typeface="Times New Roman"/>
                      </a:endParaRPr>
                    </a:p>
                  </a:txBody>
                  <a:tcPr marL="9078" marR="9078" marT="9078" marB="9078" anchor="ctr"/>
                </a:tc>
              </a:tr>
            </a:tbl>
          </a:graphicData>
        </a:graphic>
      </p:graphicFrame>
      <p:sp>
        <p:nvSpPr>
          <p:cNvPr id="5" name="Rectangle 1"/>
          <p:cNvSpPr>
            <a:spLocks noChangeArrowheads="1"/>
          </p:cNvSpPr>
          <p:nvPr/>
        </p:nvSpPr>
        <p:spPr bwMode="auto">
          <a:xfrm>
            <a:off x="2051050" y="1914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87060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274638"/>
            <a:ext cx="6995120" cy="1714202"/>
          </a:xfrm>
        </p:spPr>
        <p:txBody>
          <a:bodyPr>
            <a:normAutofit fontScale="90000"/>
          </a:bodyPr>
          <a:lstStyle/>
          <a:p>
            <a:r>
              <a:rPr lang="ru-RU" sz="4000" b="1" dirty="0">
                <a:solidFill>
                  <a:srgbClr val="C00000"/>
                </a:solidFill>
                <a:latin typeface="Monotype Corsiva" pitchFamily="66" charset="0"/>
              </a:rPr>
              <a:t>Тематические подвижные и театрализованные игры для младших дошкольников</a:t>
            </a:r>
            <a:r>
              <a:rPr lang="ru-RU" dirty="0"/>
              <a:t/>
            </a:r>
            <a:br>
              <a:rPr lang="ru-RU" dirty="0"/>
            </a:b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00986628"/>
              </p:ext>
            </p:extLst>
          </p:nvPr>
        </p:nvGraphicFramePr>
        <p:xfrm>
          <a:off x="2411760" y="1697038"/>
          <a:ext cx="6092412" cy="4612179"/>
        </p:xfrm>
        <a:graphic>
          <a:graphicData uri="http://schemas.openxmlformats.org/drawingml/2006/table">
            <a:tbl>
              <a:tblPr firstRow="1" firstCol="1" bandRow="1">
                <a:tableStyleId>{5C22544A-7EE6-4342-B048-85BDC9FD1C3A}</a:tableStyleId>
              </a:tblPr>
              <a:tblGrid>
                <a:gridCol w="2030804"/>
                <a:gridCol w="2030804"/>
                <a:gridCol w="2030804"/>
              </a:tblGrid>
              <a:tr h="128632">
                <a:tc>
                  <a:txBody>
                    <a:bodyPr/>
                    <a:lstStyle/>
                    <a:p>
                      <a:pPr>
                        <a:lnSpc>
                          <a:spcPct val="115000"/>
                        </a:lnSpc>
                        <a:spcAft>
                          <a:spcPts val="750"/>
                        </a:spcAft>
                      </a:pPr>
                      <a:r>
                        <a:rPr lang="ru-RU" sz="700">
                          <a:effectLst/>
                        </a:rPr>
                        <a:t>Название игры/вид</a:t>
                      </a:r>
                      <a:endParaRPr lang="ru-RU" sz="800">
                        <a:effectLst/>
                        <a:latin typeface="Calibri"/>
                        <a:ea typeface="Calibri"/>
                        <a:cs typeface="Times New Roman"/>
                      </a:endParaRPr>
                    </a:p>
                  </a:txBody>
                  <a:tcPr marL="6931" marR="6931" marT="6931" marB="6931" anchor="ctr"/>
                </a:tc>
                <a:tc>
                  <a:txBody>
                    <a:bodyPr/>
                    <a:lstStyle/>
                    <a:p>
                      <a:pPr>
                        <a:lnSpc>
                          <a:spcPct val="115000"/>
                        </a:lnSpc>
                        <a:spcAft>
                          <a:spcPts val="750"/>
                        </a:spcAft>
                      </a:pPr>
                      <a:r>
                        <a:rPr lang="ru-RU" sz="700">
                          <a:effectLst/>
                        </a:rPr>
                        <a:t>Атрибуты</a:t>
                      </a:r>
                      <a:endParaRPr lang="ru-RU" sz="800">
                        <a:effectLst/>
                        <a:latin typeface="Calibri"/>
                        <a:ea typeface="Calibri"/>
                        <a:cs typeface="Times New Roman"/>
                      </a:endParaRPr>
                    </a:p>
                  </a:txBody>
                  <a:tcPr marL="6931" marR="6931" marT="6931" marB="6931" anchor="ctr"/>
                </a:tc>
                <a:tc>
                  <a:txBody>
                    <a:bodyPr/>
                    <a:lstStyle/>
                    <a:p>
                      <a:pPr>
                        <a:lnSpc>
                          <a:spcPct val="115000"/>
                        </a:lnSpc>
                        <a:spcAft>
                          <a:spcPts val="750"/>
                        </a:spcAft>
                      </a:pPr>
                      <a:r>
                        <a:rPr lang="ru-RU" sz="700">
                          <a:effectLst/>
                        </a:rPr>
                        <a:t>Условия</a:t>
                      </a:r>
                      <a:endParaRPr lang="ru-RU" sz="800">
                        <a:effectLst/>
                        <a:latin typeface="Calibri"/>
                        <a:ea typeface="Calibri"/>
                        <a:cs typeface="Times New Roman"/>
                      </a:endParaRPr>
                    </a:p>
                  </a:txBody>
                  <a:tcPr marL="6931" marR="6931" marT="6931" marB="6931" anchor="ctr"/>
                </a:tc>
              </a:tr>
              <a:tr h="1324023">
                <a:tc>
                  <a:txBody>
                    <a:bodyPr/>
                    <a:lstStyle/>
                    <a:p>
                      <a:pPr>
                        <a:lnSpc>
                          <a:spcPct val="115000"/>
                        </a:lnSpc>
                        <a:spcAft>
                          <a:spcPts val="750"/>
                        </a:spcAft>
                      </a:pPr>
                      <a:r>
                        <a:rPr lang="ru-RU" sz="700">
                          <a:effectLst/>
                        </a:rPr>
                        <a:t>«Найди себе пару»/индивидуальное соревнование</a:t>
                      </a:r>
                      <a:endParaRPr lang="ru-RU" sz="800">
                        <a:effectLst/>
                        <a:latin typeface="Calibri"/>
                        <a:ea typeface="Calibri"/>
                        <a:cs typeface="Times New Roman"/>
                      </a:endParaRPr>
                    </a:p>
                  </a:txBody>
                  <a:tcPr marL="6931" marR="6931" marT="6931" marB="6931" anchor="ctr"/>
                </a:tc>
                <a:tc>
                  <a:txBody>
                    <a:bodyPr/>
                    <a:lstStyle/>
                    <a:p>
                      <a:pPr>
                        <a:lnSpc>
                          <a:spcPct val="115000"/>
                        </a:lnSpc>
                        <a:spcAft>
                          <a:spcPts val="750"/>
                        </a:spcAft>
                      </a:pPr>
                      <a:r>
                        <a:rPr lang="ru-RU" sz="700">
                          <a:effectLst/>
                        </a:rPr>
                        <a:t>Цветные платочки и жетоны по количеству детей.</a:t>
                      </a:r>
                      <a:endParaRPr lang="ru-RU" sz="800">
                        <a:effectLst/>
                        <a:latin typeface="Calibri"/>
                        <a:ea typeface="Calibri"/>
                        <a:cs typeface="Times New Roman"/>
                      </a:endParaRPr>
                    </a:p>
                  </a:txBody>
                  <a:tcPr marL="6931" marR="6931" marT="6931" marB="6931" anchor="ctr"/>
                </a:tc>
                <a:tc>
                  <a:txBody>
                    <a:bodyPr/>
                    <a:lstStyle/>
                    <a:p>
                      <a:pPr marL="342900" lvl="0" indent="-342900" algn="just">
                        <a:lnSpc>
                          <a:spcPct val="115000"/>
                        </a:lnSpc>
                        <a:spcAft>
                          <a:spcPts val="1000"/>
                        </a:spcAft>
                        <a:tabLst>
                          <a:tab pos="457200" algn="l"/>
                        </a:tabLst>
                      </a:pPr>
                      <a:r>
                        <a:rPr lang="ru-RU" sz="700">
                          <a:effectLst/>
                        </a:rPr>
                        <a:t>На стулья, расставленные по залу или по комнате, крепятся цветные платочки.</a:t>
                      </a:r>
                      <a:endParaRPr lang="ru-RU" sz="800">
                        <a:effectLst/>
                      </a:endParaRPr>
                    </a:p>
                    <a:p>
                      <a:pPr marL="342900" lvl="0" indent="-342900" algn="just">
                        <a:lnSpc>
                          <a:spcPct val="115000"/>
                        </a:lnSpc>
                        <a:spcAft>
                          <a:spcPts val="1000"/>
                        </a:spcAft>
                        <a:tabLst>
                          <a:tab pos="457200" algn="l"/>
                        </a:tabLst>
                      </a:pPr>
                      <a:r>
                        <a:rPr lang="ru-RU" sz="700">
                          <a:effectLst/>
                        </a:rPr>
                        <a:t>Каждый ребёнок получает жетон цвета одного из платков.</a:t>
                      </a:r>
                      <a:endParaRPr lang="ru-RU" sz="800">
                        <a:effectLst/>
                      </a:endParaRPr>
                    </a:p>
                    <a:p>
                      <a:pPr marL="342900" lvl="0" indent="-342900" algn="just">
                        <a:lnSpc>
                          <a:spcPct val="115000"/>
                        </a:lnSpc>
                        <a:spcAft>
                          <a:spcPts val="1000"/>
                        </a:spcAft>
                        <a:tabLst>
                          <a:tab pos="457200" algn="l"/>
                        </a:tabLst>
                      </a:pPr>
                      <a:r>
                        <a:rPr lang="ru-RU" sz="700">
                          <a:effectLst/>
                        </a:rPr>
                        <a:t>Под музыку дети расходятся по залу.</a:t>
                      </a:r>
                      <a:endParaRPr lang="ru-RU" sz="800">
                        <a:effectLst/>
                      </a:endParaRPr>
                    </a:p>
                    <a:p>
                      <a:pPr marL="342900" lvl="0" indent="-342900" algn="just">
                        <a:lnSpc>
                          <a:spcPct val="115000"/>
                        </a:lnSpc>
                        <a:spcAft>
                          <a:spcPts val="1000"/>
                        </a:spcAft>
                        <a:tabLst>
                          <a:tab pos="457200" algn="l"/>
                        </a:tabLst>
                      </a:pPr>
                      <a:r>
                        <a:rPr lang="ru-RU" sz="700">
                          <a:effectLst/>
                        </a:rPr>
                        <a:t>На сигнал «Найди себе пару» ребята подходят к стулу с платочком соответствующего цвета.</a:t>
                      </a:r>
                      <a:endParaRPr lang="ru-RU" sz="800">
                        <a:effectLst/>
                        <a:latin typeface="Calibri"/>
                        <a:ea typeface="Calibri"/>
                        <a:cs typeface="Times New Roman"/>
                      </a:endParaRPr>
                    </a:p>
                  </a:txBody>
                  <a:tcPr marL="6931" marR="6931" marT="6931" marB="6931" anchor="ctr"/>
                </a:tc>
              </a:tr>
              <a:tr h="873198">
                <a:tc>
                  <a:txBody>
                    <a:bodyPr/>
                    <a:lstStyle/>
                    <a:p>
                      <a:pPr>
                        <a:lnSpc>
                          <a:spcPct val="115000"/>
                        </a:lnSpc>
                        <a:spcAft>
                          <a:spcPts val="0"/>
                        </a:spcAft>
                      </a:pPr>
                      <a:r>
                        <a:rPr lang="ru-RU" sz="700">
                          <a:effectLst/>
                        </a:rPr>
                        <a:t>«Дорога жизни»/командное соревнование (эстафета)</a:t>
                      </a:r>
                      <a:endParaRPr lang="ru-RU" sz="800">
                        <a:effectLst/>
                        <a:latin typeface="Calibri"/>
                        <a:ea typeface="Calibri"/>
                        <a:cs typeface="Times New Roman"/>
                      </a:endParaRPr>
                    </a:p>
                  </a:txBody>
                  <a:tcPr marL="6931" marR="6931" marT="6931" marB="6931" anchor="ctr"/>
                </a:tc>
                <a:tc>
                  <a:txBody>
                    <a:bodyPr/>
                    <a:lstStyle/>
                    <a:p>
                      <a:pPr marL="342900" lvl="0" indent="-342900" algn="just">
                        <a:lnSpc>
                          <a:spcPct val="115000"/>
                        </a:lnSpc>
                        <a:spcAft>
                          <a:spcPts val="1000"/>
                        </a:spcAft>
                        <a:buSzPts val="1000"/>
                        <a:buFont typeface="Symbol"/>
                        <a:buChar char=""/>
                        <a:tabLst>
                          <a:tab pos="457200" algn="l"/>
                        </a:tabLst>
                      </a:pPr>
                      <a:r>
                        <a:rPr lang="ru-RU" sz="700">
                          <a:effectLst/>
                        </a:rPr>
                        <a:t>кегли («мины»);</a:t>
                      </a:r>
                      <a:endParaRPr lang="ru-RU" sz="800">
                        <a:effectLst/>
                      </a:endParaRPr>
                    </a:p>
                    <a:p>
                      <a:pPr marL="342900" lvl="0" indent="-342900" algn="just">
                        <a:lnSpc>
                          <a:spcPct val="115000"/>
                        </a:lnSpc>
                        <a:spcAft>
                          <a:spcPts val="1000"/>
                        </a:spcAft>
                        <a:buSzPts val="1000"/>
                        <a:buFont typeface="Symbol"/>
                        <a:buChar char=""/>
                        <a:tabLst>
                          <a:tab pos="457200" algn="l"/>
                        </a:tabLst>
                      </a:pPr>
                      <a:r>
                        <a:rPr lang="ru-RU" sz="700">
                          <a:effectLst/>
                        </a:rPr>
                        <a:t>машинки на верёвках.</a:t>
                      </a:r>
                      <a:endParaRPr lang="ru-RU" sz="800">
                        <a:effectLst/>
                        <a:latin typeface="Calibri"/>
                        <a:ea typeface="Calibri"/>
                        <a:cs typeface="Times New Roman"/>
                      </a:endParaRPr>
                    </a:p>
                  </a:txBody>
                  <a:tcPr marL="6931" marR="6931" marT="6931" marB="6931" anchor="ctr"/>
                </a:tc>
                <a:tc>
                  <a:txBody>
                    <a:bodyPr/>
                    <a:lstStyle/>
                    <a:p>
                      <a:pPr marL="342900" lvl="0" indent="-342900" algn="just">
                        <a:lnSpc>
                          <a:spcPct val="115000"/>
                        </a:lnSpc>
                        <a:spcAft>
                          <a:spcPts val="1000"/>
                        </a:spcAft>
                        <a:tabLst>
                          <a:tab pos="457200" algn="l"/>
                        </a:tabLst>
                      </a:pPr>
                      <a:r>
                        <a:rPr lang="ru-RU" sz="700">
                          <a:effectLst/>
                        </a:rPr>
                        <a:t>По очереди члены команд должны провести машинку на верёвке между «мин».</a:t>
                      </a:r>
                      <a:endParaRPr lang="ru-RU" sz="800">
                        <a:effectLst/>
                      </a:endParaRPr>
                    </a:p>
                    <a:p>
                      <a:pPr marL="342900" lvl="0" indent="-342900" algn="just">
                        <a:lnSpc>
                          <a:spcPct val="115000"/>
                        </a:lnSpc>
                        <a:spcAft>
                          <a:spcPts val="1000"/>
                        </a:spcAft>
                        <a:tabLst>
                          <a:tab pos="457200" algn="l"/>
                        </a:tabLst>
                      </a:pPr>
                      <a:r>
                        <a:rPr lang="ru-RU" sz="700">
                          <a:effectLst/>
                        </a:rPr>
                        <a:t>Побеждает та команда, которая взорвала меньше «мин», то опрокинула меньше кеглей.</a:t>
                      </a:r>
                      <a:endParaRPr lang="ru-RU" sz="800">
                        <a:effectLst/>
                        <a:latin typeface="Calibri"/>
                        <a:ea typeface="Calibri"/>
                        <a:cs typeface="Times New Roman"/>
                      </a:endParaRPr>
                    </a:p>
                  </a:txBody>
                  <a:tcPr marL="6931" marR="6931" marT="6931" marB="6931" anchor="ctr"/>
                </a:tc>
              </a:tr>
              <a:tr h="1346386">
                <a:tc>
                  <a:txBody>
                    <a:bodyPr/>
                    <a:lstStyle/>
                    <a:p>
                      <a:pPr>
                        <a:lnSpc>
                          <a:spcPct val="115000"/>
                        </a:lnSpc>
                        <a:spcAft>
                          <a:spcPts val="0"/>
                        </a:spcAft>
                      </a:pPr>
                      <a:r>
                        <a:rPr lang="ru-RU" sz="700">
                          <a:effectLst/>
                        </a:rPr>
                        <a:t>«Сбей кеглю»/индивидуальное соревнование</a:t>
                      </a:r>
                      <a:endParaRPr lang="ru-RU" sz="800">
                        <a:effectLst/>
                        <a:latin typeface="Calibri"/>
                        <a:ea typeface="Calibri"/>
                        <a:cs typeface="Times New Roman"/>
                      </a:endParaRPr>
                    </a:p>
                  </a:txBody>
                  <a:tcPr marL="6931" marR="6931" marT="6931" marB="6931" anchor="ctr"/>
                </a:tc>
                <a:tc>
                  <a:txBody>
                    <a:bodyPr/>
                    <a:lstStyle/>
                    <a:p>
                      <a:pPr marL="342900" lvl="0" indent="-342900" algn="just">
                        <a:lnSpc>
                          <a:spcPct val="115000"/>
                        </a:lnSpc>
                        <a:spcAft>
                          <a:spcPts val="1000"/>
                        </a:spcAft>
                        <a:buSzPts val="1000"/>
                        <a:buFont typeface="Symbol"/>
                        <a:buChar char=""/>
                        <a:tabLst>
                          <a:tab pos="457200" algn="l"/>
                        </a:tabLst>
                      </a:pPr>
                      <a:r>
                        <a:rPr lang="ru-RU" sz="700">
                          <a:effectLst/>
                        </a:rPr>
                        <a:t>мячи диаметром 15–20 см;</a:t>
                      </a:r>
                      <a:endParaRPr lang="ru-RU" sz="800">
                        <a:effectLst/>
                      </a:endParaRPr>
                    </a:p>
                    <a:p>
                      <a:pPr marL="342900" lvl="0" indent="-342900" algn="just">
                        <a:lnSpc>
                          <a:spcPct val="115000"/>
                        </a:lnSpc>
                        <a:spcAft>
                          <a:spcPts val="1000"/>
                        </a:spcAft>
                        <a:buSzPts val="1000"/>
                        <a:buFont typeface="Symbol"/>
                        <a:buChar char=""/>
                        <a:tabLst>
                          <a:tab pos="457200" algn="l"/>
                        </a:tabLst>
                      </a:pPr>
                      <a:r>
                        <a:rPr lang="ru-RU" sz="700">
                          <a:effectLst/>
                        </a:rPr>
                        <a:t>кегли.</a:t>
                      </a:r>
                      <a:endParaRPr lang="ru-RU" sz="800">
                        <a:effectLst/>
                        <a:latin typeface="Calibri"/>
                        <a:ea typeface="Calibri"/>
                        <a:cs typeface="Times New Roman"/>
                      </a:endParaRPr>
                    </a:p>
                  </a:txBody>
                  <a:tcPr marL="6931" marR="6931" marT="6931" marB="6931" anchor="ctr"/>
                </a:tc>
                <a:tc>
                  <a:txBody>
                    <a:bodyPr/>
                    <a:lstStyle/>
                    <a:p>
                      <a:pPr marL="342900" lvl="0" indent="-342900" algn="just">
                        <a:lnSpc>
                          <a:spcPct val="115000"/>
                        </a:lnSpc>
                        <a:spcAft>
                          <a:spcPts val="1000"/>
                        </a:spcAft>
                        <a:tabLst>
                          <a:tab pos="457200" algn="l"/>
                        </a:tabLst>
                      </a:pPr>
                      <a:r>
                        <a:rPr lang="ru-RU" sz="700" dirty="0">
                          <a:effectLst/>
                        </a:rPr>
                        <a:t>На земле чертим линию. На расстоянии 1–1,5 м от неё ставим 2–3 большие кегли (расстояние между кеглями 15–20 см).</a:t>
                      </a:r>
                      <a:endParaRPr lang="ru-RU" sz="800" dirty="0">
                        <a:effectLst/>
                      </a:endParaRPr>
                    </a:p>
                    <a:p>
                      <a:pPr marL="342900" lvl="0" indent="-342900" algn="just">
                        <a:lnSpc>
                          <a:spcPct val="115000"/>
                        </a:lnSpc>
                        <a:spcAft>
                          <a:spcPts val="1000"/>
                        </a:spcAft>
                        <a:tabLst>
                          <a:tab pos="457200" algn="l"/>
                        </a:tabLst>
                      </a:pPr>
                      <a:r>
                        <a:rPr lang="ru-RU" sz="700" dirty="0">
                          <a:effectLst/>
                        </a:rPr>
                        <a:t>Дети по очереди подходят к этому месту, берут в руки лежащие мячи, катят их, стараясь сбить кеглю.</a:t>
                      </a:r>
                      <a:endParaRPr lang="ru-RU" sz="800" dirty="0">
                        <a:effectLst/>
                      </a:endParaRPr>
                    </a:p>
                    <a:p>
                      <a:pPr marL="342900" lvl="0" indent="-342900" algn="just">
                        <a:lnSpc>
                          <a:spcPct val="115000"/>
                        </a:lnSpc>
                        <a:spcAft>
                          <a:spcPts val="1000"/>
                        </a:spcAft>
                        <a:tabLst>
                          <a:tab pos="457200" algn="l"/>
                        </a:tabLst>
                      </a:pPr>
                      <a:r>
                        <a:rPr lang="ru-RU" sz="700" dirty="0">
                          <a:effectLst/>
                        </a:rPr>
                        <a:t>Прокатив 3 мяча, ребёнок бежит, собирает их и передаёт следующему играющему.</a:t>
                      </a:r>
                      <a:endParaRPr lang="ru-RU" sz="800" dirty="0">
                        <a:effectLst/>
                        <a:latin typeface="Calibri"/>
                        <a:ea typeface="Calibri"/>
                        <a:cs typeface="Times New Roman"/>
                      </a:endParaRPr>
                    </a:p>
                  </a:txBody>
                  <a:tcPr marL="6931" marR="6931" marT="6931" marB="6931" anchor="ctr"/>
                </a:tc>
              </a:tr>
              <a:tr h="932028">
                <a:tc>
                  <a:txBody>
                    <a:bodyPr/>
                    <a:lstStyle/>
                    <a:p>
                      <a:pPr>
                        <a:lnSpc>
                          <a:spcPct val="115000"/>
                        </a:lnSpc>
                        <a:spcAft>
                          <a:spcPts val="0"/>
                        </a:spcAft>
                      </a:pPr>
                      <a:r>
                        <a:rPr lang="ru-RU" sz="700" dirty="0">
                          <a:effectLst/>
                        </a:rPr>
                        <a:t>«Салют»/инсценировка физкультминутки (театрализованная игра)</a:t>
                      </a:r>
                      <a:endParaRPr lang="ru-RU" sz="800" dirty="0">
                        <a:effectLst/>
                        <a:latin typeface="Calibri"/>
                        <a:ea typeface="Calibri"/>
                        <a:cs typeface="Times New Roman"/>
                      </a:endParaRPr>
                    </a:p>
                  </a:txBody>
                  <a:tcPr marL="6931" marR="6931" marT="6931" marB="6931" anchor="ctr"/>
                </a:tc>
                <a:tc gridSpan="2">
                  <a:txBody>
                    <a:bodyPr/>
                    <a:lstStyle/>
                    <a:p>
                      <a:pPr marL="342900" lvl="0" indent="-342900">
                        <a:lnSpc>
                          <a:spcPct val="115000"/>
                        </a:lnSpc>
                        <a:spcAft>
                          <a:spcPts val="1000"/>
                        </a:spcAft>
                        <a:buSzPts val="1000"/>
                        <a:buFont typeface="Symbol"/>
                        <a:buChar char=""/>
                        <a:tabLst>
                          <a:tab pos="457200" algn="l"/>
                        </a:tabLst>
                      </a:pPr>
                      <a:r>
                        <a:rPr lang="ru-RU" sz="700" dirty="0">
                          <a:effectLst/>
                        </a:rPr>
                        <a:t>Вокруг всё было тихо. (Встать прямо, руки опустить) вдруг — салют! Салют! (Поднять руки вверх) Ракеты в небе вспыхнули (Раскрыть пальчики веером, помахать руками над головой влево-вправо). и там, и тут! Над площадью, над крышами, (Присесть, встать, руки с раскрытыми пальчиками поднять вверх 2—Зраза) Над праздничной Москвой Взвивается всё выше Огней фонтан живой. На улицу, на улицу (Лёгкий бег на месте). Все радостно бегут, Кричат: «Ура!», (Поднять руки вверх, крикнуть «Ура»). Любуются (Раскрыть пальчики веером, помахать руками над головой влево-вправо) На праздничный салют!</a:t>
                      </a:r>
                      <a:endParaRPr lang="ru-RU" sz="800" dirty="0">
                        <a:effectLst/>
                        <a:latin typeface="Calibri"/>
                        <a:ea typeface="Calibri"/>
                        <a:cs typeface="Times New Roman"/>
                      </a:endParaRPr>
                    </a:p>
                  </a:txBody>
                  <a:tcPr marL="6931" marR="6931" marT="6931" marB="6931" anchor="ctr"/>
                </a:tc>
                <a:tc hMerge="1">
                  <a:txBody>
                    <a:bodyPr/>
                    <a:lstStyle/>
                    <a:p>
                      <a:endParaRPr lang="ru-RU"/>
                    </a:p>
                  </a:txBody>
                  <a:tcPr/>
                </a:tc>
              </a:tr>
            </a:tbl>
          </a:graphicData>
        </a:graphic>
      </p:graphicFrame>
      <p:sp>
        <p:nvSpPr>
          <p:cNvPr id="5" name="Rectangle 1"/>
          <p:cNvSpPr>
            <a:spLocks noChangeArrowheads="1"/>
          </p:cNvSpPr>
          <p:nvPr/>
        </p:nvSpPr>
        <p:spPr bwMode="auto">
          <a:xfrm>
            <a:off x="2800350" y="12398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695590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latin typeface="Monotype Corsiva" pitchFamily="66" charset="0"/>
              </a:rPr>
              <a:t>Поэтическая страничка!</a:t>
            </a:r>
            <a:endParaRPr lang="ru-RU" b="1" dirty="0">
              <a:solidFill>
                <a:srgbClr val="C00000"/>
              </a:solidFill>
              <a:latin typeface="Monotype Corsiva" pitchFamily="66" charset="0"/>
            </a:endParaRPr>
          </a:p>
        </p:txBody>
      </p:sp>
      <p:sp>
        <p:nvSpPr>
          <p:cNvPr id="3" name="Объект 2"/>
          <p:cNvSpPr>
            <a:spLocks noGrp="1"/>
          </p:cNvSpPr>
          <p:nvPr>
            <p:ph idx="1"/>
          </p:nvPr>
        </p:nvSpPr>
        <p:spPr>
          <a:xfrm>
            <a:off x="1907704" y="1124744"/>
            <a:ext cx="7128792" cy="5616624"/>
          </a:xfrm>
        </p:spPr>
        <p:txBody>
          <a:bodyPr numCol="3">
            <a:normAutofit fontScale="32500" lnSpcReduction="20000"/>
          </a:bodyPr>
          <a:lstStyle/>
          <a:p>
            <a:r>
              <a:rPr lang="ru-RU" b="1" dirty="0">
                <a:solidFill>
                  <a:srgbClr val="C00000"/>
                </a:solidFill>
              </a:rPr>
              <a:t>День Победы</a:t>
            </a:r>
            <a:endParaRPr lang="ru-RU" dirty="0">
              <a:solidFill>
                <a:srgbClr val="C00000"/>
              </a:solidFill>
            </a:endParaRPr>
          </a:p>
          <a:p>
            <a:r>
              <a:rPr lang="ru-RU" dirty="0"/>
              <a:t>Майский праздник —</a:t>
            </a:r>
            <a:br>
              <a:rPr lang="ru-RU" dirty="0"/>
            </a:br>
            <a:r>
              <a:rPr lang="ru-RU" dirty="0"/>
              <a:t>День Победы</a:t>
            </a:r>
            <a:br>
              <a:rPr lang="ru-RU" dirty="0"/>
            </a:br>
            <a:r>
              <a:rPr lang="ru-RU" dirty="0"/>
              <a:t>Отмечает вся страна.</a:t>
            </a:r>
            <a:br>
              <a:rPr lang="ru-RU" dirty="0"/>
            </a:br>
            <a:r>
              <a:rPr lang="ru-RU" dirty="0"/>
              <a:t>Надевают наши деды</a:t>
            </a:r>
            <a:br>
              <a:rPr lang="ru-RU" dirty="0"/>
            </a:br>
            <a:r>
              <a:rPr lang="ru-RU" dirty="0"/>
              <a:t>Боевые ордена.</a:t>
            </a:r>
          </a:p>
          <a:p>
            <a:r>
              <a:rPr lang="ru-RU" dirty="0"/>
              <a:t>Их с утра зовёт дорога</a:t>
            </a:r>
            <a:br>
              <a:rPr lang="ru-RU" dirty="0"/>
            </a:br>
            <a:r>
              <a:rPr lang="ru-RU" dirty="0"/>
              <a:t>На торжественный парад.</a:t>
            </a:r>
            <a:br>
              <a:rPr lang="ru-RU" dirty="0"/>
            </a:br>
            <a:r>
              <a:rPr lang="ru-RU" dirty="0"/>
              <a:t>И задумчиво с порога</a:t>
            </a:r>
            <a:br>
              <a:rPr lang="ru-RU" dirty="0"/>
            </a:br>
            <a:r>
              <a:rPr lang="ru-RU" dirty="0"/>
              <a:t>Вслед им бабушки глядят.</a:t>
            </a:r>
          </a:p>
          <a:p>
            <a:r>
              <a:rPr lang="ru-RU" dirty="0"/>
              <a:t>(Белозеров Т.)</a:t>
            </a:r>
          </a:p>
          <a:p>
            <a:r>
              <a:rPr lang="ru-RU" dirty="0"/>
              <a:t> </a:t>
            </a:r>
            <a:r>
              <a:rPr lang="ru-RU" dirty="0" smtClean="0">
                <a:solidFill>
                  <a:srgbClr val="C00000"/>
                </a:solidFill>
              </a:rPr>
              <a:t>Что </a:t>
            </a:r>
            <a:r>
              <a:rPr lang="ru-RU" dirty="0">
                <a:solidFill>
                  <a:srgbClr val="C00000"/>
                </a:solidFill>
              </a:rPr>
              <a:t>за праздник?</a:t>
            </a:r>
          </a:p>
          <a:p>
            <a:r>
              <a:rPr lang="ru-RU" dirty="0"/>
              <a:t>В небе праздничный салют,</a:t>
            </a:r>
            <a:br>
              <a:rPr lang="ru-RU" dirty="0"/>
            </a:br>
            <a:r>
              <a:rPr lang="ru-RU" dirty="0"/>
              <a:t>Фейерверки там и тут.</a:t>
            </a:r>
            <a:br>
              <a:rPr lang="ru-RU" dirty="0"/>
            </a:br>
            <a:r>
              <a:rPr lang="ru-RU" dirty="0"/>
              <a:t>Поздравляет вся страна</a:t>
            </a:r>
            <a:br>
              <a:rPr lang="ru-RU" dirty="0"/>
            </a:br>
            <a:r>
              <a:rPr lang="ru-RU" dirty="0"/>
              <a:t>Славных ветеранов.</a:t>
            </a:r>
          </a:p>
          <a:p>
            <a:r>
              <a:rPr lang="ru-RU" dirty="0"/>
              <a:t>А цветущая весна</a:t>
            </a:r>
            <a:br>
              <a:rPr lang="ru-RU" dirty="0"/>
            </a:br>
            <a:r>
              <a:rPr lang="ru-RU" dirty="0"/>
              <a:t>Дарит им тюльпаны,</a:t>
            </a:r>
            <a:br>
              <a:rPr lang="ru-RU" dirty="0"/>
            </a:br>
            <a:r>
              <a:rPr lang="ru-RU" dirty="0"/>
              <a:t>Дарит белую сирень.</a:t>
            </a:r>
            <a:br>
              <a:rPr lang="ru-RU" dirty="0"/>
            </a:br>
            <a:r>
              <a:rPr lang="ru-RU" dirty="0"/>
              <a:t>Что за славный майский день?</a:t>
            </a:r>
          </a:p>
          <a:p>
            <a:r>
              <a:rPr lang="ru-RU" dirty="0"/>
              <a:t>(Н. Иванова)</a:t>
            </a:r>
          </a:p>
          <a:p>
            <a:r>
              <a:rPr lang="ru-RU" dirty="0">
                <a:solidFill>
                  <a:srgbClr val="C00000"/>
                </a:solidFill>
              </a:rPr>
              <a:t>Прабабушка</a:t>
            </a:r>
          </a:p>
          <a:p>
            <a:r>
              <a:rPr lang="ru-RU" dirty="0"/>
              <a:t>Моя прабабушка седая,</a:t>
            </a:r>
            <a:br>
              <a:rPr lang="ru-RU" dirty="0"/>
            </a:br>
            <a:r>
              <a:rPr lang="ru-RU" dirty="0"/>
              <a:t>Такая милая, родная.</a:t>
            </a:r>
            <a:br>
              <a:rPr lang="ru-RU" dirty="0"/>
            </a:br>
            <a:r>
              <a:rPr lang="ru-RU" dirty="0"/>
              <a:t>Со мной играет, приголубит,</a:t>
            </a:r>
            <a:br>
              <a:rPr lang="ru-RU" dirty="0"/>
            </a:br>
            <a:r>
              <a:rPr lang="ru-RU" dirty="0"/>
              <a:t>Но вспоминать она не любит,</a:t>
            </a:r>
            <a:br>
              <a:rPr lang="ru-RU" dirty="0"/>
            </a:br>
            <a:r>
              <a:rPr lang="ru-RU" dirty="0"/>
              <a:t>Как воевала на войне,</a:t>
            </a:r>
            <a:br>
              <a:rPr lang="ru-RU" dirty="0"/>
            </a:br>
            <a:r>
              <a:rPr lang="ru-RU" dirty="0"/>
              <a:t>Вздохнёт и скажет мне:</a:t>
            </a:r>
            <a:br>
              <a:rPr lang="ru-RU" dirty="0"/>
            </a:br>
            <a:r>
              <a:rPr lang="ru-RU" dirty="0"/>
              <a:t>– Всего дороже мир и дети!</a:t>
            </a:r>
            <a:br>
              <a:rPr lang="ru-RU" dirty="0"/>
            </a:br>
            <a:r>
              <a:rPr lang="ru-RU" dirty="0"/>
              <a:t>А в День Победы, на рассвете,</a:t>
            </a:r>
            <a:br>
              <a:rPr lang="ru-RU" dirty="0"/>
            </a:br>
            <a:r>
              <a:rPr lang="ru-RU" dirty="0"/>
              <a:t>Свои достанет ордена,</a:t>
            </a:r>
            <a:br>
              <a:rPr lang="ru-RU" dirty="0"/>
            </a:br>
            <a:r>
              <a:rPr lang="ru-RU" dirty="0"/>
              <a:t>Слезу рукой смахнёт она.</a:t>
            </a:r>
            <a:br>
              <a:rPr lang="ru-RU" dirty="0"/>
            </a:br>
            <a:r>
              <a:rPr lang="ru-RU" dirty="0"/>
              <a:t>Наденет праздничный наряд,</a:t>
            </a:r>
            <a:br>
              <a:rPr lang="ru-RU" dirty="0"/>
            </a:br>
            <a:r>
              <a:rPr lang="ru-RU" dirty="0"/>
              <a:t>И с ней идём мы на парад!</a:t>
            </a:r>
            <a:br>
              <a:rPr lang="ru-RU" dirty="0"/>
            </a:br>
            <a:r>
              <a:rPr lang="ru-RU" dirty="0"/>
              <a:t>Идёт тихонечко она,</a:t>
            </a:r>
            <a:br>
              <a:rPr lang="ru-RU" dirty="0"/>
            </a:br>
            <a:r>
              <a:rPr lang="ru-RU" dirty="0"/>
              <a:t>С палочкой, болит спина.</a:t>
            </a:r>
            <a:br>
              <a:rPr lang="ru-RU" dirty="0"/>
            </a:br>
            <a:r>
              <a:rPr lang="ru-RU" dirty="0"/>
              <a:t>Горят на солнце ордена.</a:t>
            </a:r>
            <a:br>
              <a:rPr lang="ru-RU" dirty="0"/>
            </a:br>
            <a:r>
              <a:rPr lang="ru-RU" dirty="0"/>
              <a:t>Всех ветеранов чтит страна,</a:t>
            </a:r>
            <a:br>
              <a:rPr lang="ru-RU" dirty="0"/>
            </a:br>
            <a:r>
              <a:rPr lang="ru-RU" dirty="0"/>
              <a:t>За то, что защитили Русь!</a:t>
            </a:r>
            <a:br>
              <a:rPr lang="ru-RU" dirty="0"/>
            </a:br>
            <a:r>
              <a:rPr lang="ru-RU" dirty="0"/>
              <a:t>Горжусь прабабушкой,</a:t>
            </a:r>
            <a:br>
              <a:rPr lang="ru-RU" dirty="0"/>
            </a:br>
            <a:r>
              <a:rPr lang="ru-RU" dirty="0"/>
              <a:t>Горжусь!</a:t>
            </a:r>
          </a:p>
          <a:p>
            <a:r>
              <a:rPr lang="ru-RU" dirty="0"/>
              <a:t>(Татьяна Петухова)</a:t>
            </a:r>
          </a:p>
          <a:p>
            <a:r>
              <a:rPr lang="ru-RU" dirty="0">
                <a:solidFill>
                  <a:srgbClr val="C00000"/>
                </a:solidFill>
              </a:rPr>
              <a:t>Старый снимок</a:t>
            </a:r>
          </a:p>
          <a:p>
            <a:r>
              <a:rPr lang="ru-RU" dirty="0"/>
              <a:t>Фотоснимок на стене –</a:t>
            </a:r>
            <a:br>
              <a:rPr lang="ru-RU" dirty="0"/>
            </a:br>
            <a:r>
              <a:rPr lang="ru-RU" dirty="0"/>
              <a:t>В доме память о войне.</a:t>
            </a:r>
            <a:br>
              <a:rPr lang="ru-RU" dirty="0"/>
            </a:br>
            <a:r>
              <a:rPr lang="ru-RU" dirty="0"/>
              <a:t>Димкин дед</a:t>
            </a:r>
            <a:br>
              <a:rPr lang="ru-RU" dirty="0"/>
            </a:br>
            <a:r>
              <a:rPr lang="ru-RU" dirty="0"/>
              <a:t>На этом фото:</a:t>
            </a:r>
            <a:br>
              <a:rPr lang="ru-RU" dirty="0"/>
            </a:br>
            <a:r>
              <a:rPr lang="ru-RU" dirty="0"/>
              <a:t>С автоматом возле дота,</a:t>
            </a:r>
            <a:br>
              <a:rPr lang="ru-RU" dirty="0"/>
            </a:br>
            <a:r>
              <a:rPr lang="ru-RU" dirty="0"/>
              <a:t>Перевязана рука,</a:t>
            </a:r>
            <a:br>
              <a:rPr lang="ru-RU" dirty="0"/>
            </a:br>
            <a:r>
              <a:rPr lang="ru-RU" dirty="0"/>
              <a:t>Улыбается слегка…</a:t>
            </a:r>
          </a:p>
          <a:p>
            <a:r>
              <a:rPr lang="ru-RU" dirty="0"/>
              <a:t>Здесь всего на десять лет</a:t>
            </a:r>
            <a:br>
              <a:rPr lang="ru-RU" dirty="0"/>
            </a:br>
            <a:r>
              <a:rPr lang="ru-RU" dirty="0"/>
              <a:t>Старше Димки</a:t>
            </a:r>
            <a:br>
              <a:rPr lang="ru-RU" dirty="0"/>
            </a:br>
            <a:r>
              <a:rPr lang="ru-RU" dirty="0"/>
              <a:t>Димкин дед.</a:t>
            </a:r>
          </a:p>
          <a:p>
            <a:r>
              <a:rPr lang="ru-RU" dirty="0"/>
              <a:t>(С. Пивоваров)</a:t>
            </a:r>
          </a:p>
          <a:p>
            <a:r>
              <a:rPr lang="ru-RU" dirty="0"/>
              <a:t> </a:t>
            </a:r>
          </a:p>
          <a:p>
            <a:r>
              <a:rPr lang="ru-RU" dirty="0">
                <a:solidFill>
                  <a:srgbClr val="C00000"/>
                </a:solidFill>
              </a:rPr>
              <a:t>Что такое День Победы</a:t>
            </a:r>
          </a:p>
          <a:p>
            <a:r>
              <a:rPr lang="ru-RU" dirty="0"/>
              <a:t>Что такое День Победы?</a:t>
            </a:r>
            <a:br>
              <a:rPr lang="ru-RU" dirty="0"/>
            </a:br>
            <a:r>
              <a:rPr lang="ru-RU" dirty="0"/>
              <a:t>Это утренний парад:</a:t>
            </a:r>
            <a:br>
              <a:rPr lang="ru-RU" dirty="0"/>
            </a:br>
            <a:r>
              <a:rPr lang="ru-RU" dirty="0"/>
              <a:t>Едут танки и ракеты,</a:t>
            </a:r>
            <a:br>
              <a:rPr lang="ru-RU" dirty="0"/>
            </a:br>
            <a:r>
              <a:rPr lang="ru-RU" dirty="0"/>
              <a:t>Марширует строй солдат.</a:t>
            </a:r>
          </a:p>
          <a:p>
            <a:r>
              <a:rPr lang="ru-RU" dirty="0"/>
              <a:t>Что такое День Победы?</a:t>
            </a:r>
            <a:br>
              <a:rPr lang="ru-RU" dirty="0"/>
            </a:br>
            <a:r>
              <a:rPr lang="ru-RU" dirty="0"/>
              <a:t>Это праздничный салют:</a:t>
            </a:r>
            <a:br>
              <a:rPr lang="ru-RU" dirty="0"/>
            </a:br>
            <a:r>
              <a:rPr lang="ru-RU" dirty="0"/>
              <a:t>Фейерверк взлетает в небо,</a:t>
            </a:r>
            <a:br>
              <a:rPr lang="ru-RU" dirty="0"/>
            </a:br>
            <a:r>
              <a:rPr lang="ru-RU" dirty="0"/>
              <a:t>Рассыпаясь там и тут.</a:t>
            </a:r>
          </a:p>
          <a:p>
            <a:r>
              <a:rPr lang="ru-RU" dirty="0"/>
              <a:t>Что такое День Победы?</a:t>
            </a:r>
            <a:br>
              <a:rPr lang="ru-RU" dirty="0"/>
            </a:br>
            <a:r>
              <a:rPr lang="ru-RU" dirty="0"/>
              <a:t>Это песни за столом,</a:t>
            </a:r>
            <a:br>
              <a:rPr lang="ru-RU" dirty="0"/>
            </a:br>
            <a:r>
              <a:rPr lang="ru-RU" dirty="0"/>
              <a:t>Это речи и беседы,</a:t>
            </a:r>
            <a:br>
              <a:rPr lang="ru-RU" dirty="0"/>
            </a:br>
            <a:r>
              <a:rPr lang="ru-RU" dirty="0"/>
              <a:t>Это дедушкин альбом.</a:t>
            </a:r>
          </a:p>
          <a:p>
            <a:r>
              <a:rPr lang="ru-RU" dirty="0"/>
              <a:t>Это фрукты и конфеты,</a:t>
            </a:r>
            <a:br>
              <a:rPr lang="ru-RU" dirty="0"/>
            </a:br>
            <a:r>
              <a:rPr lang="ru-RU" dirty="0"/>
              <a:t>Это запахи весны…</a:t>
            </a:r>
            <a:br>
              <a:rPr lang="ru-RU" dirty="0"/>
            </a:br>
            <a:r>
              <a:rPr lang="ru-RU" dirty="0"/>
              <a:t>Что такое День Победы –</a:t>
            </a:r>
            <a:br>
              <a:rPr lang="ru-RU" dirty="0"/>
            </a:br>
            <a:r>
              <a:rPr lang="ru-RU" dirty="0"/>
              <a:t>Это значит – нет войны.</a:t>
            </a:r>
          </a:p>
          <a:p>
            <a:r>
              <a:rPr lang="ru-RU" dirty="0"/>
              <a:t> </a:t>
            </a:r>
          </a:p>
          <a:p>
            <a:r>
              <a:rPr lang="ru-RU" dirty="0">
                <a:solidFill>
                  <a:srgbClr val="C00000"/>
                </a:solidFill>
              </a:rPr>
              <a:t>Пусть будет мир!</a:t>
            </a:r>
          </a:p>
          <a:p>
            <a:r>
              <a:rPr lang="ru-RU" dirty="0"/>
              <a:t>Пусть пулемёты не строчат,</a:t>
            </a:r>
            <a:br>
              <a:rPr lang="ru-RU" dirty="0"/>
            </a:br>
            <a:r>
              <a:rPr lang="ru-RU" dirty="0"/>
              <a:t>И пушки грозные молчат,</a:t>
            </a:r>
            <a:br>
              <a:rPr lang="ru-RU" dirty="0"/>
            </a:br>
            <a:r>
              <a:rPr lang="ru-RU" dirty="0"/>
              <a:t>Пусть в небе не клубится дым,</a:t>
            </a:r>
            <a:br>
              <a:rPr lang="ru-RU" dirty="0"/>
            </a:br>
            <a:r>
              <a:rPr lang="ru-RU" dirty="0"/>
              <a:t>Пусть небо будет голубым,</a:t>
            </a:r>
            <a:br>
              <a:rPr lang="ru-RU" dirty="0"/>
            </a:br>
            <a:r>
              <a:rPr lang="ru-RU" dirty="0"/>
              <a:t>Пусть бомбовозы по нему</a:t>
            </a:r>
            <a:br>
              <a:rPr lang="ru-RU" dirty="0"/>
            </a:br>
            <a:r>
              <a:rPr lang="ru-RU" dirty="0"/>
              <a:t>Не прилетают ни к кому,</a:t>
            </a:r>
            <a:br>
              <a:rPr lang="ru-RU" dirty="0"/>
            </a:br>
            <a:r>
              <a:rPr lang="ru-RU" dirty="0"/>
              <a:t>Не гибнут люди, города…</a:t>
            </a:r>
            <a:br>
              <a:rPr lang="ru-RU" dirty="0"/>
            </a:br>
            <a:r>
              <a:rPr lang="ru-RU" dirty="0"/>
              <a:t>Мир нужен на земле всегда!</a:t>
            </a:r>
          </a:p>
          <a:p>
            <a:r>
              <a:rPr lang="ru-RU" b="1" dirty="0"/>
              <a:t> </a:t>
            </a:r>
            <a:endParaRPr lang="ru-RU" dirty="0"/>
          </a:p>
          <a:p>
            <a:r>
              <a:rPr lang="ru-RU" b="1" dirty="0">
                <a:solidFill>
                  <a:srgbClr val="C00000"/>
                </a:solidFill>
              </a:rPr>
              <a:t>День Победы</a:t>
            </a:r>
            <a:endParaRPr lang="ru-RU" dirty="0">
              <a:solidFill>
                <a:srgbClr val="C00000"/>
              </a:solidFill>
            </a:endParaRPr>
          </a:p>
          <a:p>
            <a:r>
              <a:rPr lang="ru-RU" dirty="0"/>
              <a:t>День Победы 9 Мая –</a:t>
            </a:r>
            <a:br>
              <a:rPr lang="ru-RU" dirty="0"/>
            </a:br>
            <a:r>
              <a:rPr lang="ru-RU" dirty="0"/>
              <a:t>Праздник мира в стране и весны.</a:t>
            </a:r>
            <a:br>
              <a:rPr lang="ru-RU" dirty="0"/>
            </a:br>
            <a:r>
              <a:rPr lang="ru-RU" dirty="0"/>
              <a:t>В этот день мы солдат вспоминаем,</a:t>
            </a:r>
            <a:br>
              <a:rPr lang="ru-RU" dirty="0"/>
            </a:br>
            <a:r>
              <a:rPr lang="ru-RU" dirty="0"/>
              <a:t>Не вернувшихся в семьи с войны.</a:t>
            </a:r>
          </a:p>
          <a:p>
            <a:r>
              <a:rPr lang="ru-RU" dirty="0"/>
              <a:t>В этот праздник мы чествуем дедов,</a:t>
            </a:r>
            <a:br>
              <a:rPr lang="ru-RU" dirty="0"/>
            </a:br>
            <a:r>
              <a:rPr lang="ru-RU" dirty="0"/>
              <a:t>Защитивших родную страну,</a:t>
            </a:r>
            <a:br>
              <a:rPr lang="ru-RU" dirty="0"/>
            </a:br>
            <a:r>
              <a:rPr lang="ru-RU" dirty="0"/>
              <a:t>Подарившим народам Победу</a:t>
            </a:r>
            <a:br>
              <a:rPr lang="ru-RU" dirty="0"/>
            </a:br>
            <a:r>
              <a:rPr lang="ru-RU" dirty="0"/>
              <a:t>И вернувшим нам мир и весну!</a:t>
            </a:r>
          </a:p>
          <a:p>
            <a:r>
              <a:rPr lang="ru-RU" dirty="0"/>
              <a:t>(Н. Томилина)</a:t>
            </a:r>
          </a:p>
          <a:p>
            <a:r>
              <a:rPr lang="ru-RU" dirty="0"/>
              <a:t> </a:t>
            </a:r>
          </a:p>
          <a:p>
            <a:r>
              <a:rPr lang="ru-RU" dirty="0">
                <a:solidFill>
                  <a:srgbClr val="C00000"/>
                </a:solidFill>
              </a:rPr>
              <a:t>Медали</a:t>
            </a:r>
          </a:p>
          <a:p>
            <a:r>
              <a:rPr lang="ru-RU" dirty="0"/>
              <a:t>Ветеран – боец бывалый,</a:t>
            </a:r>
            <a:br>
              <a:rPr lang="ru-RU" dirty="0"/>
            </a:br>
            <a:r>
              <a:rPr lang="ru-RU" dirty="0"/>
              <a:t>Повидал за жизнь немало.</a:t>
            </a:r>
            <a:br>
              <a:rPr lang="ru-RU" dirty="0"/>
            </a:br>
            <a:r>
              <a:rPr lang="ru-RU" dirty="0"/>
              <a:t>Он с отвагою в бою</a:t>
            </a:r>
            <a:br>
              <a:rPr lang="ru-RU" dirty="0"/>
            </a:br>
            <a:r>
              <a:rPr lang="ru-RU" dirty="0"/>
              <a:t>Защищал страну свою!</a:t>
            </a:r>
          </a:p>
          <a:p>
            <a:r>
              <a:rPr lang="ru-RU" dirty="0"/>
              <a:t>В День Победы засверкали</a:t>
            </a:r>
            <a:br>
              <a:rPr lang="ru-RU" dirty="0"/>
            </a:br>
            <a:r>
              <a:rPr lang="ru-RU" dirty="0"/>
              <a:t>На груди его медали.</a:t>
            </a:r>
            <a:br>
              <a:rPr lang="ru-RU" dirty="0"/>
            </a:br>
            <a:r>
              <a:rPr lang="ru-RU" dirty="0"/>
              <a:t>На груди его — медали!</a:t>
            </a:r>
            <a:br>
              <a:rPr lang="ru-RU" dirty="0"/>
            </a:br>
            <a:r>
              <a:rPr lang="ru-RU" dirty="0"/>
              <a:t>Мы с сестрой их сосчитали.</a:t>
            </a:r>
          </a:p>
          <a:p>
            <a:endParaRPr lang="ru-RU" dirty="0"/>
          </a:p>
        </p:txBody>
      </p:sp>
    </p:spTree>
    <p:extLst>
      <p:ext uri="{BB962C8B-B14F-4D97-AF65-F5344CB8AC3E}">
        <p14:creationId xmlns:p14="http://schemas.microsoft.com/office/powerpoint/2010/main" val="2598299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fontScale="90000"/>
          </a:bodyPr>
          <a:lstStyle/>
          <a:p>
            <a:r>
              <a:rPr lang="ru-RU" sz="6000" b="1" dirty="0" smtClean="0">
                <a:solidFill>
                  <a:srgbClr val="C00000"/>
                </a:solidFill>
                <a:latin typeface="Monotype Corsiva" pitchFamily="66" charset="0"/>
              </a:rPr>
              <a:t>Рассказы о войне!</a:t>
            </a:r>
            <a:endParaRPr lang="ru-RU" sz="6000" b="1" dirty="0">
              <a:solidFill>
                <a:srgbClr val="C00000"/>
              </a:solidFill>
              <a:latin typeface="Monotype Corsiva" pitchFamily="66" charset="0"/>
            </a:endParaRPr>
          </a:p>
        </p:txBody>
      </p:sp>
      <p:sp>
        <p:nvSpPr>
          <p:cNvPr id="3" name="Объект 2"/>
          <p:cNvSpPr>
            <a:spLocks noGrp="1"/>
          </p:cNvSpPr>
          <p:nvPr>
            <p:ph idx="1"/>
          </p:nvPr>
        </p:nvSpPr>
        <p:spPr>
          <a:xfrm>
            <a:off x="1979712" y="1196752"/>
            <a:ext cx="6707088" cy="5112568"/>
          </a:xfrm>
        </p:spPr>
        <p:txBody>
          <a:bodyPr/>
          <a:lstStyle/>
          <a:p>
            <a:endParaRPr lang="ru-RU" dirty="0"/>
          </a:p>
        </p:txBody>
      </p:sp>
      <p:graphicFrame>
        <p:nvGraphicFramePr>
          <p:cNvPr id="4" name="Объект 3"/>
          <p:cNvGraphicFramePr>
            <a:graphicFrameLocks noChangeAspect="1"/>
          </p:cNvGraphicFramePr>
          <p:nvPr>
            <p:extLst>
              <p:ext uri="{D42A27DB-BD31-4B8C-83A1-F6EECF244321}">
                <p14:modId xmlns:p14="http://schemas.microsoft.com/office/powerpoint/2010/main" val="1392255973"/>
              </p:ext>
            </p:extLst>
          </p:nvPr>
        </p:nvGraphicFramePr>
        <p:xfrm>
          <a:off x="2051720" y="1340767"/>
          <a:ext cx="3528392" cy="5379799"/>
        </p:xfrm>
        <a:graphic>
          <a:graphicData uri="http://schemas.openxmlformats.org/presentationml/2006/ole">
            <mc:AlternateContent xmlns:mc="http://schemas.openxmlformats.org/markup-compatibility/2006">
              <mc:Choice xmlns:v="urn:schemas-microsoft-com:vml" Requires="v">
                <p:oleObj spid="_x0000_s5128" name="Document" r:id="rId4" imgW="5934816" imgH="9047697" progId="Word.Document.8">
                  <p:embed/>
                </p:oleObj>
              </mc:Choice>
              <mc:Fallback>
                <p:oleObj name="Document" r:id="rId4" imgW="5934816" imgH="9047697" progId="Word.Document.8">
                  <p:embed/>
                  <p:pic>
                    <p:nvPicPr>
                      <p:cNvPr id="0" name=""/>
                      <p:cNvPicPr/>
                      <p:nvPr/>
                    </p:nvPicPr>
                    <p:blipFill>
                      <a:blip r:embed="rId5"/>
                      <a:stretch>
                        <a:fillRect/>
                      </a:stretch>
                    </p:blipFill>
                    <p:spPr>
                      <a:xfrm>
                        <a:off x="2051720" y="1340767"/>
                        <a:ext cx="3528392" cy="5379799"/>
                      </a:xfrm>
                      <a:prstGeom prst="rect">
                        <a:avLst/>
                      </a:prstGeom>
                    </p:spPr>
                  </p:pic>
                </p:oleObj>
              </mc:Fallback>
            </mc:AlternateContent>
          </a:graphicData>
        </a:graphic>
      </p:graphicFrame>
      <p:graphicFrame>
        <p:nvGraphicFramePr>
          <p:cNvPr id="5" name="Объект 4"/>
          <p:cNvGraphicFramePr>
            <a:graphicFrameLocks noChangeAspect="1"/>
          </p:cNvGraphicFramePr>
          <p:nvPr>
            <p:extLst>
              <p:ext uri="{D42A27DB-BD31-4B8C-83A1-F6EECF244321}">
                <p14:modId xmlns:p14="http://schemas.microsoft.com/office/powerpoint/2010/main" val="3656618475"/>
              </p:ext>
            </p:extLst>
          </p:nvPr>
        </p:nvGraphicFramePr>
        <p:xfrm>
          <a:off x="5652120" y="1268759"/>
          <a:ext cx="3312368" cy="5202247"/>
        </p:xfrm>
        <a:graphic>
          <a:graphicData uri="http://schemas.openxmlformats.org/presentationml/2006/ole">
            <mc:AlternateContent xmlns:mc="http://schemas.openxmlformats.org/markup-compatibility/2006">
              <mc:Choice xmlns:v="urn:schemas-microsoft-com:vml" Requires="v">
                <p:oleObj spid="_x0000_s5129" name="Document" r:id="rId7" imgW="5934816" imgH="9318916" progId="Word.Document.8">
                  <p:embed/>
                </p:oleObj>
              </mc:Choice>
              <mc:Fallback>
                <p:oleObj name="Document" r:id="rId7" imgW="5934816" imgH="9318916" progId="Word.Document.8">
                  <p:embed/>
                  <p:pic>
                    <p:nvPicPr>
                      <p:cNvPr id="0" name=""/>
                      <p:cNvPicPr/>
                      <p:nvPr/>
                    </p:nvPicPr>
                    <p:blipFill>
                      <a:blip r:embed="rId8"/>
                      <a:stretch>
                        <a:fillRect/>
                      </a:stretch>
                    </p:blipFill>
                    <p:spPr>
                      <a:xfrm>
                        <a:off x="5652120" y="1268759"/>
                        <a:ext cx="3312368" cy="5202247"/>
                      </a:xfrm>
                      <a:prstGeom prst="rect">
                        <a:avLst/>
                      </a:prstGeom>
                    </p:spPr>
                  </p:pic>
                </p:oleObj>
              </mc:Fallback>
            </mc:AlternateContent>
          </a:graphicData>
        </a:graphic>
      </p:graphicFrame>
    </p:spTree>
    <p:extLst>
      <p:ext uri="{BB962C8B-B14F-4D97-AF65-F5344CB8AC3E}">
        <p14:creationId xmlns:p14="http://schemas.microsoft.com/office/powerpoint/2010/main" val="26699272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graphicFrame>
        <p:nvGraphicFramePr>
          <p:cNvPr id="4" name="Объект 3"/>
          <p:cNvGraphicFramePr>
            <a:graphicFrameLocks noChangeAspect="1"/>
          </p:cNvGraphicFramePr>
          <p:nvPr>
            <p:extLst>
              <p:ext uri="{D42A27DB-BD31-4B8C-83A1-F6EECF244321}">
                <p14:modId xmlns:p14="http://schemas.microsoft.com/office/powerpoint/2010/main" val="4075174342"/>
              </p:ext>
            </p:extLst>
          </p:nvPr>
        </p:nvGraphicFramePr>
        <p:xfrm>
          <a:off x="5580112" y="1412776"/>
          <a:ext cx="3260612" cy="5040560"/>
        </p:xfrm>
        <a:graphic>
          <a:graphicData uri="http://schemas.openxmlformats.org/presentationml/2006/ole">
            <mc:AlternateContent xmlns:mc="http://schemas.openxmlformats.org/markup-compatibility/2006">
              <mc:Choice xmlns:v="urn:schemas-microsoft-com:vml" Requires="v">
                <p:oleObj spid="_x0000_s6152" name="Document" r:id="rId4" imgW="5934816" imgH="9173594" progId="Word.Document.8">
                  <p:embed/>
                </p:oleObj>
              </mc:Choice>
              <mc:Fallback>
                <p:oleObj name="Document" r:id="rId4" imgW="5934816" imgH="9173594" progId="Word.Document.8">
                  <p:embed/>
                  <p:pic>
                    <p:nvPicPr>
                      <p:cNvPr id="0" name=""/>
                      <p:cNvPicPr/>
                      <p:nvPr/>
                    </p:nvPicPr>
                    <p:blipFill>
                      <a:blip r:embed="rId5"/>
                      <a:stretch>
                        <a:fillRect/>
                      </a:stretch>
                    </p:blipFill>
                    <p:spPr>
                      <a:xfrm>
                        <a:off x="5580112" y="1412776"/>
                        <a:ext cx="3260612" cy="5040560"/>
                      </a:xfrm>
                      <a:prstGeom prst="rect">
                        <a:avLst/>
                      </a:prstGeom>
                    </p:spPr>
                  </p:pic>
                </p:oleObj>
              </mc:Fallback>
            </mc:AlternateContent>
          </a:graphicData>
        </a:graphic>
      </p:graphicFrame>
      <p:graphicFrame>
        <p:nvGraphicFramePr>
          <p:cNvPr id="5" name="Объект 4"/>
          <p:cNvGraphicFramePr>
            <a:graphicFrameLocks noChangeAspect="1"/>
          </p:cNvGraphicFramePr>
          <p:nvPr>
            <p:extLst>
              <p:ext uri="{D42A27DB-BD31-4B8C-83A1-F6EECF244321}">
                <p14:modId xmlns:p14="http://schemas.microsoft.com/office/powerpoint/2010/main" val="2170231440"/>
              </p:ext>
            </p:extLst>
          </p:nvPr>
        </p:nvGraphicFramePr>
        <p:xfrm>
          <a:off x="2051720" y="1412776"/>
          <a:ext cx="3418130" cy="5040560"/>
        </p:xfrm>
        <a:graphic>
          <a:graphicData uri="http://schemas.openxmlformats.org/presentationml/2006/ole">
            <mc:AlternateContent xmlns:mc="http://schemas.openxmlformats.org/markup-compatibility/2006">
              <mc:Choice xmlns:v="urn:schemas-microsoft-com:vml" Requires="v">
                <p:oleObj spid="_x0000_s6153" name="Document" r:id="rId7" imgW="6115007" imgH="9017841" progId="Word.Document.8">
                  <p:embed/>
                </p:oleObj>
              </mc:Choice>
              <mc:Fallback>
                <p:oleObj name="Document" r:id="rId7" imgW="6115007" imgH="9017841" progId="Word.Document.8">
                  <p:embed/>
                  <p:pic>
                    <p:nvPicPr>
                      <p:cNvPr id="0" name=""/>
                      <p:cNvPicPr/>
                      <p:nvPr/>
                    </p:nvPicPr>
                    <p:blipFill>
                      <a:blip r:embed="rId8"/>
                      <a:stretch>
                        <a:fillRect/>
                      </a:stretch>
                    </p:blipFill>
                    <p:spPr>
                      <a:xfrm>
                        <a:off x="2051720" y="1412776"/>
                        <a:ext cx="3418130" cy="5040560"/>
                      </a:xfrm>
                      <a:prstGeom prst="rect">
                        <a:avLst/>
                      </a:prstGeom>
                    </p:spPr>
                  </p:pic>
                </p:oleObj>
              </mc:Fallback>
            </mc:AlternateContent>
          </a:graphicData>
        </a:graphic>
      </p:graphicFrame>
    </p:spTree>
    <p:extLst>
      <p:ext uri="{BB962C8B-B14F-4D97-AF65-F5344CB8AC3E}">
        <p14:creationId xmlns:p14="http://schemas.microsoft.com/office/powerpoint/2010/main" val="14285984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 name="TextBox 4"/>
          <p:cNvSpPr txBox="1"/>
          <p:nvPr/>
        </p:nvSpPr>
        <p:spPr>
          <a:xfrm>
            <a:off x="2339752" y="188640"/>
            <a:ext cx="5472608" cy="1015663"/>
          </a:xfrm>
          <a:prstGeom prst="rect">
            <a:avLst/>
          </a:prstGeom>
          <a:noFill/>
        </p:spPr>
        <p:txBody>
          <a:bodyPr wrap="square" rtlCol="0">
            <a:spAutoFit/>
          </a:bodyPr>
          <a:lstStyle/>
          <a:p>
            <a:r>
              <a:rPr lang="ru-RU" sz="6000" b="1" dirty="0">
                <a:solidFill>
                  <a:srgbClr val="C00000"/>
                </a:solidFill>
                <a:latin typeface="Monotype Corsiva" pitchFamily="66" charset="0"/>
              </a:rPr>
              <a:t>Заключение</a:t>
            </a:r>
          </a:p>
        </p:txBody>
      </p:sp>
      <p:sp>
        <p:nvSpPr>
          <p:cNvPr id="7" name="Объект 6">
            <a:extLst>
              <a:ext uri="{FF2B5EF4-FFF2-40B4-BE49-F238E27FC236}">
                <a16:creationId xmlns="" xmlns:a16="http://schemas.microsoft.com/office/drawing/2014/main" id="{975EDB6D-1744-435A-8CA8-971E6A4EB404}"/>
              </a:ext>
            </a:extLst>
          </p:cNvPr>
          <p:cNvSpPr>
            <a:spLocks noGrp="1"/>
          </p:cNvSpPr>
          <p:nvPr>
            <p:ph idx="1"/>
          </p:nvPr>
        </p:nvSpPr>
        <p:spPr>
          <a:xfrm>
            <a:off x="2123728" y="1772816"/>
            <a:ext cx="6789440" cy="4525963"/>
          </a:xfrm>
        </p:spPr>
        <p:txBody>
          <a:bodyPr>
            <a:normAutofit/>
          </a:bodyPr>
          <a:lstStyle/>
          <a:p>
            <a:r>
              <a:rPr lang="ru-RU" sz="2800" dirty="0">
                <a:solidFill>
                  <a:schemeClr val="tx2"/>
                </a:solidFill>
                <a:latin typeface="Times New Roman" pitchFamily="18" charset="0"/>
                <a:cs typeface="Times New Roman" pitchFamily="18" charset="0"/>
              </a:rPr>
              <a:t>В результате проделанной работы у детей появился интерес к истории своей семьи, страны, армии, уважение к защитникам Отечества. Дети стремятся повысить уровень интеллектуального развития, физических качеств, стать сильными, ловкими, выносливыми, чтобы, став взрослыми быть надёжными защитниками своего Отечества. </a:t>
            </a:r>
          </a:p>
        </p:txBody>
      </p:sp>
    </p:spTree>
    <p:extLst>
      <p:ext uri="{BB962C8B-B14F-4D97-AF65-F5344CB8AC3E}">
        <p14:creationId xmlns:p14="http://schemas.microsoft.com/office/powerpoint/2010/main" val="4611217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36712"/>
          </a:xfrm>
        </p:spPr>
        <p:txBody>
          <a:bodyPr>
            <a:normAutofit/>
          </a:bodyPr>
          <a:lstStyle/>
          <a:p>
            <a:r>
              <a:rPr lang="ru-RU" b="1" dirty="0">
                <a:solidFill>
                  <a:srgbClr val="C00000"/>
                </a:solidFill>
                <a:latin typeface="Monotype Corsiva" pitchFamily="66" charset="0"/>
              </a:rPr>
              <a:t>Литература</a:t>
            </a:r>
          </a:p>
        </p:txBody>
      </p:sp>
      <p:sp>
        <p:nvSpPr>
          <p:cNvPr id="6" name="Объект 5">
            <a:extLst>
              <a:ext uri="{FF2B5EF4-FFF2-40B4-BE49-F238E27FC236}">
                <a16:creationId xmlns="" xmlns:a16="http://schemas.microsoft.com/office/drawing/2014/main" id="{2C3343B1-6B6A-422F-A0D8-A7FF15EE435C}"/>
              </a:ext>
            </a:extLst>
          </p:cNvPr>
          <p:cNvSpPr>
            <a:spLocks noGrp="1"/>
          </p:cNvSpPr>
          <p:nvPr>
            <p:ph idx="1"/>
          </p:nvPr>
        </p:nvSpPr>
        <p:spPr>
          <a:xfrm>
            <a:off x="2195736" y="764704"/>
            <a:ext cx="6696744" cy="5616625"/>
          </a:xfrm>
        </p:spPr>
        <p:txBody>
          <a:bodyPr>
            <a:noAutofit/>
          </a:bodyPr>
          <a:lstStyle/>
          <a:p>
            <a:pPr marL="0" lvl="0" indent="182563">
              <a:lnSpc>
                <a:spcPct val="120000"/>
              </a:lnSpc>
              <a:buFont typeface="+mj-lt"/>
              <a:buAutoNum type="arabicPeriod"/>
            </a:pPr>
            <a:r>
              <a:rPr lang="ru-RU" sz="1600" dirty="0">
                <a:solidFill>
                  <a:schemeClr val="tx2"/>
                </a:solidFill>
                <a:latin typeface="Times New Roman" pitchFamily="18" charset="0"/>
                <a:cs typeface="Times New Roman" pitchFamily="18" charset="0"/>
              </a:rPr>
              <a:t>Александрова Е. Ю. Система патриотического воспитания в ДОУ: планирование, педагогические проекты, разработки тематических занятий и сценарии мероприятий / Александрова, Е. Ю. Гордеева Е.П., Постникова М.П. – М.: Учитель, 2012. -  210с.</a:t>
            </a:r>
          </a:p>
          <a:p>
            <a:pPr marL="0" lvl="0" indent="182563">
              <a:lnSpc>
                <a:spcPct val="120000"/>
              </a:lnSpc>
              <a:buFont typeface="+mj-lt"/>
              <a:buAutoNum type="arabicPeriod"/>
            </a:pPr>
            <a:r>
              <a:rPr lang="ru-RU" sz="1600" dirty="0">
                <a:solidFill>
                  <a:schemeClr val="tx2"/>
                </a:solidFill>
                <a:latin typeface="Times New Roman" pitchFamily="18" charset="0"/>
                <a:cs typeface="Times New Roman" pitchFamily="18" charset="0"/>
              </a:rPr>
              <a:t>Андреева, Н.Ф. Планирование работы по патриотическому воспитанию в ДОУ / Н.Ф. Андреева // Управление ДОУ. – 2016. – №1(19). – С.16-24.</a:t>
            </a:r>
          </a:p>
          <a:p>
            <a:pPr marL="0" lvl="0" indent="182563">
              <a:lnSpc>
                <a:spcPct val="120000"/>
              </a:lnSpc>
              <a:buFont typeface="+mj-lt"/>
              <a:buAutoNum type="arabicPeriod"/>
            </a:pPr>
            <a:r>
              <a:rPr lang="ru-RU" sz="1600" dirty="0">
                <a:solidFill>
                  <a:schemeClr val="tx2"/>
                </a:solidFill>
                <a:latin typeface="Times New Roman" pitchFamily="18" charset="0"/>
                <a:cs typeface="Times New Roman" pitchFamily="18" charset="0"/>
              </a:rPr>
              <a:t>Виноградова, Н.Ф. Наша Родина: Пособие для воспитателя детского сада / </a:t>
            </a:r>
            <a:r>
              <a:rPr lang="ru-RU" sz="1600" dirty="0" err="1">
                <a:solidFill>
                  <a:schemeClr val="tx2"/>
                </a:solidFill>
                <a:latin typeface="Times New Roman" pitchFamily="18" charset="0"/>
                <a:cs typeface="Times New Roman" pitchFamily="18" charset="0"/>
              </a:rPr>
              <a:t>Сост.Н.Ф</a:t>
            </a:r>
            <a:r>
              <a:rPr lang="ru-RU" sz="1600" dirty="0">
                <a:solidFill>
                  <a:schemeClr val="tx2"/>
                </a:solidFill>
                <a:latin typeface="Times New Roman" pitchFamily="18" charset="0"/>
                <a:cs typeface="Times New Roman" pitchFamily="18" charset="0"/>
              </a:rPr>
              <a:t>. Виноградова, </a:t>
            </a:r>
            <a:r>
              <a:rPr lang="ru-RU" sz="1600" dirty="0" err="1">
                <a:solidFill>
                  <a:schemeClr val="tx2"/>
                </a:solidFill>
                <a:latin typeface="Times New Roman" pitchFamily="18" charset="0"/>
                <a:cs typeface="Times New Roman" pitchFamily="18" charset="0"/>
              </a:rPr>
              <a:t>С.А.Козлова</a:t>
            </a:r>
            <a:r>
              <a:rPr lang="ru-RU" sz="1600" dirty="0">
                <a:solidFill>
                  <a:schemeClr val="tx2"/>
                </a:solidFill>
                <a:latin typeface="Times New Roman" pitchFamily="18" charset="0"/>
                <a:cs typeface="Times New Roman" pitchFamily="18" charset="0"/>
              </a:rPr>
              <a:t>. – М., 2012. – 210с.</a:t>
            </a:r>
          </a:p>
          <a:p>
            <a:pPr marL="0" lvl="0" indent="182563">
              <a:lnSpc>
                <a:spcPct val="120000"/>
              </a:lnSpc>
              <a:buFont typeface="+mj-lt"/>
              <a:buAutoNum type="arabicPeriod"/>
            </a:pPr>
            <a:r>
              <a:rPr lang="ru-RU" sz="1600" dirty="0">
                <a:solidFill>
                  <a:schemeClr val="tx2"/>
                </a:solidFill>
                <a:latin typeface="Times New Roman" pitchFamily="18" charset="0"/>
                <a:cs typeface="Times New Roman" pitchFamily="18" charset="0"/>
              </a:rPr>
              <a:t>Казакова, Н. Особенности патриотического воспитания дошкольников (методические рекомендации) / Н. Казакова // Обруч. – 2016. –№ 6. –С. 8-9.</a:t>
            </a:r>
          </a:p>
          <a:p>
            <a:pPr marL="0" lvl="0" indent="182563">
              <a:lnSpc>
                <a:spcPct val="120000"/>
              </a:lnSpc>
              <a:buFont typeface="+mj-lt"/>
              <a:buAutoNum type="arabicPeriod"/>
            </a:pPr>
            <a:r>
              <a:rPr lang="ru-RU" sz="1600" dirty="0" err="1">
                <a:solidFill>
                  <a:schemeClr val="tx2"/>
                </a:solidFill>
                <a:latin typeface="Times New Roman" pitchFamily="18" charset="0"/>
                <a:cs typeface="Times New Roman" pitchFamily="18" charset="0"/>
              </a:rPr>
              <a:t>Кондрыкинская</a:t>
            </a:r>
            <a:r>
              <a:rPr lang="ru-RU" sz="1600" dirty="0">
                <a:solidFill>
                  <a:schemeClr val="tx2"/>
                </a:solidFill>
                <a:latin typeface="Times New Roman" pitchFamily="18" charset="0"/>
                <a:cs typeface="Times New Roman" pitchFamily="18" charset="0"/>
              </a:rPr>
              <a:t>, Л. А. С чего начинается Родина? : Опыт работы по патриотическому воспитанию в ДОУ / Л.А. </a:t>
            </a:r>
            <a:r>
              <a:rPr lang="ru-RU" sz="1600" dirty="0" err="1">
                <a:solidFill>
                  <a:schemeClr val="tx2"/>
                </a:solidFill>
                <a:latin typeface="Times New Roman" pitchFamily="18" charset="0"/>
                <a:cs typeface="Times New Roman" pitchFamily="18" charset="0"/>
              </a:rPr>
              <a:t>Кондрыкинская</a:t>
            </a:r>
            <a:r>
              <a:rPr lang="ru-RU" sz="1600" dirty="0">
                <a:solidFill>
                  <a:schemeClr val="tx2"/>
                </a:solidFill>
                <a:latin typeface="Times New Roman" pitchFamily="18" charset="0"/>
                <a:cs typeface="Times New Roman" pitchFamily="18" charset="0"/>
              </a:rPr>
              <a:t>. - М. : Сфера, 2016. – 109с.</a:t>
            </a:r>
          </a:p>
          <a:p>
            <a:pPr marL="0" indent="182563">
              <a:lnSpc>
                <a:spcPct val="120000"/>
              </a:lnSpc>
              <a:buFont typeface="+mj-lt"/>
              <a:buAutoNum type="arabicPeriod"/>
            </a:pPr>
            <a:r>
              <a:rPr lang="ru-RU" sz="1600" dirty="0">
                <a:solidFill>
                  <a:schemeClr val="tx2"/>
                </a:solidFill>
                <a:latin typeface="Times New Roman" pitchFamily="18" charset="0"/>
                <a:cs typeface="Times New Roman" pitchFamily="18" charset="0"/>
              </a:rPr>
              <a:t>Павлов, Б.Ф. Воспитание патриота/  Б.Ф. Павлов. – Казань: ТАРИХ, 2014. – 319 с. </a:t>
            </a:r>
          </a:p>
          <a:p>
            <a:pPr marL="0" indent="182563">
              <a:lnSpc>
                <a:spcPct val="120000"/>
              </a:lnSpc>
              <a:buFont typeface="+mj-lt"/>
              <a:buAutoNum type="arabicPeriod"/>
            </a:pPr>
            <a:r>
              <a:rPr lang="ru-RU" sz="1600" dirty="0">
                <a:solidFill>
                  <a:schemeClr val="tx2"/>
                </a:solidFill>
                <a:latin typeface="Times New Roman" pitchFamily="18" charset="0"/>
                <a:cs typeface="Times New Roman" pitchFamily="18" charset="0"/>
              </a:rPr>
              <a:t>Уроки гражданственности и патриотизма в ДОУ: практическое пособие / О.Н. Баранникова. – М. : АРКТИ, 2014. – 192 с. </a:t>
            </a:r>
          </a:p>
          <a:p>
            <a:pPr marL="0" lvl="0" indent="182563">
              <a:buFont typeface="+mj-lt"/>
              <a:buAutoNum type="arabicPeriod"/>
            </a:pP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3284774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2527" y="157235"/>
            <a:ext cx="8229600" cy="1143000"/>
          </a:xfrm>
        </p:spPr>
        <p:txBody>
          <a:bodyPr>
            <a:normAutofit/>
          </a:bodyPr>
          <a:lstStyle/>
          <a:p>
            <a:r>
              <a:rPr lang="ru-RU" sz="4800" b="1" dirty="0">
                <a:solidFill>
                  <a:srgbClr val="C00000"/>
                </a:solidFill>
                <a:latin typeface="Monotype Corsiva" pitchFamily="66" charset="0"/>
              </a:rPr>
              <a:t>ПАСПОРТ </a:t>
            </a:r>
            <a:r>
              <a:rPr lang="ru-RU" sz="4800" b="1" dirty="0" smtClean="0">
                <a:solidFill>
                  <a:srgbClr val="C00000"/>
                </a:solidFill>
                <a:latin typeface="Monotype Corsiva" pitchFamily="66" charset="0"/>
              </a:rPr>
              <a:t> ПРОЕКТА</a:t>
            </a:r>
            <a:endParaRPr lang="ru-RU" sz="4800" b="1" dirty="0">
              <a:solidFill>
                <a:srgbClr val="C00000"/>
              </a:solidFill>
              <a:latin typeface="Monotype Corsiva" pitchFamily="66" charset="0"/>
            </a:endParaRPr>
          </a:p>
        </p:txBody>
      </p:sp>
      <p:sp>
        <p:nvSpPr>
          <p:cNvPr id="3" name="TextBox 2"/>
          <p:cNvSpPr txBox="1"/>
          <p:nvPr/>
        </p:nvSpPr>
        <p:spPr>
          <a:xfrm>
            <a:off x="1331640" y="1124744"/>
            <a:ext cx="5760640" cy="369332"/>
          </a:xfrm>
          <a:prstGeom prst="rect">
            <a:avLst/>
          </a:prstGeom>
          <a:noFill/>
        </p:spPr>
        <p:txBody>
          <a:bodyPr wrap="square" rtlCol="0">
            <a:spAutoFit/>
          </a:bodyPr>
          <a:lstStyle/>
          <a:p>
            <a:endParaRPr lang="ru-RU" dirty="0"/>
          </a:p>
        </p:txBody>
      </p:sp>
      <p:sp>
        <p:nvSpPr>
          <p:cNvPr id="8" name="Объект 7">
            <a:extLst>
              <a:ext uri="{FF2B5EF4-FFF2-40B4-BE49-F238E27FC236}">
                <a16:creationId xmlns="" xmlns:a16="http://schemas.microsoft.com/office/drawing/2014/main" id="{3DA3FBDD-745F-43E6-91C8-829745CCE6B2}"/>
              </a:ext>
            </a:extLst>
          </p:cNvPr>
          <p:cNvSpPr>
            <a:spLocks noGrp="1"/>
          </p:cNvSpPr>
          <p:nvPr>
            <p:ph idx="1"/>
          </p:nvPr>
        </p:nvSpPr>
        <p:spPr>
          <a:xfrm>
            <a:off x="2195735" y="1382717"/>
            <a:ext cx="6507341" cy="4983162"/>
          </a:xfrm>
        </p:spPr>
        <p:txBody>
          <a:bodyPr>
            <a:normAutofit/>
          </a:bodyPr>
          <a:lstStyle/>
          <a:p>
            <a:pPr marL="0" indent="0">
              <a:buNone/>
            </a:pPr>
            <a:r>
              <a:rPr lang="ru-RU" sz="2800" dirty="0">
                <a:solidFill>
                  <a:srgbClr val="002060"/>
                </a:solidFill>
                <a:latin typeface="Times New Roman" pitchFamily="18" charset="0"/>
                <a:cs typeface="Times New Roman" pitchFamily="18" charset="0"/>
              </a:rPr>
              <a:t>Авторы проекта: воспитатели</a:t>
            </a:r>
          </a:p>
          <a:p>
            <a:pPr marL="0" indent="0">
              <a:buNone/>
            </a:pPr>
            <a:r>
              <a:rPr lang="ru-RU" sz="2800" dirty="0">
                <a:solidFill>
                  <a:srgbClr val="002060"/>
                </a:solidFill>
                <a:latin typeface="Times New Roman" pitchFamily="18" charset="0"/>
                <a:cs typeface="Times New Roman" pitchFamily="18" charset="0"/>
              </a:rPr>
              <a:t>Тип проекта: информационно-практико-ориентированный</a:t>
            </a:r>
          </a:p>
          <a:p>
            <a:pPr marL="0" indent="0">
              <a:buNone/>
            </a:pPr>
            <a:r>
              <a:rPr lang="ru-RU" sz="2800" dirty="0">
                <a:solidFill>
                  <a:srgbClr val="002060"/>
                </a:solidFill>
                <a:latin typeface="Times New Roman" pitchFamily="18" charset="0"/>
                <a:cs typeface="Times New Roman" pitchFamily="18" charset="0"/>
              </a:rPr>
              <a:t>Вид проекта: краткосрочный</a:t>
            </a:r>
          </a:p>
          <a:p>
            <a:pPr marL="0" indent="0">
              <a:buNone/>
            </a:pPr>
            <a:r>
              <a:rPr lang="ru-RU" sz="2800" dirty="0">
                <a:solidFill>
                  <a:srgbClr val="002060"/>
                </a:solidFill>
                <a:latin typeface="Times New Roman" pitchFamily="18" charset="0"/>
                <a:cs typeface="Times New Roman" pitchFamily="18" charset="0"/>
              </a:rPr>
              <a:t>Сроки реализации: апрель - май</a:t>
            </a:r>
          </a:p>
          <a:p>
            <a:pPr marL="0" indent="0">
              <a:buNone/>
            </a:pPr>
            <a:r>
              <a:rPr lang="ru-RU" sz="2800" dirty="0">
                <a:solidFill>
                  <a:srgbClr val="002060"/>
                </a:solidFill>
                <a:latin typeface="Times New Roman" pitchFamily="18" charset="0"/>
                <a:cs typeface="Times New Roman" pitchFamily="18" charset="0"/>
              </a:rPr>
              <a:t>Участники проекта: дети- </a:t>
            </a:r>
            <a:r>
              <a:rPr lang="ru-RU" sz="2800" dirty="0" smtClean="0">
                <a:solidFill>
                  <a:srgbClr val="002060"/>
                </a:solidFill>
                <a:latin typeface="Times New Roman" pitchFamily="18" charset="0"/>
                <a:cs typeface="Times New Roman" pitchFamily="18" charset="0"/>
              </a:rPr>
              <a:t>воспитатели- </a:t>
            </a:r>
            <a:r>
              <a:rPr lang="ru-RU" sz="2800" dirty="0">
                <a:solidFill>
                  <a:srgbClr val="002060"/>
                </a:solidFill>
                <a:latin typeface="Times New Roman" pitchFamily="18" charset="0"/>
                <a:cs typeface="Times New Roman" pitchFamily="18" charset="0"/>
              </a:rPr>
              <a:t>родители</a:t>
            </a:r>
          </a:p>
          <a:p>
            <a:pPr marL="0" indent="0">
              <a:buNone/>
            </a:pPr>
            <a:r>
              <a:rPr lang="ru-RU" sz="2800" dirty="0">
                <a:solidFill>
                  <a:srgbClr val="002060"/>
                </a:solidFill>
                <a:latin typeface="Times New Roman" pitchFamily="18" charset="0"/>
                <a:cs typeface="Times New Roman" pitchFamily="18" charset="0"/>
              </a:rPr>
              <a:t>База реализации: МАДОУ ЦРР Детский сад №7 «Улыбка» </a:t>
            </a:r>
            <a:r>
              <a:rPr lang="ru-RU" sz="2800" dirty="0" err="1">
                <a:solidFill>
                  <a:srgbClr val="002060"/>
                </a:solidFill>
                <a:latin typeface="Times New Roman" pitchFamily="18" charset="0"/>
                <a:cs typeface="Times New Roman" pitchFamily="18" charset="0"/>
              </a:rPr>
              <a:t>г.Бирска</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12905514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8000" dirty="0" smtClean="0">
                <a:solidFill>
                  <a:srgbClr val="C00000"/>
                </a:solidFill>
                <a:latin typeface="Monotype Corsiva" pitchFamily="66" charset="0"/>
              </a:rPr>
              <a:t>Приложение</a:t>
            </a:r>
            <a:endParaRPr lang="ru-RU" sz="8000" dirty="0">
              <a:solidFill>
                <a:srgbClr val="C00000"/>
              </a:solidFill>
              <a:latin typeface="Monotype Corsiva" pitchFamily="66" charset="0"/>
            </a:endParaRPr>
          </a:p>
        </p:txBody>
      </p:sp>
      <p:sp>
        <p:nvSpPr>
          <p:cNvPr id="3" name="Объект 2"/>
          <p:cNvSpPr>
            <a:spLocks noGrp="1"/>
          </p:cNvSpPr>
          <p:nvPr>
            <p:ph idx="1"/>
          </p:nvPr>
        </p:nvSpPr>
        <p:spPr>
          <a:xfrm>
            <a:off x="4644008" y="1600200"/>
            <a:ext cx="4042792" cy="4525963"/>
          </a:xfrm>
        </p:spPr>
        <p:txBody>
          <a:bodyPr>
            <a:normAutofit fontScale="70000" lnSpcReduction="20000"/>
          </a:bodyPr>
          <a:lstStyle/>
          <a:p>
            <a:r>
              <a:rPr lang="ru-RU" dirty="0" smtClean="0">
                <a:solidFill>
                  <a:schemeClr val="tx2"/>
                </a:solidFill>
                <a:latin typeface="Times New Roman" pitchFamily="18" charset="0"/>
                <a:cs typeface="Times New Roman" pitchFamily="18" charset="0"/>
              </a:rPr>
              <a:t>«Наши рисунки!»</a:t>
            </a:r>
          </a:p>
          <a:p>
            <a:r>
              <a:rPr lang="ru-RU" dirty="0" smtClean="0">
                <a:solidFill>
                  <a:schemeClr val="tx2"/>
                </a:solidFill>
                <a:latin typeface="Times New Roman" pitchFamily="18" charset="0"/>
                <a:cs typeface="Times New Roman" pitchFamily="18" charset="0"/>
              </a:rPr>
              <a:t>«Наши поделки!»</a:t>
            </a:r>
          </a:p>
          <a:p>
            <a:r>
              <a:rPr lang="ru-RU" dirty="0" smtClean="0">
                <a:solidFill>
                  <a:schemeClr val="tx2"/>
                </a:solidFill>
                <a:latin typeface="Times New Roman" pitchFamily="18" charset="0"/>
                <a:cs typeface="Times New Roman" pitchFamily="18" charset="0"/>
              </a:rPr>
              <a:t>Групповой альбом «Бессмертный полк!»</a:t>
            </a:r>
          </a:p>
          <a:p>
            <a:r>
              <a:rPr lang="ru-RU" dirty="0" smtClean="0">
                <a:solidFill>
                  <a:schemeClr val="tx2"/>
                </a:solidFill>
                <a:latin typeface="Times New Roman" pitchFamily="18" charset="0"/>
                <a:cs typeface="Times New Roman" pitchFamily="18" charset="0"/>
              </a:rPr>
              <a:t>Стихотворение Белозёрова Т.М.</a:t>
            </a:r>
          </a:p>
          <a:p>
            <a:pPr marL="0" indent="0">
              <a:buNone/>
            </a:pPr>
            <a:r>
              <a:rPr lang="ru-RU" dirty="0" smtClean="0">
                <a:solidFill>
                  <a:schemeClr val="tx2"/>
                </a:solidFill>
                <a:latin typeface="Times New Roman" pitchFamily="18" charset="0"/>
                <a:cs typeface="Times New Roman" pitchFamily="18" charset="0"/>
              </a:rPr>
              <a:t>«Майский праздник»   Хасанов Амир</a:t>
            </a:r>
          </a:p>
          <a:p>
            <a:r>
              <a:rPr lang="ru-RU" dirty="0" smtClean="0">
                <a:solidFill>
                  <a:schemeClr val="tx2"/>
                </a:solidFill>
                <a:latin typeface="Times New Roman" pitchFamily="18" charset="0"/>
                <a:cs typeface="Times New Roman" pitchFamily="18" charset="0"/>
              </a:rPr>
              <a:t>Видео </a:t>
            </a:r>
            <a:r>
              <a:rPr lang="ru-RU" dirty="0" err="1" smtClean="0">
                <a:solidFill>
                  <a:schemeClr val="tx2"/>
                </a:solidFill>
                <a:latin typeface="Times New Roman" pitchFamily="18" charset="0"/>
                <a:cs typeface="Times New Roman" pitchFamily="18" charset="0"/>
              </a:rPr>
              <a:t>флешмоб</a:t>
            </a:r>
            <a:r>
              <a:rPr lang="ru-RU" dirty="0" smtClean="0">
                <a:solidFill>
                  <a:schemeClr val="tx2"/>
                </a:solidFill>
                <a:latin typeface="Times New Roman" pitchFamily="18" charset="0"/>
                <a:cs typeface="Times New Roman" pitchFamily="18" charset="0"/>
              </a:rPr>
              <a:t> детей младшей группы «Звездочка»</a:t>
            </a:r>
          </a:p>
          <a:p>
            <a:pPr marL="0" indent="0">
              <a:buNone/>
            </a:pPr>
            <a:r>
              <a:rPr lang="ru-RU" dirty="0" smtClean="0">
                <a:solidFill>
                  <a:schemeClr val="tx2"/>
                </a:solidFill>
                <a:latin typeface="Times New Roman" pitchFamily="18" charset="0"/>
                <a:cs typeface="Times New Roman" pitchFamily="18" charset="0"/>
              </a:rPr>
              <a:t>«Синий платочек», посвященный 75-летию Победы в Вов.</a:t>
            </a:r>
            <a:endParaRPr lang="ru-RU" dirty="0">
              <a:solidFill>
                <a:schemeClr val="tx2"/>
              </a:solidFill>
              <a:latin typeface="Times New Roman" pitchFamily="18" charset="0"/>
              <a:cs typeface="Times New Roman" pitchFamily="18" charset="0"/>
            </a:endParaRPr>
          </a:p>
        </p:txBody>
      </p:sp>
      <p:pic>
        <p:nvPicPr>
          <p:cNvPr id="15362" name="Picture 2" descr="C:\Users\Светлана\Desktop\20200505_12352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52" t="4641" r="3176" b="5199"/>
          <a:stretch/>
        </p:blipFill>
        <p:spPr bwMode="auto">
          <a:xfrm>
            <a:off x="2195736" y="2348879"/>
            <a:ext cx="2430689" cy="1771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761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b="1" dirty="0" smtClean="0">
                <a:solidFill>
                  <a:srgbClr val="C00000"/>
                </a:solidFill>
                <a:latin typeface="Monotype Corsiva" pitchFamily="66" charset="0"/>
              </a:rPr>
              <a:t>Наши рисунки!</a:t>
            </a:r>
            <a:endParaRPr lang="ru-RU" sz="6000" b="1" dirty="0">
              <a:solidFill>
                <a:srgbClr val="C00000"/>
              </a:solidFill>
              <a:latin typeface="Monotype Corsiva" pitchFamily="66"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39752" y="1810778"/>
            <a:ext cx="1800200" cy="2410310"/>
          </a:xfrm>
        </p:spPr>
      </p:pic>
      <p:pic>
        <p:nvPicPr>
          <p:cNvPr id="1026" name="Picture 2" descr="C:\Users\Светлана\Desktop\поделки к 9 мая\IMG-20200505-WA00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1771357"/>
            <a:ext cx="1802472" cy="240329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Светлана\Desktop\поделки к 9 мая\IMG-20200505-WA008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1747500"/>
            <a:ext cx="1746303" cy="23284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Светлана\Desktop\поделки к 9 мая\IMG-20200505-WA012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9752" y="4327592"/>
            <a:ext cx="1754653" cy="233953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Светлана\Desktop\поделки к 9 мая\IMG-20200505-WA003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30196" y="4327592"/>
            <a:ext cx="1779751" cy="23730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Светлана\Desktop\поделки к 9 мая\IMG-20200505-WA0092.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3325"/>
          <a:stretch/>
        </p:blipFill>
        <p:spPr bwMode="auto">
          <a:xfrm>
            <a:off x="6588224" y="4350699"/>
            <a:ext cx="1522910" cy="2349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8084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b="1" dirty="0" smtClean="0">
                <a:solidFill>
                  <a:srgbClr val="C00000"/>
                </a:solidFill>
                <a:latin typeface="Monotype Corsiva" pitchFamily="66" charset="0"/>
              </a:rPr>
              <a:t>Наши поделки!</a:t>
            </a:r>
            <a:endParaRPr lang="ru-RU" sz="6000" b="1" dirty="0">
              <a:solidFill>
                <a:srgbClr val="C00000"/>
              </a:solidFill>
              <a:latin typeface="Monotype Corsiva" pitchFamily="66" charset="0"/>
            </a:endParaRPr>
          </a:p>
        </p:txBody>
      </p:sp>
      <p:sp>
        <p:nvSpPr>
          <p:cNvPr id="3" name="Объект 2"/>
          <p:cNvSpPr>
            <a:spLocks noGrp="1"/>
          </p:cNvSpPr>
          <p:nvPr>
            <p:ph idx="1"/>
          </p:nvPr>
        </p:nvSpPr>
        <p:spPr/>
        <p:txBody>
          <a:bodyPr/>
          <a:lstStyle/>
          <a:p>
            <a:endParaRPr lang="ru-RU" dirty="0"/>
          </a:p>
        </p:txBody>
      </p:sp>
      <p:pic>
        <p:nvPicPr>
          <p:cNvPr id="2050" name="Picture 2" descr="C:\Users\Светлана\Desktop\поделки к 9 мая\IMG-20200505-WA006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2397" y="1412268"/>
            <a:ext cx="2879643" cy="215973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Светлана\Desktop\поделки к 9 мая\IMG-20200505-WA006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4135"/>
          <a:stretch/>
        </p:blipFill>
        <p:spPr bwMode="auto">
          <a:xfrm>
            <a:off x="1835696" y="4240733"/>
            <a:ext cx="2186322" cy="17480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Светлана\Desktop\поделки к 9 мая\IMG-20200503-WA001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7055"/>
          <a:stretch/>
        </p:blipFill>
        <p:spPr bwMode="auto">
          <a:xfrm>
            <a:off x="5055973" y="1314080"/>
            <a:ext cx="1800199" cy="235610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Светлана\Desktop\поделки к 9 мая\IMG-20200505-WA0103.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1372"/>
          <a:stretch/>
        </p:blipFill>
        <p:spPr bwMode="auto">
          <a:xfrm>
            <a:off x="4210722" y="4217714"/>
            <a:ext cx="2088232" cy="176713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Светлана\Desktop\поделки к 9 мая\IMG-20200505-WA011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4208" y="4202898"/>
            <a:ext cx="2344028" cy="1758021"/>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Светлана\Desktop\поделки к 9 мая\IMG-20200505-WA0123.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2408" t="7478" r="21175" b="34696"/>
          <a:stretch/>
        </p:blipFill>
        <p:spPr bwMode="auto">
          <a:xfrm>
            <a:off x="7002570" y="1315550"/>
            <a:ext cx="1949898" cy="2664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4022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274638"/>
            <a:ext cx="7139136" cy="2074242"/>
          </a:xfrm>
        </p:spPr>
        <p:txBody>
          <a:bodyPr>
            <a:noAutofit/>
          </a:bodyPr>
          <a:lstStyle/>
          <a:p>
            <a:r>
              <a:rPr lang="ru-RU" sz="6000" b="1" dirty="0" smtClean="0">
                <a:solidFill>
                  <a:srgbClr val="C00000"/>
                </a:solidFill>
                <a:latin typeface="Monotype Corsiva" pitchFamily="66" charset="0"/>
              </a:rPr>
              <a:t>Групповой альбом «Бессмертный полк!»</a:t>
            </a:r>
            <a:endParaRPr lang="ru-RU" sz="6000" b="1" dirty="0">
              <a:solidFill>
                <a:srgbClr val="C00000"/>
              </a:solidFill>
              <a:latin typeface="Monotype Corsiva" pitchFamily="66" charset="0"/>
            </a:endParaRPr>
          </a:p>
        </p:txBody>
      </p:sp>
      <p:pic>
        <p:nvPicPr>
          <p:cNvPr id="5122" name="Picture 2" descr="C:\Users\Светлана\Desktop\прадеды\IMG-20200430-WA0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5537" y="2054522"/>
            <a:ext cx="1437322" cy="191643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Светлана\Desktop\прадеды\IMG-20200504-WA005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2285" y="4264074"/>
            <a:ext cx="1301780" cy="187644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Светлана\Desktop\прадеды\IMG-20200505-WA009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0218" y="4250795"/>
            <a:ext cx="1028920" cy="182665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Светлана\Desktop\прадеды\IMG-20200505-WA012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3793" b="14020"/>
          <a:stretch/>
        </p:blipFill>
        <p:spPr bwMode="auto">
          <a:xfrm>
            <a:off x="6351583" y="2115562"/>
            <a:ext cx="1308422" cy="188901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Светлана\Desktop\прадеды\IMG-20200429-WA001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67769" y="2111817"/>
            <a:ext cx="1362113" cy="1846933"/>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Светлана\Desktop\прадеды\IMG-20200429-WA001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39412" y="2154289"/>
            <a:ext cx="1287673" cy="171689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Users\Светлана\Desktop\прадеды\IMG-20200430-WA002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29202" y="4149000"/>
            <a:ext cx="1185977" cy="2106588"/>
          </a:xfrm>
          <a:prstGeom prst="rect">
            <a:avLst/>
          </a:prstGeom>
          <a:noFill/>
          <a:extLst>
            <a:ext uri="{909E8E84-426E-40DD-AFC4-6F175D3DCCD1}">
              <a14:hiddenFill xmlns:a14="http://schemas.microsoft.com/office/drawing/2010/main">
                <a:solidFill>
                  <a:srgbClr val="FFFFFF"/>
                </a:solidFill>
              </a14:hiddenFill>
            </a:ext>
          </a:extLst>
        </p:spPr>
      </p:pic>
      <p:pic>
        <p:nvPicPr>
          <p:cNvPr id="12" name="Объект 11"/>
          <p:cNvPicPr>
            <a:picLocks noGrp="1"/>
          </p:cNvPicPr>
          <p:nvPr>
            <p:ph idx="1"/>
          </p:nvPr>
        </p:nvPicPr>
        <p:blipFill rotWithShape="1">
          <a:blip r:embed="rId9"/>
          <a:srcRect l="36414" t="20454" r="34230" b="5966"/>
          <a:stretch/>
        </p:blipFill>
        <p:spPr bwMode="auto">
          <a:xfrm>
            <a:off x="7754091" y="4165633"/>
            <a:ext cx="1386191" cy="2053724"/>
          </a:xfrm>
          <a:prstGeom prst="rect">
            <a:avLst/>
          </a:prstGeom>
          <a:ln>
            <a:noFill/>
          </a:ln>
          <a:extLst>
            <a:ext uri="{53640926-AAD7-44D8-BBD7-CCE9431645EC}">
              <a14:shadowObscured xmlns:a14="http://schemas.microsoft.com/office/drawing/2010/main"/>
            </a:ext>
          </a:extLst>
        </p:spPr>
      </p:pic>
      <p:pic>
        <p:nvPicPr>
          <p:cNvPr id="13" name="Picture 3" descr="C:\Users\Светлана\Desktop\IMG-20200506-WA0006.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20118" b="11764"/>
          <a:stretch/>
        </p:blipFill>
        <p:spPr bwMode="auto">
          <a:xfrm>
            <a:off x="7759156" y="2173966"/>
            <a:ext cx="1319008" cy="179698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Светлана\Desktop\прадеды\IMG-20200503-WA0013.jpg"/>
          <p:cNvPicPr>
            <a:picLocks noChangeAspect="1" noChangeArrowheads="1"/>
          </p:cNvPicPr>
          <p:nvPr/>
        </p:nvPicPr>
        <p:blipFill rotWithShape="1">
          <a:blip r:embed="rId11">
            <a:extLst>
              <a:ext uri="{28A0092B-C50C-407E-A947-70E740481C1C}">
                <a14:useLocalDpi xmlns:a14="http://schemas.microsoft.com/office/drawing/2010/main" val="0"/>
              </a:ext>
            </a:extLst>
          </a:blip>
          <a:srcRect/>
          <a:stretch/>
        </p:blipFill>
        <p:spPr bwMode="auto">
          <a:xfrm>
            <a:off x="6221341" y="4128259"/>
            <a:ext cx="1438664" cy="2107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3469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Светлана\Desktop\прадеды\IMG-20200430-WA003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8229" y="692696"/>
            <a:ext cx="1745179" cy="232690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0"/>
            <a:ext cx="8229600" cy="764704"/>
          </a:xfrm>
        </p:spPr>
        <p:txBody>
          <a:bodyPr>
            <a:noAutofit/>
          </a:bodyPr>
          <a:lstStyle/>
          <a:p>
            <a:r>
              <a:rPr lang="ru-RU" sz="3600" b="1" dirty="0" err="1" smtClean="0">
                <a:solidFill>
                  <a:srgbClr val="C00000"/>
                </a:solidFill>
                <a:latin typeface="Monotype Corsiva" pitchFamily="66" charset="0"/>
              </a:rPr>
              <a:t>Шаймуллина</a:t>
            </a:r>
            <a:r>
              <a:rPr lang="ru-RU" sz="3600" b="1" dirty="0" smtClean="0">
                <a:solidFill>
                  <a:srgbClr val="C00000"/>
                </a:solidFill>
                <a:latin typeface="Monotype Corsiva" pitchFamily="66" charset="0"/>
              </a:rPr>
              <a:t> </a:t>
            </a:r>
            <a:r>
              <a:rPr lang="ru-RU" sz="3600" b="1" dirty="0" err="1" smtClean="0">
                <a:solidFill>
                  <a:srgbClr val="C00000"/>
                </a:solidFill>
                <a:latin typeface="Monotype Corsiva" pitchFamily="66" charset="0"/>
              </a:rPr>
              <a:t>Сабрина</a:t>
            </a:r>
            <a:r>
              <a:rPr lang="ru-RU" sz="3600" b="1" dirty="0" smtClean="0">
                <a:solidFill>
                  <a:srgbClr val="C00000"/>
                </a:solidFill>
                <a:latin typeface="Monotype Corsiva" pitchFamily="66" charset="0"/>
              </a:rPr>
              <a:t>  </a:t>
            </a:r>
            <a:r>
              <a:rPr lang="ru-RU" sz="3600" b="1" dirty="0" err="1" smtClean="0">
                <a:solidFill>
                  <a:srgbClr val="C00000"/>
                </a:solidFill>
                <a:latin typeface="Monotype Corsiva" pitchFamily="66" charset="0"/>
              </a:rPr>
              <a:t>Ирековна</a:t>
            </a:r>
            <a:endParaRPr lang="ru-RU" sz="3600" b="1" dirty="0">
              <a:solidFill>
                <a:srgbClr val="C00000"/>
              </a:solidFill>
              <a:latin typeface="Monotype Corsiva" pitchFamily="66" charset="0"/>
            </a:endParaRPr>
          </a:p>
        </p:txBody>
      </p:sp>
      <p:sp>
        <p:nvSpPr>
          <p:cNvPr id="3" name="Объект 2"/>
          <p:cNvSpPr>
            <a:spLocks noGrp="1"/>
          </p:cNvSpPr>
          <p:nvPr>
            <p:ph idx="1"/>
          </p:nvPr>
        </p:nvSpPr>
        <p:spPr>
          <a:xfrm>
            <a:off x="3508866" y="764704"/>
            <a:ext cx="5177933" cy="6093296"/>
          </a:xfrm>
        </p:spPr>
        <p:txBody>
          <a:bodyPr>
            <a:normAutofit fontScale="25000" lnSpcReduction="20000"/>
          </a:bodyPr>
          <a:lstStyle/>
          <a:p>
            <a:r>
              <a:rPr lang="ru-RU" sz="4400" dirty="0">
                <a:latin typeface="Times New Roman" pitchFamily="18" charset="0"/>
                <a:cs typeface="Times New Roman" pitchFamily="18" charset="0"/>
              </a:rPr>
              <a:t>Военный путь моего деда. </a:t>
            </a:r>
          </a:p>
          <a:p>
            <a:r>
              <a:rPr lang="ru-RU" sz="4400" dirty="0">
                <a:latin typeface="Times New Roman" pitchFamily="18" charset="0"/>
                <a:cs typeface="Times New Roman" pitchFamily="18" charset="0"/>
              </a:rPr>
              <a:t>Хочу рассказать о человеке, который в годы войны прошел через всю Россию - с Дальнего Востока он дошел до самого Берлина, а так же поделиться его редкими воспоминаниями. Дед не любил говорить о войне, и лишь редкие моменты его рассказов остались в памяти его детей. </a:t>
            </a:r>
          </a:p>
          <a:p>
            <a:r>
              <a:rPr lang="ru-RU" sz="4400" dirty="0" smtClean="0">
                <a:latin typeface="Times New Roman" pitchFamily="18" charset="0"/>
                <a:cs typeface="Times New Roman" pitchFamily="18" charset="0"/>
              </a:rPr>
              <a:t>Мой </a:t>
            </a:r>
            <a:r>
              <a:rPr lang="ru-RU" sz="4400" dirty="0" err="1" smtClean="0">
                <a:latin typeface="Times New Roman" pitchFamily="18" charset="0"/>
                <a:cs typeface="Times New Roman" pitchFamily="18" charset="0"/>
              </a:rPr>
              <a:t>прапра</a:t>
            </a:r>
            <a:r>
              <a:rPr lang="ru-RU" sz="4400" dirty="0" smtClean="0">
                <a:latin typeface="Times New Roman" pitchFamily="18" charset="0"/>
                <a:cs typeface="Times New Roman" pitchFamily="18" charset="0"/>
              </a:rPr>
              <a:t> </a:t>
            </a:r>
            <a:r>
              <a:rPr lang="ru-RU" sz="4400" dirty="0">
                <a:latin typeface="Times New Roman" pitchFamily="18" charset="0"/>
                <a:cs typeface="Times New Roman" pitchFamily="18" charset="0"/>
              </a:rPr>
              <a:t>дед, </a:t>
            </a:r>
            <a:r>
              <a:rPr lang="ru-RU" sz="4400" b="1" dirty="0">
                <a:solidFill>
                  <a:srgbClr val="C00000"/>
                </a:solidFill>
                <a:latin typeface="Times New Roman" pitchFamily="18" charset="0"/>
                <a:cs typeface="Times New Roman" pitchFamily="18" charset="0"/>
              </a:rPr>
              <a:t>МИРГАЛИЕВ НУРГАЛИ МИРГАЛИЕВИЧ</a:t>
            </a:r>
            <a:r>
              <a:rPr lang="ru-RU" sz="4400" dirty="0">
                <a:latin typeface="Times New Roman" pitchFamily="18" charset="0"/>
                <a:cs typeface="Times New Roman" pitchFamily="18" charset="0"/>
              </a:rPr>
              <a:t>, родился 13 октября 1917 года в д. </a:t>
            </a:r>
            <a:r>
              <a:rPr lang="ru-RU" sz="4400" dirty="0" err="1">
                <a:latin typeface="Times New Roman" pitchFamily="18" charset="0"/>
                <a:cs typeface="Times New Roman" pitchFamily="18" charset="0"/>
              </a:rPr>
              <a:t>Абуталипово</a:t>
            </a:r>
            <a:r>
              <a:rPr lang="ru-RU" sz="4400" dirty="0">
                <a:latin typeface="Times New Roman" pitchFamily="18" charset="0"/>
                <a:cs typeface="Times New Roman" pitchFamily="18" charset="0"/>
              </a:rPr>
              <a:t> </a:t>
            </a:r>
            <a:r>
              <a:rPr lang="ru-RU" sz="4400" dirty="0" err="1">
                <a:latin typeface="Times New Roman" pitchFamily="18" charset="0"/>
                <a:cs typeface="Times New Roman" pitchFamily="18" charset="0"/>
              </a:rPr>
              <a:t>Байкибашевского</a:t>
            </a:r>
            <a:r>
              <a:rPr lang="ru-RU" sz="4400" dirty="0">
                <a:latin typeface="Times New Roman" pitchFamily="18" charset="0"/>
                <a:cs typeface="Times New Roman" pitchFamily="18" charset="0"/>
              </a:rPr>
              <a:t> района Башкирской АССР (ныне </a:t>
            </a:r>
            <a:r>
              <a:rPr lang="ru-RU" sz="4400" dirty="0" err="1">
                <a:latin typeface="Times New Roman" pitchFamily="18" charset="0"/>
                <a:cs typeface="Times New Roman" pitchFamily="18" charset="0"/>
              </a:rPr>
              <a:t>Карайдельский</a:t>
            </a:r>
            <a:r>
              <a:rPr lang="ru-RU" sz="4400" dirty="0">
                <a:latin typeface="Times New Roman" pitchFamily="18" charset="0"/>
                <a:cs typeface="Times New Roman" pitchFamily="18" charset="0"/>
              </a:rPr>
              <a:t> р-он РБ), самоучкой окончил начальную школу. В 1939 году призван в ряды красноармейцев 25-ой армии 549-го артиллерийского полка Дальневосточного фронта. Новость о начале войны застала его на Дальнем Востоке. С мая 1942 года направлен на службу в 1193-ий артиллерийский полк 35-ой армии Дальневосточного фронта в звании ефрейтор-тракторист. Летом 1944 года переведён на Ленинградский фронт механиком 133-ей (либо 183-ей, неточности в документах) гаубичной артиллерийской бригады, где ему присвоено звание младший сержант. Он был механиком-водителем артиллерийского трактора-тягача Сталинец-65, который вел за собой гаубицу калибра 203 мм. Сопоставляя его воспоминания, исторические события и документальные сводки становится понятно, что вероятнее всего, дедушка в 1945 году участвовал в составе Артиллерийской дивизии прорыва. Он рассказывал, как они преодолевали огромные усиленные стены под Берлином, пробивая их ядрами. Сейчас мы понимаем, что речь шла об оборонительном обводе. Они рвали рубеж внешнего обвода Берлина, а затем вели бои в самом Берлине. </a:t>
            </a:r>
          </a:p>
          <a:p>
            <a:r>
              <a:rPr lang="ru-RU" sz="4400" dirty="0">
                <a:latin typeface="Times New Roman" pitchFamily="18" charset="0"/>
                <a:cs typeface="Times New Roman" pitchFamily="18" charset="0"/>
              </a:rPr>
              <a:t>Так же из его воспоминаний мы знаем, что дед был тяжело ранен и контужен за 8 часов до взятия Рейхстага. Великую Победу он встретил в госпитале. Награждён медалями «За взятие Берлина», «За Победу над Германией». Демобилизовался лишь в июне 1946 года, спустя год после капитуляции Германии. Какое-то время проживал в селе Пальчик </a:t>
            </a:r>
            <a:r>
              <a:rPr lang="ru-RU" sz="4400" dirty="0" err="1">
                <a:latin typeface="Times New Roman" pitchFamily="18" charset="0"/>
                <a:cs typeface="Times New Roman" pitchFamily="18" charset="0"/>
              </a:rPr>
              <a:t>Екатеринопольского</a:t>
            </a:r>
            <a:r>
              <a:rPr lang="ru-RU" sz="4400" dirty="0">
                <a:latin typeface="Times New Roman" pitchFamily="18" charset="0"/>
                <a:cs typeface="Times New Roman" pitchFamily="18" charset="0"/>
              </a:rPr>
              <a:t> района Киевской области. Лишь весной 1947 года дедушка вернулся на малую Родину в Башкирию и обосновался в д. Шорохово </a:t>
            </a:r>
            <a:r>
              <a:rPr lang="ru-RU" sz="4400" dirty="0" err="1">
                <a:latin typeface="Times New Roman" pitchFamily="18" charset="0"/>
                <a:cs typeface="Times New Roman" pitchFamily="18" charset="0"/>
              </a:rPr>
              <a:t>Аскинского</a:t>
            </a:r>
            <a:r>
              <a:rPr lang="ru-RU" sz="4400" dirty="0">
                <a:latin typeface="Times New Roman" pitchFamily="18" charset="0"/>
                <a:cs typeface="Times New Roman" pitchFamily="18" charset="0"/>
              </a:rPr>
              <a:t> района Башкирской АССР, где и создал семью. Всю жизнь дедушка и бабушка (</a:t>
            </a:r>
            <a:r>
              <a:rPr lang="ru-RU" sz="4400" dirty="0" err="1">
                <a:latin typeface="Times New Roman" pitchFamily="18" charset="0"/>
                <a:cs typeface="Times New Roman" pitchFamily="18" charset="0"/>
              </a:rPr>
              <a:t>Миргалиева</a:t>
            </a:r>
            <a:r>
              <a:rPr lang="ru-RU" sz="4400" dirty="0">
                <a:latin typeface="Times New Roman" pitchFamily="18" charset="0"/>
                <a:cs typeface="Times New Roman" pitchFamily="18" charset="0"/>
              </a:rPr>
              <a:t> </a:t>
            </a:r>
            <a:r>
              <a:rPr lang="ru-RU" sz="4400" dirty="0" err="1">
                <a:latin typeface="Times New Roman" pitchFamily="18" charset="0"/>
                <a:cs typeface="Times New Roman" pitchFamily="18" charset="0"/>
              </a:rPr>
              <a:t>Камиля</a:t>
            </a:r>
            <a:r>
              <a:rPr lang="ru-RU" sz="4400" dirty="0">
                <a:latin typeface="Times New Roman" pitchFamily="18" charset="0"/>
                <a:cs typeface="Times New Roman" pitchFamily="18" charset="0"/>
              </a:rPr>
              <a:t> </a:t>
            </a:r>
            <a:r>
              <a:rPr lang="ru-RU" sz="4400" dirty="0" err="1">
                <a:latin typeface="Times New Roman" pitchFamily="18" charset="0"/>
                <a:cs typeface="Times New Roman" pitchFamily="18" charset="0"/>
              </a:rPr>
              <a:t>Хабировна</a:t>
            </a:r>
            <a:r>
              <a:rPr lang="ru-RU" sz="4400" dirty="0">
                <a:latin typeface="Times New Roman" pitchFamily="18" charset="0"/>
                <a:cs typeface="Times New Roman" pitchFamily="18" charset="0"/>
              </a:rPr>
              <a:t>, 12 сентября 1919 – 11 июня 2003 гг., ветеран труда, труженик тыла, мать-героиня) прожили в деревне, вели хозяйство и трудились в колхозе во благо страны. Родили и воспитали семерых детей: четырёх сыновей и троих дочерей. В 1977 году дед вышел на заслуженную пенсию. Так же награждён медалями «Тридцать лет Победы в ВОВ 1941-1945 гг.» (1975 г.), «Сорок лет Победы в ВОВ 1941-1945 гг.» (1985 г.), Орденом Отечественной войны II степени (1985 г.). </a:t>
            </a:r>
          </a:p>
          <a:p>
            <a:r>
              <a:rPr lang="ru-RU" sz="4400" dirty="0">
                <a:latin typeface="Times New Roman" pitchFamily="18" charset="0"/>
                <a:cs typeface="Times New Roman" pitchFamily="18" charset="0"/>
              </a:rPr>
              <a:t>23 августа 1992 года моего дедушки не стало, он умер, не дожив полтора месяца до своего 75-летнего юбилея… </a:t>
            </a:r>
          </a:p>
          <a:p>
            <a:r>
              <a:rPr lang="ru-RU" sz="4400" dirty="0">
                <a:latin typeface="Times New Roman" pitchFamily="18" charset="0"/>
                <a:cs typeface="Times New Roman" pitchFamily="18" charset="0"/>
              </a:rPr>
              <a:t>…Теперь же мы осознаем, что ушла целая эпоха, ушла безвозвратно, но именно мы, дети и внуки ветеранов войны, обязаны передать «историю» своей семьи нашим потомкам.</a:t>
            </a:r>
          </a:p>
          <a:p>
            <a:endParaRPr lang="ru-RU" dirty="0"/>
          </a:p>
        </p:txBody>
      </p:sp>
      <p:pic>
        <p:nvPicPr>
          <p:cNvPr id="3078" name="Picture 6" descr="C:\Users\Светлана\Desktop\прадеды\IMG-20200429-WA00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0981" y="3182183"/>
            <a:ext cx="1907106" cy="2585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5552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792088"/>
          </a:xfrm>
        </p:spPr>
        <p:txBody>
          <a:bodyPr>
            <a:normAutofit/>
          </a:bodyPr>
          <a:lstStyle/>
          <a:p>
            <a:r>
              <a:rPr lang="ru-RU" b="1" dirty="0" err="1">
                <a:solidFill>
                  <a:srgbClr val="C00000"/>
                </a:solidFill>
                <a:latin typeface="Monotype Corsiva" pitchFamily="66" charset="0"/>
              </a:rPr>
              <a:t>Шаймуллина</a:t>
            </a:r>
            <a:r>
              <a:rPr lang="ru-RU" b="1" dirty="0">
                <a:solidFill>
                  <a:srgbClr val="C00000"/>
                </a:solidFill>
                <a:latin typeface="Monotype Corsiva" pitchFamily="66" charset="0"/>
              </a:rPr>
              <a:t> </a:t>
            </a:r>
            <a:r>
              <a:rPr lang="ru-RU" b="1" dirty="0" err="1">
                <a:solidFill>
                  <a:srgbClr val="C00000"/>
                </a:solidFill>
                <a:latin typeface="Monotype Corsiva" pitchFamily="66" charset="0"/>
              </a:rPr>
              <a:t>Сабрина</a:t>
            </a:r>
            <a:r>
              <a:rPr lang="ru-RU" b="1" dirty="0">
                <a:solidFill>
                  <a:srgbClr val="C00000"/>
                </a:solidFill>
                <a:latin typeface="Monotype Corsiva" pitchFamily="66" charset="0"/>
              </a:rPr>
              <a:t>  </a:t>
            </a:r>
            <a:r>
              <a:rPr lang="ru-RU" b="1" dirty="0" err="1">
                <a:solidFill>
                  <a:srgbClr val="C00000"/>
                </a:solidFill>
                <a:latin typeface="Monotype Corsiva" pitchFamily="66" charset="0"/>
              </a:rPr>
              <a:t>Ирековна</a:t>
            </a:r>
            <a:endParaRPr lang="ru-RU" dirty="0"/>
          </a:p>
        </p:txBody>
      </p:sp>
      <p:sp>
        <p:nvSpPr>
          <p:cNvPr id="3" name="Объект 2"/>
          <p:cNvSpPr>
            <a:spLocks noGrp="1"/>
          </p:cNvSpPr>
          <p:nvPr>
            <p:ph idx="1"/>
          </p:nvPr>
        </p:nvSpPr>
        <p:spPr>
          <a:xfrm>
            <a:off x="4355976" y="1600200"/>
            <a:ext cx="4330824" cy="4525963"/>
          </a:xfrm>
        </p:spPr>
        <p:txBody>
          <a:bodyPr>
            <a:normAutofit fontScale="62500" lnSpcReduction="20000"/>
          </a:bodyPr>
          <a:lstStyle/>
          <a:p>
            <a:r>
              <a:rPr lang="ru-RU" sz="4000" dirty="0">
                <a:latin typeface="Times New Roman" pitchFamily="18" charset="0"/>
                <a:cs typeface="Times New Roman" pitchFamily="18" charset="0"/>
              </a:rPr>
              <a:t>Моего прапрадеда </a:t>
            </a:r>
            <a:r>
              <a:rPr lang="ru-RU" sz="4000" dirty="0" smtClean="0">
                <a:latin typeface="Times New Roman" pitchFamily="18" charset="0"/>
                <a:cs typeface="Times New Roman" pitchFamily="18" charset="0"/>
              </a:rPr>
              <a:t>звали </a:t>
            </a:r>
            <a:r>
              <a:rPr lang="ru-RU" sz="4000" dirty="0" err="1">
                <a:solidFill>
                  <a:srgbClr val="C00000"/>
                </a:solidFill>
                <a:latin typeface="Times New Roman" pitchFamily="18" charset="0"/>
                <a:cs typeface="Times New Roman" pitchFamily="18" charset="0"/>
              </a:rPr>
              <a:t>Афлях</a:t>
            </a:r>
            <a:r>
              <a:rPr lang="ru-RU" sz="4000" dirty="0">
                <a:solidFill>
                  <a:srgbClr val="C00000"/>
                </a:solidFill>
                <a:latin typeface="Times New Roman" pitchFamily="18" charset="0"/>
                <a:cs typeface="Times New Roman" pitchFamily="18" charset="0"/>
              </a:rPr>
              <a:t> </a:t>
            </a:r>
            <a:r>
              <a:rPr lang="ru-RU" sz="4000" dirty="0" err="1">
                <a:solidFill>
                  <a:srgbClr val="C00000"/>
                </a:solidFill>
                <a:latin typeface="Times New Roman" pitchFamily="18" charset="0"/>
                <a:cs typeface="Times New Roman" pitchFamily="18" charset="0"/>
              </a:rPr>
              <a:t>Гусманович</a:t>
            </a:r>
            <a:r>
              <a:rPr lang="ru-RU" sz="4000" dirty="0">
                <a:solidFill>
                  <a:srgbClr val="C00000"/>
                </a:solidFill>
                <a:latin typeface="Times New Roman" pitchFamily="18" charset="0"/>
                <a:cs typeface="Times New Roman" pitchFamily="18" charset="0"/>
              </a:rPr>
              <a:t> </a:t>
            </a:r>
            <a:r>
              <a:rPr lang="ru-RU" sz="4000" dirty="0" err="1">
                <a:solidFill>
                  <a:srgbClr val="C00000"/>
                </a:solidFill>
                <a:latin typeface="Times New Roman" pitchFamily="18" charset="0"/>
                <a:cs typeface="Times New Roman" pitchFamily="18" charset="0"/>
              </a:rPr>
              <a:t>Гумеров</a:t>
            </a:r>
            <a:r>
              <a:rPr lang="ru-RU" sz="4000" dirty="0">
                <a:solidFill>
                  <a:srgbClr val="C00000"/>
                </a:solidFill>
                <a:latin typeface="Times New Roman" pitchFamily="18" charset="0"/>
                <a:cs typeface="Times New Roman" pitchFamily="18" charset="0"/>
              </a:rPr>
              <a:t> 1927 года </a:t>
            </a:r>
            <a:r>
              <a:rPr lang="ru-RU" sz="4000" dirty="0">
                <a:latin typeface="Times New Roman" pitchFamily="18" charset="0"/>
                <a:cs typeface="Times New Roman" pitchFamily="18" charset="0"/>
              </a:rPr>
              <a:t>рождения. </a:t>
            </a:r>
            <a:r>
              <a:rPr lang="ru-RU" sz="4000" dirty="0" err="1">
                <a:latin typeface="Times New Roman" pitchFamily="18" charset="0"/>
                <a:cs typeface="Times New Roman" pitchFamily="18" charset="0"/>
              </a:rPr>
              <a:t>Рождился</a:t>
            </a:r>
            <a:r>
              <a:rPr lang="ru-RU" sz="4000" dirty="0">
                <a:latin typeface="Times New Roman" pitchFamily="18" charset="0"/>
                <a:cs typeface="Times New Roman" pitchFamily="18" charset="0"/>
              </a:rPr>
              <a:t> в  Башкирской АССР, </a:t>
            </a:r>
            <a:r>
              <a:rPr lang="ru-RU" sz="4000" dirty="0" err="1">
                <a:latin typeface="Times New Roman" pitchFamily="18" charset="0"/>
                <a:cs typeface="Times New Roman" pitchFamily="18" charset="0"/>
              </a:rPr>
              <a:t>Бирский</a:t>
            </a:r>
            <a:r>
              <a:rPr lang="ru-RU" sz="4000" dirty="0">
                <a:latin typeface="Times New Roman" pitchFamily="18" charset="0"/>
                <a:cs typeface="Times New Roman" pitchFamily="18" charset="0"/>
              </a:rPr>
              <a:t> район </a:t>
            </a:r>
            <a:r>
              <a:rPr lang="ru-RU" sz="4000" dirty="0" err="1">
                <a:latin typeface="Times New Roman" pitchFamily="18" charset="0"/>
                <a:cs typeface="Times New Roman" pitchFamily="18" charset="0"/>
              </a:rPr>
              <a:t>д.Лачентау</a:t>
            </a:r>
            <a:endParaRPr lang="ru-RU" sz="4000" dirty="0">
              <a:latin typeface="Times New Roman" pitchFamily="18" charset="0"/>
              <a:cs typeface="Times New Roman" pitchFamily="18" charset="0"/>
            </a:endParaRPr>
          </a:p>
          <a:p>
            <a:r>
              <a:rPr lang="ru-RU" sz="4000" dirty="0">
                <a:latin typeface="Times New Roman" pitchFamily="18" charset="0"/>
                <a:cs typeface="Times New Roman" pitchFamily="18" charset="0"/>
              </a:rPr>
              <a:t>Был награжден министром обороны СССР Орденом Отечественной войны 2 степени, 1.08.1986г</a:t>
            </a:r>
            <a:r>
              <a:rPr lang="ru-RU" sz="4000" dirty="0" smtClean="0">
                <a:latin typeface="Times New Roman" pitchFamily="18" charset="0"/>
                <a:cs typeface="Times New Roman" pitchFamily="18" charset="0"/>
              </a:rPr>
              <a:t>.</a:t>
            </a:r>
            <a:r>
              <a:rPr lang="ru-RU" sz="4000" dirty="0">
                <a:latin typeface="Times New Roman" pitchFamily="18" charset="0"/>
                <a:cs typeface="Times New Roman" pitchFamily="18" charset="0"/>
              </a:rPr>
              <a:t> </a:t>
            </a:r>
          </a:p>
          <a:p>
            <a:r>
              <a:rPr lang="ru-RU" sz="3800" dirty="0" smtClean="0">
                <a:latin typeface="Times New Roman" pitchFamily="18" charset="0"/>
                <a:cs typeface="Times New Roman" pitchFamily="18" charset="0"/>
              </a:rPr>
              <a:t>Он настоящий герой! Я им горжусь им!</a:t>
            </a:r>
            <a:endParaRPr lang="ru-RU" sz="3800" dirty="0">
              <a:latin typeface="Times New Roman" pitchFamily="18" charset="0"/>
              <a:cs typeface="Times New Roman" pitchFamily="18" charset="0"/>
            </a:endParaRPr>
          </a:p>
        </p:txBody>
      </p:sp>
      <p:pic>
        <p:nvPicPr>
          <p:cNvPr id="4" name="Picture 2" descr="C:\Users\Светлана\Desktop\прадеды\IMG-20200430-WA003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1268760"/>
            <a:ext cx="1745179" cy="232690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Светлана\Desktop\прадеды\IMG-20200429-WA00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9577" y="3717032"/>
            <a:ext cx="1880201" cy="2506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4810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764704"/>
          </a:xfrm>
        </p:spPr>
        <p:txBody>
          <a:bodyPr>
            <a:normAutofit/>
          </a:bodyPr>
          <a:lstStyle/>
          <a:p>
            <a:r>
              <a:rPr lang="ru-RU" b="1" dirty="0" smtClean="0">
                <a:solidFill>
                  <a:srgbClr val="C00000"/>
                </a:solidFill>
                <a:latin typeface="Monotype Corsiva" pitchFamily="66" charset="0"/>
              </a:rPr>
              <a:t>Павлов Артемий Русланович</a:t>
            </a:r>
            <a:endParaRPr lang="ru-RU" dirty="0"/>
          </a:p>
        </p:txBody>
      </p:sp>
      <p:sp>
        <p:nvSpPr>
          <p:cNvPr id="3" name="Объект 2"/>
          <p:cNvSpPr>
            <a:spLocks noGrp="1"/>
          </p:cNvSpPr>
          <p:nvPr>
            <p:ph idx="1"/>
          </p:nvPr>
        </p:nvSpPr>
        <p:spPr>
          <a:xfrm>
            <a:off x="5818352" y="770970"/>
            <a:ext cx="2868448" cy="5355193"/>
          </a:xfrm>
        </p:spPr>
        <p:txBody>
          <a:bodyPr/>
          <a:lstStyle/>
          <a:p>
            <a:endParaRPr lang="ru-RU" dirty="0"/>
          </a:p>
        </p:txBody>
      </p:sp>
      <p:pic>
        <p:nvPicPr>
          <p:cNvPr id="6146" name="Picture 2" descr="C:\Users\Светлана\Desktop\прадеды\IMG-20200505-WA00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7881" y="867481"/>
            <a:ext cx="1583161" cy="2110881"/>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Светлана\Desktop\прадеды\IMG-20200430-WA00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79" y="758191"/>
            <a:ext cx="1747097" cy="232946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Светлана\Desktop\прадеды\IMG-20200430-WA0013.jpg"/>
          <p:cNvPicPr>
            <a:picLocks noChangeAspect="1" noChangeArrowheads="1"/>
          </p:cNvPicPr>
          <p:nvPr/>
        </p:nvPicPr>
        <p:blipFill rotWithShape="1">
          <a:blip r:embed="rId4">
            <a:extLst>
              <a:ext uri="{28A0092B-C50C-407E-A947-70E740481C1C}">
                <a14:useLocalDpi xmlns:a14="http://schemas.microsoft.com/office/drawing/2010/main" val="0"/>
              </a:ext>
            </a:extLst>
          </a:blip>
          <a:srcRect l="5668" t="17503" b="25107"/>
          <a:stretch/>
        </p:blipFill>
        <p:spPr bwMode="auto">
          <a:xfrm>
            <a:off x="4211960" y="3093672"/>
            <a:ext cx="4317846" cy="3738738"/>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Светлана\Desktop\прадеды\IMG-20200430-WA001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3583" b="13944"/>
          <a:stretch/>
        </p:blipFill>
        <p:spPr bwMode="auto">
          <a:xfrm>
            <a:off x="2007669" y="3212976"/>
            <a:ext cx="2063586"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5489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solidFill>
                  <a:srgbClr val="C00000"/>
                </a:solidFill>
                <a:latin typeface="Monotype Corsiva" pitchFamily="66" charset="0"/>
              </a:rPr>
              <a:t>Климин</a:t>
            </a:r>
            <a:r>
              <a:rPr lang="ru-RU" b="1" dirty="0" smtClean="0">
                <a:solidFill>
                  <a:srgbClr val="C00000"/>
                </a:solidFill>
                <a:latin typeface="Monotype Corsiva" pitchFamily="66" charset="0"/>
              </a:rPr>
              <a:t> Владимир Иванович</a:t>
            </a:r>
            <a:endParaRPr lang="ru-RU" dirty="0"/>
          </a:p>
        </p:txBody>
      </p:sp>
      <p:sp>
        <p:nvSpPr>
          <p:cNvPr id="3" name="Объект 2"/>
          <p:cNvSpPr>
            <a:spLocks noGrp="1"/>
          </p:cNvSpPr>
          <p:nvPr>
            <p:ph idx="1"/>
          </p:nvPr>
        </p:nvSpPr>
        <p:spPr>
          <a:xfrm>
            <a:off x="4932040" y="4293096"/>
            <a:ext cx="3754760" cy="2564904"/>
          </a:xfrm>
        </p:spPr>
        <p:txBody>
          <a:bodyPr>
            <a:normAutofit fontScale="85000" lnSpcReduction="10000"/>
          </a:bodyPr>
          <a:lstStyle/>
          <a:p>
            <a:r>
              <a:rPr lang="ru-RU" sz="2400" dirty="0"/>
              <a:t>Моего прапрадедушку звали </a:t>
            </a:r>
            <a:r>
              <a:rPr lang="ru-RU" sz="2400" dirty="0">
                <a:solidFill>
                  <a:srgbClr val="C00000"/>
                </a:solidFill>
              </a:rPr>
              <a:t>Гареев Акрам </a:t>
            </a:r>
            <a:r>
              <a:rPr lang="ru-RU" sz="2400" dirty="0" err="1" smtClean="0">
                <a:solidFill>
                  <a:srgbClr val="C00000"/>
                </a:solidFill>
              </a:rPr>
              <a:t>Ахметгареевич</a:t>
            </a:r>
            <a:endParaRPr lang="ru-RU" sz="2400" dirty="0" smtClean="0">
              <a:solidFill>
                <a:srgbClr val="C00000"/>
              </a:solidFill>
            </a:endParaRPr>
          </a:p>
          <a:p>
            <a:r>
              <a:rPr lang="ru-RU" sz="2400" dirty="0" smtClean="0"/>
              <a:t>Родился 1909 г</a:t>
            </a:r>
          </a:p>
          <a:p>
            <a:r>
              <a:rPr lang="ru-RU" sz="2400" dirty="0" smtClean="0"/>
              <a:t>Погиб 1949г</a:t>
            </a:r>
          </a:p>
          <a:p>
            <a:r>
              <a:rPr lang="ru-RU" sz="2400" dirty="0" smtClean="0"/>
              <a:t>Он прошел Великую Отечественную </a:t>
            </a:r>
            <a:r>
              <a:rPr lang="ru-RU" sz="2400" dirty="0" err="1" smtClean="0"/>
              <a:t>войню</a:t>
            </a:r>
            <a:r>
              <a:rPr lang="ru-RU" sz="2400" dirty="0" smtClean="0"/>
              <a:t>. Он настоящий герой! Я им горжусь!</a:t>
            </a:r>
          </a:p>
          <a:p>
            <a:endParaRPr lang="ru-RU" dirty="0"/>
          </a:p>
        </p:txBody>
      </p:sp>
      <p:pic>
        <p:nvPicPr>
          <p:cNvPr id="7170" name="Picture 2" descr="C:\Users\Светлана\Desktop\прадеды\IMG-20200505-WA00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1628800"/>
            <a:ext cx="2669498" cy="36004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Светлана\Desktop\прадеды\IMG-20200503-WA0013.jp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580112" y="1623787"/>
            <a:ext cx="1728192" cy="2532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7586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274638"/>
            <a:ext cx="6851104" cy="1143000"/>
          </a:xfrm>
        </p:spPr>
        <p:txBody>
          <a:bodyPr>
            <a:normAutofit fontScale="90000"/>
          </a:bodyPr>
          <a:lstStyle/>
          <a:p>
            <a:r>
              <a:rPr lang="ru-RU" b="1" dirty="0" err="1" smtClean="0">
                <a:solidFill>
                  <a:srgbClr val="C00000"/>
                </a:solidFill>
                <a:latin typeface="Monotype Corsiva" pitchFamily="66" charset="0"/>
              </a:rPr>
              <a:t>Сибагатуллина</a:t>
            </a:r>
            <a:r>
              <a:rPr lang="ru-RU" b="1" dirty="0" smtClean="0">
                <a:solidFill>
                  <a:srgbClr val="C00000"/>
                </a:solidFill>
                <a:latin typeface="Monotype Corsiva" pitchFamily="66" charset="0"/>
              </a:rPr>
              <a:t> Лина </a:t>
            </a:r>
            <a:r>
              <a:rPr lang="ru-RU" b="1" dirty="0" err="1" smtClean="0">
                <a:solidFill>
                  <a:srgbClr val="C00000"/>
                </a:solidFill>
                <a:latin typeface="Monotype Corsiva" pitchFamily="66" charset="0"/>
              </a:rPr>
              <a:t>Азаматовна</a:t>
            </a:r>
            <a:endParaRPr lang="ru-RU" dirty="0"/>
          </a:p>
        </p:txBody>
      </p:sp>
      <p:sp>
        <p:nvSpPr>
          <p:cNvPr id="3" name="Объект 2"/>
          <p:cNvSpPr>
            <a:spLocks noGrp="1"/>
          </p:cNvSpPr>
          <p:nvPr>
            <p:ph idx="1"/>
          </p:nvPr>
        </p:nvSpPr>
        <p:spPr>
          <a:xfrm>
            <a:off x="4932040" y="1600200"/>
            <a:ext cx="3754760" cy="4525963"/>
          </a:xfrm>
        </p:spPr>
        <p:txBody>
          <a:bodyPr>
            <a:normAutofit/>
          </a:bodyPr>
          <a:lstStyle/>
          <a:p>
            <a:r>
              <a:rPr lang="ru-RU" sz="2000" dirty="0" smtClean="0">
                <a:latin typeface="Times New Roman" pitchFamily="18" charset="0"/>
                <a:cs typeface="Times New Roman" pitchFamily="18" charset="0"/>
              </a:rPr>
              <a:t>Моего прапрадедушку звали </a:t>
            </a:r>
            <a:r>
              <a:rPr lang="ru-RU" sz="2000" dirty="0" err="1" smtClean="0">
                <a:solidFill>
                  <a:srgbClr val="C00000"/>
                </a:solidFill>
                <a:latin typeface="Times New Roman" pitchFamily="18" charset="0"/>
                <a:cs typeface="Times New Roman" pitchFamily="18" charset="0"/>
              </a:rPr>
              <a:t>Сахипов</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Хатмулла</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Сахибзадаевич</a:t>
            </a:r>
            <a:endParaRPr lang="ru-RU" sz="2000" dirty="0" smtClean="0">
              <a:solidFill>
                <a:srgbClr val="C00000"/>
              </a:solidFill>
              <a:latin typeface="Times New Roman" pitchFamily="18" charset="0"/>
              <a:cs typeface="Times New Roman" pitchFamily="18" charset="0"/>
            </a:endParaRPr>
          </a:p>
          <a:p>
            <a:r>
              <a:rPr lang="ru-RU" sz="2000" dirty="0" smtClean="0">
                <a:latin typeface="Times New Roman" pitchFamily="18" charset="0"/>
                <a:cs typeface="Times New Roman" pitchFamily="18" charset="0"/>
              </a:rPr>
              <a:t>Родился 25 декабря 1923г.</a:t>
            </a:r>
          </a:p>
          <a:p>
            <a:r>
              <a:rPr lang="ru-RU" sz="2000" dirty="0" smtClean="0">
                <a:latin typeface="Times New Roman" pitchFamily="18" charset="0"/>
                <a:cs typeface="Times New Roman" pitchFamily="18" charset="0"/>
              </a:rPr>
              <a:t>Он был рядовым, пулеметчик. Служил в ПФО. Родился в </a:t>
            </a:r>
            <a:r>
              <a:rPr lang="ru-RU" sz="2000" dirty="0" err="1" smtClean="0">
                <a:latin typeface="Times New Roman" pitchFamily="18" charset="0"/>
                <a:cs typeface="Times New Roman" pitchFamily="18" charset="0"/>
              </a:rPr>
              <a:t>д.Ново-янтузово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Бирского</a:t>
            </a:r>
            <a:r>
              <a:rPr lang="ru-RU" sz="2000" dirty="0" smtClean="0">
                <a:latin typeface="Times New Roman" pitchFamily="18" charset="0"/>
                <a:cs typeface="Times New Roman" pitchFamily="18" charset="0"/>
              </a:rPr>
              <a:t> района. Был призван из Бирска в 1942г и служил в Башкирском полку.</a:t>
            </a:r>
          </a:p>
          <a:p>
            <a:r>
              <a:rPr lang="ru-RU" sz="1600" dirty="0" smtClean="0">
                <a:latin typeface="Times New Roman" pitchFamily="18" charset="0"/>
                <a:cs typeface="Times New Roman" pitchFamily="18" charset="0"/>
              </a:rPr>
              <a:t>Прослужив 1.5 года комиссовали из-за ранения в руку.</a:t>
            </a:r>
          </a:p>
          <a:p>
            <a:r>
              <a:rPr lang="ru-RU" sz="1600" dirty="0" smtClean="0">
                <a:latin typeface="Times New Roman" pitchFamily="18" charset="0"/>
                <a:cs typeface="Times New Roman" pitchFamily="18" charset="0"/>
              </a:rPr>
              <a:t>Умер 21 июня 1998г. Он настоящий герой! Я им горжусь!</a:t>
            </a:r>
            <a:endParaRPr lang="ru-RU" sz="1600" dirty="0">
              <a:latin typeface="Times New Roman" pitchFamily="18" charset="0"/>
              <a:cs typeface="Times New Roman" pitchFamily="18" charset="0"/>
            </a:endParaRPr>
          </a:p>
        </p:txBody>
      </p:sp>
      <p:pic>
        <p:nvPicPr>
          <p:cNvPr id="8194" name="Picture 2" descr="C:\Users\Светлана\Desktop\прадеды\IMG-20200505-WA008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1556791"/>
            <a:ext cx="2664296" cy="3552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435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274638"/>
            <a:ext cx="6995120" cy="634082"/>
          </a:xfrm>
        </p:spPr>
        <p:txBody>
          <a:bodyPr>
            <a:noAutofit/>
          </a:bodyPr>
          <a:lstStyle/>
          <a:p>
            <a:r>
              <a:rPr lang="ru-RU" b="1" dirty="0" smtClean="0">
                <a:solidFill>
                  <a:srgbClr val="C00000"/>
                </a:solidFill>
                <a:latin typeface="Monotype Corsiva" pitchFamily="66" charset="0"/>
              </a:rPr>
              <a:t>Мустафина </a:t>
            </a:r>
            <a:r>
              <a:rPr lang="ru-RU" b="1" dirty="0" err="1" smtClean="0">
                <a:solidFill>
                  <a:srgbClr val="C00000"/>
                </a:solidFill>
                <a:latin typeface="Monotype Corsiva" pitchFamily="66" charset="0"/>
              </a:rPr>
              <a:t>Самира</a:t>
            </a:r>
            <a:r>
              <a:rPr lang="ru-RU" b="1" dirty="0" smtClean="0">
                <a:solidFill>
                  <a:srgbClr val="C00000"/>
                </a:solidFill>
                <a:latin typeface="Monotype Corsiva" pitchFamily="66" charset="0"/>
              </a:rPr>
              <a:t> </a:t>
            </a:r>
            <a:r>
              <a:rPr lang="ru-RU" b="1" dirty="0" err="1" smtClean="0">
                <a:solidFill>
                  <a:srgbClr val="C00000"/>
                </a:solidFill>
                <a:latin typeface="Monotype Corsiva" pitchFamily="66" charset="0"/>
              </a:rPr>
              <a:t>Линаровна</a:t>
            </a:r>
            <a:endParaRPr lang="ru-RU" b="1" dirty="0">
              <a:solidFill>
                <a:srgbClr val="C00000"/>
              </a:solidFill>
              <a:latin typeface="Monotype Corsiva" pitchFamily="66" charset="0"/>
            </a:endParaRPr>
          </a:p>
        </p:txBody>
      </p:sp>
      <p:sp>
        <p:nvSpPr>
          <p:cNvPr id="3" name="Объект 2"/>
          <p:cNvSpPr>
            <a:spLocks noGrp="1"/>
          </p:cNvSpPr>
          <p:nvPr>
            <p:ph idx="1"/>
          </p:nvPr>
        </p:nvSpPr>
        <p:spPr>
          <a:xfrm>
            <a:off x="4860032" y="1600201"/>
            <a:ext cx="4032448" cy="3917032"/>
          </a:xfrm>
        </p:spPr>
        <p:txBody>
          <a:bodyPr>
            <a:noAutofit/>
          </a:bodyPr>
          <a:lstStyle/>
          <a:p>
            <a:r>
              <a:rPr lang="ru-RU" sz="1800" dirty="0">
                <a:latin typeface="Times New Roman" pitchFamily="18" charset="0"/>
                <a:cs typeface="Times New Roman" pitchFamily="18" charset="0"/>
              </a:rPr>
              <a:t>Моего прапрадедушку </a:t>
            </a:r>
            <a:r>
              <a:rPr lang="ru-RU" sz="1800" dirty="0" smtClean="0">
                <a:latin typeface="Times New Roman" pitchFamily="18" charset="0"/>
                <a:cs typeface="Times New Roman" pitchFamily="18" charset="0"/>
              </a:rPr>
              <a:t>звали </a:t>
            </a:r>
            <a:r>
              <a:rPr lang="ru-RU" sz="1800" dirty="0" err="1">
                <a:solidFill>
                  <a:srgbClr val="C00000"/>
                </a:solidFill>
                <a:latin typeface="Times New Roman" pitchFamily="18" charset="0"/>
                <a:cs typeface="Times New Roman" pitchFamily="18" charset="0"/>
              </a:rPr>
              <a:t>Шавалиев</a:t>
            </a:r>
            <a:r>
              <a:rPr lang="ru-RU" sz="1800" dirty="0">
                <a:solidFill>
                  <a:srgbClr val="C00000"/>
                </a:solidFill>
                <a:latin typeface="Times New Roman" pitchFamily="18" charset="0"/>
                <a:cs typeface="Times New Roman" pitchFamily="18" charset="0"/>
              </a:rPr>
              <a:t> </a:t>
            </a:r>
            <a:r>
              <a:rPr lang="ru-RU" sz="1800" dirty="0" err="1">
                <a:solidFill>
                  <a:srgbClr val="C00000"/>
                </a:solidFill>
                <a:latin typeface="Times New Roman" pitchFamily="18" charset="0"/>
                <a:cs typeface="Times New Roman" pitchFamily="18" charset="0"/>
              </a:rPr>
              <a:t>Закий</a:t>
            </a:r>
            <a:r>
              <a:rPr lang="ru-RU" sz="1800" dirty="0">
                <a:solidFill>
                  <a:srgbClr val="C00000"/>
                </a:solidFill>
                <a:latin typeface="Times New Roman" pitchFamily="18" charset="0"/>
                <a:cs typeface="Times New Roman" pitchFamily="18" charset="0"/>
              </a:rPr>
              <a:t> </a:t>
            </a:r>
            <a:r>
              <a:rPr lang="ru-RU" sz="1800" dirty="0" err="1">
                <a:solidFill>
                  <a:srgbClr val="C00000"/>
                </a:solidFill>
                <a:latin typeface="Times New Roman" pitchFamily="18" charset="0"/>
                <a:cs typeface="Times New Roman" pitchFamily="18" charset="0"/>
              </a:rPr>
              <a:t>Хайруллинович</a:t>
            </a:r>
            <a:endParaRPr lang="ru-RU" sz="1800" dirty="0">
              <a:solidFill>
                <a:srgbClr val="C00000"/>
              </a:solidFill>
              <a:latin typeface="Times New Roman" pitchFamily="18" charset="0"/>
              <a:cs typeface="Times New Roman" pitchFamily="18" charset="0"/>
            </a:endParaRPr>
          </a:p>
          <a:p>
            <a:r>
              <a:rPr lang="ru-RU" sz="1800" dirty="0">
                <a:latin typeface="Times New Roman" pitchFamily="18" charset="0"/>
                <a:cs typeface="Times New Roman" pitchFamily="18" charset="0"/>
              </a:rPr>
              <a:t>Он родился в деревне </a:t>
            </a:r>
            <a:r>
              <a:rPr lang="ru-RU" sz="1800" dirty="0" err="1">
                <a:latin typeface="Times New Roman" pitchFamily="18" charset="0"/>
                <a:cs typeface="Times New Roman" pitchFamily="18" charset="0"/>
              </a:rPr>
              <a:t>калмазаново</a:t>
            </a:r>
            <a:r>
              <a:rPr lang="ru-RU" sz="1800" dirty="0">
                <a:latin typeface="Times New Roman" pitchFamily="18" charset="0"/>
                <a:cs typeface="Times New Roman" pitchFamily="18" charset="0"/>
              </a:rPr>
              <a:t> в 1924г. Призывался 1942г. Участвовал в боях в составе 226 стрелкового полка. Сражался за </a:t>
            </a:r>
            <a:r>
              <a:rPr lang="ru-RU" sz="1800" dirty="0" err="1">
                <a:latin typeface="Times New Roman" pitchFamily="18" charset="0"/>
                <a:cs typeface="Times New Roman" pitchFamily="18" charset="0"/>
              </a:rPr>
              <a:t>Сталенград</a:t>
            </a:r>
            <a:r>
              <a:rPr lang="ru-RU" sz="1800" dirty="0">
                <a:latin typeface="Times New Roman" pitchFamily="18" charset="0"/>
                <a:cs typeface="Times New Roman" pitchFamily="18" charset="0"/>
              </a:rPr>
              <a:t>. Награжден Орденами «Красная звезда», «Отечественная война 2 степени», медалью «За отвагу», и «За победу над Германией» и другими юбилейными медалями. После войны работал в колхозе «</a:t>
            </a:r>
            <a:r>
              <a:rPr lang="ru-RU" sz="1800" dirty="0" err="1">
                <a:latin typeface="Times New Roman" pitchFamily="18" charset="0"/>
                <a:cs typeface="Times New Roman" pitchFamily="18" charset="0"/>
              </a:rPr>
              <a:t>Шады</a:t>
            </a:r>
            <a:r>
              <a:rPr lang="ru-RU" sz="1800" dirty="0">
                <a:latin typeface="Times New Roman" pitchFamily="18" charset="0"/>
                <a:cs typeface="Times New Roman" pitchFamily="18" charset="0"/>
              </a:rPr>
              <a:t>», разнорабочим, а затем заведующим фермой</a:t>
            </a:r>
            <a:r>
              <a:rPr lang="ru-RU" sz="1800" dirty="0" smtClean="0">
                <a:latin typeface="Times New Roman" pitchFamily="18" charset="0"/>
                <a:cs typeface="Times New Roman" pitchFamily="18" charset="0"/>
              </a:rPr>
              <a:t>. Он настоящий герой! Гордимся им!</a:t>
            </a:r>
            <a:endParaRPr lang="ru-RU" sz="1800" dirty="0">
              <a:latin typeface="Times New Roman" pitchFamily="18" charset="0"/>
              <a:cs typeface="Times New Roman" pitchFamily="18" charset="0"/>
            </a:endParaRPr>
          </a:p>
          <a:p>
            <a:endParaRPr lang="ru-RU" sz="1800" dirty="0">
              <a:latin typeface="Times New Roman" pitchFamily="18" charset="0"/>
              <a:cs typeface="Times New Roman" pitchFamily="18" charset="0"/>
            </a:endParaRPr>
          </a:p>
        </p:txBody>
      </p:sp>
      <p:pic>
        <p:nvPicPr>
          <p:cNvPr id="9218" name="Picture 2" descr="C:\Users\Светлана\Desktop\прадеды\IMG-20200504-WA005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3528352"/>
            <a:ext cx="2088232" cy="301006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Светлана\Desktop\прадеды\Screenshot_20200506-024848_V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1052735"/>
            <a:ext cx="1656184" cy="2301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300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400" b="1" dirty="0">
                <a:solidFill>
                  <a:srgbClr val="C00000"/>
                </a:solidFill>
                <a:latin typeface="Monotype Corsiva" pitchFamily="66" charset="0"/>
              </a:rPr>
              <a:t>Цель проекта</a:t>
            </a:r>
          </a:p>
        </p:txBody>
      </p:sp>
      <p:sp>
        <p:nvSpPr>
          <p:cNvPr id="7" name="Объект 6">
            <a:extLst>
              <a:ext uri="{FF2B5EF4-FFF2-40B4-BE49-F238E27FC236}">
                <a16:creationId xmlns="" xmlns:a16="http://schemas.microsoft.com/office/drawing/2014/main" id="{33AF47E8-1A2F-4367-8CFF-C87E5BEE6673}"/>
              </a:ext>
            </a:extLst>
          </p:cNvPr>
          <p:cNvSpPr>
            <a:spLocks noGrp="1"/>
          </p:cNvSpPr>
          <p:nvPr>
            <p:ph idx="1"/>
          </p:nvPr>
        </p:nvSpPr>
        <p:spPr>
          <a:xfrm>
            <a:off x="2195736" y="1628800"/>
            <a:ext cx="6491064" cy="4525963"/>
          </a:xfrm>
        </p:spPr>
        <p:txBody>
          <a:bodyPr>
            <a:normAutofit/>
          </a:bodyPr>
          <a:lstStyle/>
          <a:p>
            <a:r>
              <a:rPr lang="ru-RU" sz="2800" dirty="0">
                <a:solidFill>
                  <a:schemeClr val="tx2"/>
                </a:solidFill>
                <a:latin typeface="Times New Roman" pitchFamily="18" charset="0"/>
                <a:cs typeface="Times New Roman" pitchFamily="18" charset="0"/>
              </a:rPr>
              <a:t>Воспитание патриотизма, гордости за свою страну, родных и близких, сохранение семейной памяти о воинах-фронтовиках, участниках трудового фронта, памяти о славных подвигах народа во время Великой Отечественной войны.</a:t>
            </a:r>
          </a:p>
        </p:txBody>
      </p:sp>
    </p:spTree>
    <p:extLst>
      <p:ext uri="{BB962C8B-B14F-4D97-AF65-F5344CB8AC3E}">
        <p14:creationId xmlns:p14="http://schemas.microsoft.com/office/powerpoint/2010/main" val="10809389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274638"/>
            <a:ext cx="6851104" cy="1143000"/>
          </a:xfrm>
        </p:spPr>
        <p:txBody>
          <a:bodyPr/>
          <a:lstStyle/>
          <a:p>
            <a:r>
              <a:rPr lang="ru-RU" b="1" dirty="0" err="1" smtClean="0">
                <a:solidFill>
                  <a:srgbClr val="C00000"/>
                </a:solidFill>
                <a:latin typeface="Monotype Corsiva" pitchFamily="66" charset="0"/>
              </a:rPr>
              <a:t>Кейвсар</a:t>
            </a:r>
            <a:r>
              <a:rPr lang="ru-RU" b="1" dirty="0" smtClean="0">
                <a:solidFill>
                  <a:srgbClr val="C00000"/>
                </a:solidFill>
                <a:latin typeface="Monotype Corsiva" pitchFamily="66" charset="0"/>
              </a:rPr>
              <a:t> София </a:t>
            </a:r>
            <a:r>
              <a:rPr lang="ru-RU" b="1" dirty="0" err="1" smtClean="0">
                <a:solidFill>
                  <a:srgbClr val="C00000"/>
                </a:solidFill>
                <a:latin typeface="Monotype Corsiva" pitchFamily="66" charset="0"/>
              </a:rPr>
              <a:t>Ульфатовна</a:t>
            </a:r>
            <a:endParaRPr lang="ru-RU" b="1" dirty="0">
              <a:solidFill>
                <a:srgbClr val="C00000"/>
              </a:solidFill>
              <a:latin typeface="Monotype Corsiva" pitchFamily="66" charset="0"/>
            </a:endParaRPr>
          </a:p>
        </p:txBody>
      </p:sp>
      <p:sp>
        <p:nvSpPr>
          <p:cNvPr id="3" name="Объект 2"/>
          <p:cNvSpPr>
            <a:spLocks noGrp="1"/>
          </p:cNvSpPr>
          <p:nvPr>
            <p:ph idx="1"/>
          </p:nvPr>
        </p:nvSpPr>
        <p:spPr>
          <a:xfrm>
            <a:off x="4788024" y="1600200"/>
            <a:ext cx="3898776" cy="4525963"/>
          </a:xfrm>
        </p:spPr>
        <p:txBody>
          <a:bodyPr>
            <a:normAutofit fontScale="85000" lnSpcReduction="20000"/>
          </a:bodyPr>
          <a:lstStyle/>
          <a:p>
            <a:r>
              <a:rPr lang="ru-RU" dirty="0">
                <a:latin typeface="Times New Roman" pitchFamily="18" charset="0"/>
                <a:cs typeface="Times New Roman" pitchFamily="18" charset="0"/>
              </a:rPr>
              <a:t>Моего прапрадедушку </a:t>
            </a:r>
            <a:r>
              <a:rPr lang="ru-RU" dirty="0" smtClean="0">
                <a:latin typeface="Times New Roman" pitchFamily="18" charset="0"/>
                <a:cs typeface="Times New Roman" pitchFamily="18" charset="0"/>
              </a:rPr>
              <a:t>звали </a:t>
            </a:r>
            <a:r>
              <a:rPr lang="ru-RU" dirty="0">
                <a:solidFill>
                  <a:srgbClr val="C00000"/>
                </a:solidFill>
                <a:latin typeface="Times New Roman" pitchFamily="18" charset="0"/>
                <a:cs typeface="Times New Roman" pitchFamily="18" charset="0"/>
              </a:rPr>
              <a:t>Морозов Лев Александрович</a:t>
            </a:r>
          </a:p>
          <a:p>
            <a:r>
              <a:rPr lang="ru-RU" dirty="0">
                <a:latin typeface="Times New Roman" pitchFamily="18" charset="0"/>
                <a:cs typeface="Times New Roman" pitchFamily="18" charset="0"/>
              </a:rPr>
              <a:t>Он родился 22 сентября 1926г. Воевал во втором белорусском фронте. Погиб 23 сентября 1971 года</a:t>
            </a:r>
            <a:r>
              <a:rPr lang="ru-RU" dirty="0" smtClean="0"/>
              <a:t>. </a:t>
            </a:r>
            <a:r>
              <a:rPr lang="ru-RU" dirty="0" smtClean="0">
                <a:latin typeface="Times New Roman" pitchFamily="18" charset="0"/>
                <a:cs typeface="Times New Roman" pitchFamily="18" charset="0"/>
              </a:rPr>
              <a:t>Он настоящий герой! Я горжусь нашим ветераном!</a:t>
            </a:r>
            <a:endParaRPr lang="ru-RU" dirty="0">
              <a:latin typeface="Times New Roman" pitchFamily="18" charset="0"/>
              <a:cs typeface="Times New Roman" pitchFamily="18" charset="0"/>
            </a:endParaRPr>
          </a:p>
        </p:txBody>
      </p:sp>
      <p:pic>
        <p:nvPicPr>
          <p:cNvPr id="10242" name="Picture 2" descr="C:\Users\Светлана\Desktop\прадеды\IMG-20200505-WA00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1844824"/>
            <a:ext cx="2520280" cy="3795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7263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274638"/>
            <a:ext cx="6995120" cy="1143000"/>
          </a:xfrm>
        </p:spPr>
        <p:txBody>
          <a:bodyPr>
            <a:normAutofit/>
          </a:bodyPr>
          <a:lstStyle/>
          <a:p>
            <a:r>
              <a:rPr lang="ru-RU" b="1" dirty="0" err="1" smtClean="0">
                <a:solidFill>
                  <a:srgbClr val="C00000"/>
                </a:solidFill>
                <a:latin typeface="Monotype Corsiva" pitchFamily="66" charset="0"/>
              </a:rPr>
              <a:t>Ахматгареева</a:t>
            </a:r>
            <a:r>
              <a:rPr lang="ru-RU" b="1" dirty="0" smtClean="0">
                <a:solidFill>
                  <a:srgbClr val="C00000"/>
                </a:solidFill>
                <a:latin typeface="Monotype Corsiva" pitchFamily="66" charset="0"/>
              </a:rPr>
              <a:t> </a:t>
            </a:r>
            <a:r>
              <a:rPr lang="ru-RU" b="1" dirty="0" err="1" smtClean="0">
                <a:solidFill>
                  <a:srgbClr val="C00000"/>
                </a:solidFill>
                <a:latin typeface="Monotype Corsiva" pitchFamily="66" charset="0"/>
              </a:rPr>
              <a:t>Алия</a:t>
            </a:r>
            <a:r>
              <a:rPr lang="ru-RU" b="1" dirty="0" smtClean="0">
                <a:solidFill>
                  <a:srgbClr val="C00000"/>
                </a:solidFill>
                <a:latin typeface="Monotype Corsiva" pitchFamily="66" charset="0"/>
              </a:rPr>
              <a:t> </a:t>
            </a:r>
            <a:r>
              <a:rPr lang="ru-RU" b="1" dirty="0" err="1" smtClean="0">
                <a:solidFill>
                  <a:srgbClr val="C00000"/>
                </a:solidFill>
                <a:latin typeface="Monotype Corsiva" pitchFamily="66" charset="0"/>
              </a:rPr>
              <a:t>Ирековна</a:t>
            </a:r>
            <a:endParaRPr lang="ru-RU" b="1" dirty="0">
              <a:solidFill>
                <a:srgbClr val="C00000"/>
              </a:solidFill>
              <a:latin typeface="Monotype Corsiva" pitchFamily="66" charset="0"/>
            </a:endParaRPr>
          </a:p>
        </p:txBody>
      </p:sp>
      <p:sp>
        <p:nvSpPr>
          <p:cNvPr id="3" name="Объект 2"/>
          <p:cNvSpPr>
            <a:spLocks noGrp="1"/>
          </p:cNvSpPr>
          <p:nvPr>
            <p:ph idx="1"/>
          </p:nvPr>
        </p:nvSpPr>
        <p:spPr>
          <a:xfrm>
            <a:off x="5076056" y="1600200"/>
            <a:ext cx="3610744" cy="4525963"/>
          </a:xfrm>
        </p:spPr>
        <p:txBody>
          <a:bodyPr>
            <a:normAutofit fontScale="92500"/>
          </a:bodyPr>
          <a:lstStyle/>
          <a:p>
            <a:r>
              <a:rPr lang="ru-RU" dirty="0">
                <a:latin typeface="Times New Roman" pitchFamily="18" charset="0"/>
                <a:cs typeface="Times New Roman" pitchFamily="18" charset="0"/>
              </a:rPr>
              <a:t>Моего прапрадедушку зовут </a:t>
            </a:r>
            <a:r>
              <a:rPr lang="ru-RU" dirty="0" err="1">
                <a:solidFill>
                  <a:srgbClr val="C00000"/>
                </a:solidFill>
                <a:latin typeface="Times New Roman" pitchFamily="18" charset="0"/>
                <a:cs typeface="Times New Roman" pitchFamily="18" charset="0"/>
              </a:rPr>
              <a:t>Ахунов</a:t>
            </a:r>
            <a:r>
              <a:rPr lang="ru-RU" dirty="0">
                <a:solidFill>
                  <a:srgbClr val="C00000"/>
                </a:solidFill>
                <a:latin typeface="Times New Roman" pitchFamily="18" charset="0"/>
                <a:cs typeface="Times New Roman" pitchFamily="18" charset="0"/>
              </a:rPr>
              <a:t> </a:t>
            </a:r>
            <a:r>
              <a:rPr lang="ru-RU" dirty="0" err="1">
                <a:solidFill>
                  <a:srgbClr val="C00000"/>
                </a:solidFill>
                <a:latin typeface="Times New Roman" pitchFamily="18" charset="0"/>
                <a:cs typeface="Times New Roman" pitchFamily="18" charset="0"/>
              </a:rPr>
              <a:t>Хамза</a:t>
            </a:r>
            <a:r>
              <a:rPr lang="ru-RU" dirty="0">
                <a:solidFill>
                  <a:srgbClr val="C00000"/>
                </a:solidFill>
                <a:latin typeface="Times New Roman" pitchFamily="18" charset="0"/>
                <a:cs typeface="Times New Roman" pitchFamily="18" charset="0"/>
              </a:rPr>
              <a:t> </a:t>
            </a:r>
            <a:r>
              <a:rPr lang="ru-RU" dirty="0" err="1" smtClean="0">
                <a:solidFill>
                  <a:srgbClr val="C00000"/>
                </a:solidFill>
                <a:latin typeface="Times New Roman" pitchFamily="18" charset="0"/>
                <a:cs typeface="Times New Roman" pitchFamily="18" charset="0"/>
              </a:rPr>
              <a:t>Мухаматханович</a:t>
            </a:r>
            <a:endParaRPr lang="ru-RU" dirty="0" smtClean="0">
              <a:solidFill>
                <a:srgbClr val="C00000"/>
              </a:solidFill>
              <a:latin typeface="Times New Roman" pitchFamily="18" charset="0"/>
              <a:cs typeface="Times New Roman" pitchFamily="18" charset="0"/>
            </a:endParaRPr>
          </a:p>
          <a:p>
            <a:pPr marL="0" indent="0">
              <a:buNone/>
            </a:pPr>
            <a:r>
              <a:rPr lang="ru-RU" dirty="0" smtClean="0">
                <a:latin typeface="Times New Roman" pitchFamily="18" charset="0"/>
                <a:cs typeface="Times New Roman" pitchFamily="18" charset="0"/>
              </a:rPr>
              <a:t>Он прошел Великую Отечественную войну! Я горжусь им! Он герой!</a:t>
            </a:r>
            <a:endParaRPr lang="ru-RU" dirty="0">
              <a:latin typeface="Times New Roman" pitchFamily="18" charset="0"/>
              <a:cs typeface="Times New Roman" pitchFamily="18" charset="0"/>
            </a:endParaRPr>
          </a:p>
        </p:txBody>
      </p:sp>
      <p:pic>
        <p:nvPicPr>
          <p:cNvPr id="11266" name="Picture 2" descr="C:\Users\Светлана\Desktop\прадеды\IMG-20200505-WA009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020" r="22607"/>
          <a:stretch/>
        </p:blipFill>
        <p:spPr bwMode="auto">
          <a:xfrm>
            <a:off x="1907705" y="1353503"/>
            <a:ext cx="2880320" cy="2408109"/>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Светлана\Desktop\прадеды\IMG-20200505-WA009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827" b="8737"/>
          <a:stretch/>
        </p:blipFill>
        <p:spPr bwMode="auto">
          <a:xfrm>
            <a:off x="2484821" y="3776819"/>
            <a:ext cx="1726088" cy="2648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5786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0" y="274638"/>
            <a:ext cx="6707089" cy="922114"/>
          </a:xfrm>
        </p:spPr>
        <p:txBody>
          <a:bodyPr>
            <a:normAutofit/>
          </a:bodyPr>
          <a:lstStyle/>
          <a:p>
            <a:r>
              <a:rPr lang="ru-RU" sz="3600" b="1" dirty="0" err="1" smtClean="0">
                <a:solidFill>
                  <a:srgbClr val="C00000"/>
                </a:solidFill>
                <a:latin typeface="Monotype Corsiva" pitchFamily="66" charset="0"/>
                <a:cs typeface="Times New Roman" pitchFamily="18" charset="0"/>
              </a:rPr>
              <a:t>Галиакбарова</a:t>
            </a:r>
            <a:r>
              <a:rPr lang="ru-RU" sz="3600" b="1" dirty="0" smtClean="0">
                <a:solidFill>
                  <a:srgbClr val="C00000"/>
                </a:solidFill>
                <a:latin typeface="Monotype Corsiva" pitchFamily="66" charset="0"/>
                <a:cs typeface="Times New Roman" pitchFamily="18" charset="0"/>
              </a:rPr>
              <a:t> Азалия </a:t>
            </a:r>
            <a:r>
              <a:rPr lang="ru-RU" sz="3600" b="1" dirty="0" err="1" smtClean="0">
                <a:solidFill>
                  <a:srgbClr val="C00000"/>
                </a:solidFill>
                <a:latin typeface="Monotype Corsiva" pitchFamily="66" charset="0"/>
                <a:cs typeface="Times New Roman" pitchFamily="18" charset="0"/>
              </a:rPr>
              <a:t>Альмировна</a:t>
            </a:r>
            <a:endParaRPr lang="ru-RU" sz="3600" b="1" dirty="0">
              <a:solidFill>
                <a:srgbClr val="C00000"/>
              </a:solidFill>
              <a:latin typeface="Monotype Corsiva" pitchFamily="66" charset="0"/>
              <a:cs typeface="Times New Roman" pitchFamily="18" charset="0"/>
            </a:endParaRPr>
          </a:p>
        </p:txBody>
      </p:sp>
      <p:sp>
        <p:nvSpPr>
          <p:cNvPr id="3" name="Объект 2"/>
          <p:cNvSpPr>
            <a:spLocks noGrp="1"/>
          </p:cNvSpPr>
          <p:nvPr>
            <p:ph idx="1"/>
          </p:nvPr>
        </p:nvSpPr>
        <p:spPr>
          <a:xfrm>
            <a:off x="5076056" y="1600200"/>
            <a:ext cx="3610744" cy="4525963"/>
          </a:xfrm>
        </p:spPr>
        <p:txBody>
          <a:bodyPr>
            <a:normAutofit fontScale="92500" lnSpcReduction="10000"/>
          </a:bodyPr>
          <a:lstStyle/>
          <a:p>
            <a:r>
              <a:rPr lang="ru-RU" sz="2400" dirty="0" smtClean="0">
                <a:latin typeface="Times New Roman" pitchFamily="18" charset="0"/>
                <a:cs typeface="Times New Roman" pitchFamily="18" charset="0"/>
              </a:rPr>
              <a:t>Мои прапрадедушки:</a:t>
            </a:r>
          </a:p>
          <a:p>
            <a:r>
              <a:rPr lang="ru-RU" sz="2400" dirty="0" err="1" smtClean="0">
                <a:solidFill>
                  <a:srgbClr val="C00000"/>
                </a:solidFill>
                <a:latin typeface="Times New Roman" pitchFamily="18" charset="0"/>
                <a:cs typeface="Times New Roman" pitchFamily="18" charset="0"/>
              </a:rPr>
              <a:t>Ахунов</a:t>
            </a:r>
            <a:r>
              <a:rPr lang="ru-RU" sz="2400" dirty="0" smtClean="0">
                <a:solidFill>
                  <a:srgbClr val="C00000"/>
                </a:solidFill>
                <a:latin typeface="Times New Roman" pitchFamily="18" charset="0"/>
                <a:cs typeface="Times New Roman" pitchFamily="18" charset="0"/>
              </a:rPr>
              <a:t> Мансур </a:t>
            </a:r>
            <a:r>
              <a:rPr lang="ru-RU" sz="2400" dirty="0" err="1" smtClean="0">
                <a:solidFill>
                  <a:srgbClr val="C00000"/>
                </a:solidFill>
                <a:latin typeface="Times New Roman" pitchFamily="18" charset="0"/>
                <a:cs typeface="Times New Roman" pitchFamily="18" charset="0"/>
              </a:rPr>
              <a:t>Ахунович</a:t>
            </a:r>
            <a:r>
              <a:rPr lang="ru-RU" sz="2400" dirty="0" smtClean="0">
                <a:solidFill>
                  <a:srgbClr val="C00000"/>
                </a:solidFill>
                <a:latin typeface="Times New Roman" pitchFamily="18" charset="0"/>
                <a:cs typeface="Times New Roman" pitchFamily="18" charset="0"/>
              </a:rPr>
              <a:t> </a:t>
            </a:r>
            <a:r>
              <a:rPr lang="ru-RU" sz="2400" dirty="0" smtClean="0">
                <a:latin typeface="Times New Roman" pitchFamily="18" charset="0"/>
                <a:cs typeface="Times New Roman" pitchFamily="18" charset="0"/>
              </a:rPr>
              <a:t>1898г</a:t>
            </a:r>
          </a:p>
          <a:p>
            <a:r>
              <a:rPr lang="ru-RU" sz="2400" dirty="0" err="1" smtClean="0">
                <a:solidFill>
                  <a:srgbClr val="C00000"/>
                </a:solidFill>
                <a:latin typeface="Times New Roman" pitchFamily="18" charset="0"/>
                <a:cs typeface="Times New Roman" pitchFamily="18" charset="0"/>
              </a:rPr>
              <a:t>Сарватдинов</a:t>
            </a:r>
            <a:r>
              <a:rPr lang="ru-RU" sz="2400" dirty="0" smtClean="0">
                <a:solidFill>
                  <a:srgbClr val="C00000"/>
                </a:solidFill>
                <a:latin typeface="Times New Roman" pitchFamily="18" charset="0"/>
                <a:cs typeface="Times New Roman" pitchFamily="18" charset="0"/>
              </a:rPr>
              <a:t> </a:t>
            </a:r>
            <a:r>
              <a:rPr lang="ru-RU" sz="2400" dirty="0" err="1" smtClean="0">
                <a:solidFill>
                  <a:srgbClr val="C00000"/>
                </a:solidFill>
                <a:latin typeface="Times New Roman" pitchFamily="18" charset="0"/>
                <a:cs typeface="Times New Roman" pitchFamily="18" charset="0"/>
              </a:rPr>
              <a:t>Хайрулла</a:t>
            </a:r>
            <a:r>
              <a:rPr lang="ru-RU" sz="2400" dirty="0" smtClean="0">
                <a:solidFill>
                  <a:srgbClr val="C00000"/>
                </a:solidFill>
                <a:latin typeface="Times New Roman" pitchFamily="18" charset="0"/>
                <a:cs typeface="Times New Roman" pitchFamily="18" charset="0"/>
              </a:rPr>
              <a:t> </a:t>
            </a:r>
            <a:r>
              <a:rPr lang="ru-RU" sz="2400" dirty="0" err="1" smtClean="0">
                <a:solidFill>
                  <a:srgbClr val="C00000"/>
                </a:solidFill>
                <a:latin typeface="Times New Roman" pitchFamily="18" charset="0"/>
                <a:cs typeface="Times New Roman" pitchFamily="18" charset="0"/>
              </a:rPr>
              <a:t>Сарватдинович</a:t>
            </a:r>
            <a:r>
              <a:rPr lang="ru-RU" sz="2400" dirty="0" smtClean="0">
                <a:solidFill>
                  <a:srgbClr val="C00000"/>
                </a:solidFill>
                <a:latin typeface="Times New Roman" pitchFamily="18" charset="0"/>
                <a:cs typeface="Times New Roman" pitchFamily="18" charset="0"/>
              </a:rPr>
              <a:t> </a:t>
            </a:r>
            <a:r>
              <a:rPr lang="ru-RU" sz="2400" dirty="0" smtClean="0">
                <a:latin typeface="Times New Roman" pitchFamily="18" charset="0"/>
                <a:cs typeface="Times New Roman" pitchFamily="18" charset="0"/>
              </a:rPr>
              <a:t>1910г</a:t>
            </a:r>
          </a:p>
          <a:p>
            <a:r>
              <a:rPr lang="ru-RU" sz="2400" dirty="0" err="1" smtClean="0">
                <a:solidFill>
                  <a:srgbClr val="C00000"/>
                </a:solidFill>
                <a:latin typeface="Times New Roman" pitchFamily="18" charset="0"/>
                <a:cs typeface="Times New Roman" pitchFamily="18" charset="0"/>
              </a:rPr>
              <a:t>Ахматнабиев</a:t>
            </a:r>
            <a:r>
              <a:rPr lang="ru-RU" sz="2400" dirty="0" smtClean="0">
                <a:solidFill>
                  <a:srgbClr val="C00000"/>
                </a:solidFill>
                <a:latin typeface="Times New Roman" pitchFamily="18" charset="0"/>
                <a:cs typeface="Times New Roman" pitchFamily="18" charset="0"/>
              </a:rPr>
              <a:t> </a:t>
            </a:r>
            <a:r>
              <a:rPr lang="ru-RU" sz="2400" dirty="0" err="1" smtClean="0">
                <a:solidFill>
                  <a:srgbClr val="C00000"/>
                </a:solidFill>
                <a:latin typeface="Times New Roman" pitchFamily="18" charset="0"/>
                <a:cs typeface="Times New Roman" pitchFamily="18" charset="0"/>
              </a:rPr>
              <a:t>Галиакбар</a:t>
            </a:r>
            <a:r>
              <a:rPr lang="ru-RU" sz="2400" dirty="0" smtClean="0">
                <a:solidFill>
                  <a:srgbClr val="C00000"/>
                </a:solidFill>
                <a:latin typeface="Times New Roman" pitchFamily="18" charset="0"/>
                <a:cs typeface="Times New Roman" pitchFamily="18" charset="0"/>
              </a:rPr>
              <a:t> </a:t>
            </a:r>
            <a:r>
              <a:rPr lang="ru-RU" sz="2400" dirty="0" err="1" smtClean="0">
                <a:solidFill>
                  <a:srgbClr val="C00000"/>
                </a:solidFill>
                <a:latin typeface="Times New Roman" pitchFamily="18" charset="0"/>
                <a:cs typeface="Times New Roman" pitchFamily="18" charset="0"/>
              </a:rPr>
              <a:t>Ахматнабиевич</a:t>
            </a:r>
            <a:r>
              <a:rPr lang="ru-RU" sz="2400" dirty="0" smtClean="0">
                <a:solidFill>
                  <a:srgbClr val="C00000"/>
                </a:solidFill>
                <a:latin typeface="Times New Roman" pitchFamily="18" charset="0"/>
                <a:cs typeface="Times New Roman" pitchFamily="18" charset="0"/>
              </a:rPr>
              <a:t> </a:t>
            </a:r>
            <a:r>
              <a:rPr lang="ru-RU" sz="2400" dirty="0" smtClean="0">
                <a:latin typeface="Times New Roman" pitchFamily="18" charset="0"/>
                <a:cs typeface="Times New Roman" pitchFamily="18" charset="0"/>
              </a:rPr>
              <a:t>1964г</a:t>
            </a:r>
          </a:p>
          <a:p>
            <a:r>
              <a:rPr lang="ru-RU" sz="2400" dirty="0" err="1" smtClean="0">
                <a:solidFill>
                  <a:srgbClr val="C00000"/>
                </a:solidFill>
                <a:latin typeface="Times New Roman" pitchFamily="18" charset="0"/>
                <a:cs typeface="Times New Roman" pitchFamily="18" charset="0"/>
              </a:rPr>
              <a:t>Шарипов</a:t>
            </a:r>
            <a:r>
              <a:rPr lang="ru-RU" sz="2400" dirty="0" smtClean="0">
                <a:solidFill>
                  <a:srgbClr val="C00000"/>
                </a:solidFill>
                <a:latin typeface="Times New Roman" pitchFamily="18" charset="0"/>
                <a:cs typeface="Times New Roman" pitchFamily="18" charset="0"/>
              </a:rPr>
              <a:t> </a:t>
            </a:r>
            <a:r>
              <a:rPr lang="ru-RU" sz="2400" dirty="0" err="1" smtClean="0">
                <a:solidFill>
                  <a:srgbClr val="C00000"/>
                </a:solidFill>
                <a:latin typeface="Times New Roman" pitchFamily="18" charset="0"/>
                <a:cs typeface="Times New Roman" pitchFamily="18" charset="0"/>
              </a:rPr>
              <a:t>Файзрахман</a:t>
            </a:r>
            <a:r>
              <a:rPr lang="ru-RU" sz="2400" dirty="0" smtClean="0">
                <a:solidFill>
                  <a:srgbClr val="C00000"/>
                </a:solidFill>
                <a:latin typeface="Times New Roman" pitchFamily="18" charset="0"/>
                <a:cs typeface="Times New Roman" pitchFamily="18" charset="0"/>
              </a:rPr>
              <a:t> </a:t>
            </a:r>
            <a:r>
              <a:rPr lang="ru-RU" sz="2400" dirty="0" err="1" smtClean="0">
                <a:solidFill>
                  <a:srgbClr val="C00000"/>
                </a:solidFill>
                <a:latin typeface="Times New Roman" pitchFamily="18" charset="0"/>
                <a:cs typeface="Times New Roman" pitchFamily="18" charset="0"/>
              </a:rPr>
              <a:t>Шарипович</a:t>
            </a:r>
            <a:r>
              <a:rPr lang="ru-RU" sz="2400" dirty="0" smtClean="0">
                <a:latin typeface="Times New Roman" pitchFamily="18" charset="0"/>
                <a:cs typeface="Times New Roman" pitchFamily="18" charset="0"/>
              </a:rPr>
              <a:t>.</a:t>
            </a:r>
          </a:p>
          <a:p>
            <a:r>
              <a:rPr lang="ru-RU" sz="2400" dirty="0" smtClean="0">
                <a:latin typeface="Times New Roman" pitchFamily="18" charset="0"/>
                <a:cs typeface="Times New Roman" pitchFamily="18" charset="0"/>
              </a:rPr>
              <a:t>Они все прошли Великую Отечественную войну! Они настоящие герои! Я ими горжусь!</a:t>
            </a:r>
            <a:endParaRPr lang="ru-RU" sz="2400" dirty="0">
              <a:latin typeface="Times New Roman" pitchFamily="18" charset="0"/>
              <a:cs typeface="Times New Roman" pitchFamily="18" charset="0"/>
            </a:endParaRPr>
          </a:p>
        </p:txBody>
      </p:sp>
      <p:pic>
        <p:nvPicPr>
          <p:cNvPr id="12290" name="Picture 2" descr="C:\Users\Светлана\Desktop\прадеды\IMG-20200505-WA00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1" y="1700808"/>
            <a:ext cx="2916324"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6583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274638"/>
            <a:ext cx="7355160" cy="1143000"/>
          </a:xfrm>
        </p:spPr>
        <p:txBody>
          <a:bodyPr/>
          <a:lstStyle/>
          <a:p>
            <a:r>
              <a:rPr lang="ru-RU" b="1" dirty="0" smtClean="0">
                <a:solidFill>
                  <a:srgbClr val="C00000"/>
                </a:solidFill>
                <a:latin typeface="Monotype Corsiva" pitchFamily="66" charset="0"/>
              </a:rPr>
              <a:t>Валиев Салават </a:t>
            </a:r>
            <a:r>
              <a:rPr lang="ru-RU" b="1" dirty="0" err="1" smtClean="0">
                <a:solidFill>
                  <a:srgbClr val="C00000"/>
                </a:solidFill>
                <a:latin typeface="Monotype Corsiva" pitchFamily="66" charset="0"/>
              </a:rPr>
              <a:t>Рашитович</a:t>
            </a:r>
            <a:endParaRPr lang="ru-RU" b="1" dirty="0">
              <a:solidFill>
                <a:srgbClr val="C00000"/>
              </a:solidFill>
              <a:latin typeface="Monotype Corsiva" pitchFamily="66" charset="0"/>
            </a:endParaRPr>
          </a:p>
        </p:txBody>
      </p:sp>
      <p:sp>
        <p:nvSpPr>
          <p:cNvPr id="3" name="Объект 2"/>
          <p:cNvSpPr>
            <a:spLocks noGrp="1"/>
          </p:cNvSpPr>
          <p:nvPr>
            <p:ph idx="1"/>
          </p:nvPr>
        </p:nvSpPr>
        <p:spPr>
          <a:xfrm>
            <a:off x="4938976" y="1600200"/>
            <a:ext cx="3747824" cy="4525963"/>
          </a:xfrm>
        </p:spPr>
        <p:txBody>
          <a:bodyPr>
            <a:normAutofit fontScale="85000" lnSpcReduction="10000"/>
          </a:bodyPr>
          <a:lstStyle/>
          <a:p>
            <a:r>
              <a:rPr lang="ru-RU" sz="3000" dirty="0">
                <a:latin typeface="Times New Roman" pitchFamily="18" charset="0"/>
                <a:cs typeface="Times New Roman" pitchFamily="18" charset="0"/>
              </a:rPr>
              <a:t>Моего прапрадедушку зовут </a:t>
            </a:r>
            <a:r>
              <a:rPr lang="ru-RU" sz="3000" dirty="0">
                <a:solidFill>
                  <a:srgbClr val="C00000"/>
                </a:solidFill>
                <a:latin typeface="Times New Roman" pitchFamily="18" charset="0"/>
                <a:cs typeface="Times New Roman" pitchFamily="18" charset="0"/>
              </a:rPr>
              <a:t>Ахметов </a:t>
            </a:r>
            <a:r>
              <a:rPr lang="ru-RU" sz="3000" dirty="0" err="1">
                <a:solidFill>
                  <a:srgbClr val="C00000"/>
                </a:solidFill>
                <a:latin typeface="Times New Roman" pitchFamily="18" charset="0"/>
                <a:cs typeface="Times New Roman" pitchFamily="18" charset="0"/>
              </a:rPr>
              <a:t>Сафуан</a:t>
            </a:r>
            <a:r>
              <a:rPr lang="ru-RU" sz="3000" dirty="0">
                <a:solidFill>
                  <a:srgbClr val="C00000"/>
                </a:solidFill>
                <a:latin typeface="Times New Roman" pitchFamily="18" charset="0"/>
                <a:cs typeface="Times New Roman" pitchFamily="18" charset="0"/>
              </a:rPr>
              <a:t> </a:t>
            </a:r>
            <a:r>
              <a:rPr lang="ru-RU" sz="3000" dirty="0" err="1">
                <a:solidFill>
                  <a:srgbClr val="C00000"/>
                </a:solidFill>
                <a:latin typeface="Times New Roman" pitchFamily="18" charset="0"/>
                <a:cs typeface="Times New Roman" pitchFamily="18" charset="0"/>
              </a:rPr>
              <a:t>Мухаметгареевич</a:t>
            </a:r>
            <a:r>
              <a:rPr lang="ru-RU" sz="3000" dirty="0">
                <a:solidFill>
                  <a:srgbClr val="C00000"/>
                </a:solidFill>
                <a:latin typeface="Times New Roman" pitchFamily="18" charset="0"/>
                <a:cs typeface="Times New Roman" pitchFamily="18" charset="0"/>
              </a:rPr>
              <a:t>. </a:t>
            </a:r>
            <a:r>
              <a:rPr lang="ru-RU" sz="3000" dirty="0">
                <a:latin typeface="Times New Roman" pitchFamily="18" charset="0"/>
                <a:cs typeface="Times New Roman" pitchFamily="18" charset="0"/>
              </a:rPr>
              <a:t>Он прошел Великую Отечественную войну и  был награжден орденом Отечественной войны 2 степени</a:t>
            </a:r>
            <a:r>
              <a:rPr lang="ru-RU" sz="3000" dirty="0" smtClean="0">
                <a:latin typeface="Times New Roman" pitchFamily="18" charset="0"/>
                <a:cs typeface="Times New Roman" pitchFamily="18" charset="0"/>
              </a:rPr>
              <a:t>.</a:t>
            </a:r>
          </a:p>
          <a:p>
            <a:r>
              <a:rPr lang="ru-RU" sz="3000" dirty="0" smtClean="0">
                <a:latin typeface="Times New Roman" pitchFamily="18" charset="0"/>
                <a:cs typeface="Times New Roman" pitchFamily="18" charset="0"/>
              </a:rPr>
              <a:t>Я горжусь нашим ветераном, он настоящий герой!</a:t>
            </a:r>
            <a:endParaRPr lang="ru-RU" sz="3000" dirty="0">
              <a:latin typeface="Times New Roman" pitchFamily="18" charset="0"/>
              <a:cs typeface="Times New Roman" pitchFamily="18" charset="0"/>
            </a:endParaRPr>
          </a:p>
          <a:p>
            <a:endParaRPr lang="ru-RU" dirty="0"/>
          </a:p>
        </p:txBody>
      </p:sp>
      <p:pic>
        <p:nvPicPr>
          <p:cNvPr id="13314" name="Picture 2" descr="C:\Users\Светлана\Desktop\прадеды\IMG-20200505-WA0120.jpg"/>
          <p:cNvPicPr>
            <a:picLocks noChangeAspect="1" noChangeArrowheads="1"/>
          </p:cNvPicPr>
          <p:nvPr/>
        </p:nvPicPr>
        <p:blipFill rotWithShape="1">
          <a:blip r:embed="rId2">
            <a:extLst>
              <a:ext uri="{28A0092B-C50C-407E-A947-70E740481C1C}">
                <a14:useLocalDpi xmlns:a14="http://schemas.microsoft.com/office/drawing/2010/main" val="0"/>
              </a:ext>
            </a:extLst>
          </a:blip>
          <a:srcRect l="5010" t="18841" b="21870"/>
          <a:stretch/>
        </p:blipFill>
        <p:spPr bwMode="auto">
          <a:xfrm>
            <a:off x="2159662" y="3706838"/>
            <a:ext cx="2088232" cy="2606767"/>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Светлана\Desktop\20191122_12210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961" r="43591" b="8645"/>
          <a:stretch/>
        </p:blipFill>
        <p:spPr bwMode="auto">
          <a:xfrm rot="5400000">
            <a:off x="2137484" y="1327013"/>
            <a:ext cx="2222055" cy="1961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0875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274638"/>
            <a:ext cx="6851104" cy="1143000"/>
          </a:xfrm>
        </p:spPr>
        <p:txBody>
          <a:bodyPr>
            <a:normAutofit/>
          </a:bodyPr>
          <a:lstStyle/>
          <a:p>
            <a:r>
              <a:rPr lang="ru-RU" b="1" dirty="0" smtClean="0">
                <a:solidFill>
                  <a:srgbClr val="C00000"/>
                </a:solidFill>
                <a:latin typeface="Monotype Corsiva" pitchFamily="66" charset="0"/>
              </a:rPr>
              <a:t>Антонов Ярослав Евгеньевич</a:t>
            </a:r>
            <a:endParaRPr lang="ru-RU" b="1" dirty="0">
              <a:solidFill>
                <a:srgbClr val="C00000"/>
              </a:solidFill>
              <a:latin typeface="Monotype Corsiva" pitchFamily="66" charset="0"/>
            </a:endParaRPr>
          </a:p>
        </p:txBody>
      </p:sp>
      <p:sp>
        <p:nvSpPr>
          <p:cNvPr id="3" name="Объект 2"/>
          <p:cNvSpPr>
            <a:spLocks noGrp="1"/>
          </p:cNvSpPr>
          <p:nvPr>
            <p:ph idx="1"/>
          </p:nvPr>
        </p:nvSpPr>
        <p:spPr>
          <a:xfrm>
            <a:off x="4583240" y="1600200"/>
            <a:ext cx="4103559" cy="4525963"/>
          </a:xfrm>
        </p:spPr>
        <p:txBody>
          <a:bodyPr>
            <a:normAutofit fontScale="62500" lnSpcReduction="20000"/>
          </a:bodyPr>
          <a:lstStyle/>
          <a:p>
            <a:r>
              <a:rPr lang="ru-RU" sz="4000" dirty="0">
                <a:latin typeface="Times New Roman" pitchFamily="18" charset="0"/>
                <a:cs typeface="Times New Roman" pitchFamily="18" charset="0"/>
              </a:rPr>
              <a:t>Моего прапрадедушку зовут </a:t>
            </a:r>
            <a:r>
              <a:rPr lang="ru-RU" sz="4000" dirty="0" err="1">
                <a:solidFill>
                  <a:srgbClr val="C00000"/>
                </a:solidFill>
                <a:latin typeface="Times New Roman" pitchFamily="18" charset="0"/>
                <a:cs typeface="Times New Roman" pitchFamily="18" charset="0"/>
              </a:rPr>
              <a:t>Мурзанаев</a:t>
            </a:r>
            <a:r>
              <a:rPr lang="ru-RU" sz="4000" dirty="0">
                <a:solidFill>
                  <a:srgbClr val="C00000"/>
                </a:solidFill>
                <a:latin typeface="Times New Roman" pitchFamily="18" charset="0"/>
                <a:cs typeface="Times New Roman" pitchFamily="18" charset="0"/>
              </a:rPr>
              <a:t> </a:t>
            </a:r>
            <a:r>
              <a:rPr lang="ru-RU" sz="4000" dirty="0" err="1">
                <a:solidFill>
                  <a:srgbClr val="C00000"/>
                </a:solidFill>
                <a:latin typeface="Times New Roman" pitchFamily="18" charset="0"/>
                <a:cs typeface="Times New Roman" pitchFamily="18" charset="0"/>
              </a:rPr>
              <a:t>Игинаш</a:t>
            </a:r>
            <a:r>
              <a:rPr lang="ru-RU" sz="4000" dirty="0">
                <a:solidFill>
                  <a:srgbClr val="C00000"/>
                </a:solidFill>
                <a:latin typeface="Times New Roman" pitchFamily="18" charset="0"/>
                <a:cs typeface="Times New Roman" pitchFamily="18" charset="0"/>
              </a:rPr>
              <a:t> </a:t>
            </a:r>
            <a:r>
              <a:rPr lang="ru-RU" sz="4000" dirty="0" err="1">
                <a:solidFill>
                  <a:srgbClr val="C00000"/>
                </a:solidFill>
                <a:latin typeface="Times New Roman" pitchFamily="18" charset="0"/>
                <a:cs typeface="Times New Roman" pitchFamily="18" charset="0"/>
              </a:rPr>
              <a:t>Мурзанаевич</a:t>
            </a:r>
            <a:r>
              <a:rPr lang="ru-RU" sz="4000" dirty="0">
                <a:solidFill>
                  <a:srgbClr val="C00000"/>
                </a:solidFill>
                <a:latin typeface="Times New Roman" pitchFamily="18" charset="0"/>
                <a:cs typeface="Times New Roman" pitchFamily="18" charset="0"/>
              </a:rPr>
              <a:t>. </a:t>
            </a:r>
            <a:r>
              <a:rPr lang="ru-RU" sz="4000" dirty="0">
                <a:latin typeface="Times New Roman" pitchFamily="18" charset="0"/>
                <a:cs typeface="Times New Roman" pitchFamily="18" charset="0"/>
              </a:rPr>
              <a:t>Он родился в деревне Каргино </a:t>
            </a:r>
            <a:r>
              <a:rPr lang="ru-RU" sz="4000" dirty="0" err="1">
                <a:latin typeface="Times New Roman" pitchFamily="18" charset="0"/>
                <a:cs typeface="Times New Roman" pitchFamily="18" charset="0"/>
              </a:rPr>
              <a:t>Мишкинского</a:t>
            </a:r>
            <a:r>
              <a:rPr lang="ru-RU" sz="4000" dirty="0">
                <a:latin typeface="Times New Roman" pitchFamily="18" charset="0"/>
                <a:cs typeface="Times New Roman" pitchFamily="18" charset="0"/>
              </a:rPr>
              <a:t> района. В 1941 году призвали на службу и в 1943 его комиссовали и ампутировали обе ноги. В 1974 году ушел из жизни. Мой прапрадедушка настоящий </a:t>
            </a:r>
            <a:r>
              <a:rPr lang="ru-RU" sz="4000" dirty="0" smtClean="0">
                <a:latin typeface="Times New Roman" pitchFamily="18" charset="0"/>
                <a:cs typeface="Times New Roman" pitchFamily="18" charset="0"/>
              </a:rPr>
              <a:t>герой, я им горжусь!</a:t>
            </a:r>
            <a:endParaRPr lang="ru-RU" sz="4000" dirty="0">
              <a:latin typeface="Times New Roman" pitchFamily="18" charset="0"/>
              <a:cs typeface="Times New Roman" pitchFamily="18" charset="0"/>
            </a:endParaRPr>
          </a:p>
          <a:p>
            <a:endParaRPr lang="ru-RU" dirty="0"/>
          </a:p>
        </p:txBody>
      </p:sp>
      <p:pic>
        <p:nvPicPr>
          <p:cNvPr id="14338" name="Picture 2" descr="C:\Users\Светлана\Desktop\прадеды\IMG-20200430-WA002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292" b="19290"/>
          <a:stretch/>
        </p:blipFill>
        <p:spPr bwMode="auto">
          <a:xfrm>
            <a:off x="2051719" y="3619053"/>
            <a:ext cx="2315497" cy="3101886"/>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Светлана\Desktop\Screenshot_20200506-032906_Gallery.jpg"/>
          <p:cNvPicPr>
            <a:picLocks noChangeAspect="1" noChangeArrowheads="1"/>
          </p:cNvPicPr>
          <p:nvPr/>
        </p:nvPicPr>
        <p:blipFill rotWithShape="1">
          <a:blip r:embed="rId3">
            <a:extLst>
              <a:ext uri="{28A0092B-C50C-407E-A947-70E740481C1C}">
                <a14:useLocalDpi xmlns:a14="http://schemas.microsoft.com/office/drawing/2010/main" val="0"/>
              </a:ext>
            </a:extLst>
          </a:blip>
          <a:srcRect l="6197" t="5145" r="-17200" b="60016"/>
          <a:stretch/>
        </p:blipFill>
        <p:spPr bwMode="auto">
          <a:xfrm>
            <a:off x="2267744" y="1124744"/>
            <a:ext cx="2315497" cy="2389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2367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274638"/>
            <a:ext cx="6707088" cy="1143000"/>
          </a:xfrm>
        </p:spPr>
        <p:txBody>
          <a:bodyPr>
            <a:normAutofit/>
          </a:bodyPr>
          <a:lstStyle/>
          <a:p>
            <a:r>
              <a:rPr lang="ru-RU" b="1" dirty="0" err="1" smtClean="0">
                <a:solidFill>
                  <a:srgbClr val="C00000"/>
                </a:solidFill>
                <a:latin typeface="Monotype Corsiva" pitchFamily="66" charset="0"/>
              </a:rPr>
              <a:t>Минилбаева</a:t>
            </a:r>
            <a:r>
              <a:rPr lang="ru-RU" b="1" dirty="0" smtClean="0">
                <a:solidFill>
                  <a:srgbClr val="C00000"/>
                </a:solidFill>
                <a:latin typeface="Monotype Corsiva" pitchFamily="66" charset="0"/>
              </a:rPr>
              <a:t> Дарья Романовна</a:t>
            </a:r>
            <a:endParaRPr lang="ru-RU" b="1" dirty="0">
              <a:solidFill>
                <a:srgbClr val="C00000"/>
              </a:solidFill>
              <a:latin typeface="Monotype Corsiva" pitchFamily="66" charset="0"/>
            </a:endParaRPr>
          </a:p>
        </p:txBody>
      </p:sp>
      <p:sp>
        <p:nvSpPr>
          <p:cNvPr id="3" name="Объект 2"/>
          <p:cNvSpPr>
            <a:spLocks noGrp="1"/>
          </p:cNvSpPr>
          <p:nvPr>
            <p:ph idx="1"/>
          </p:nvPr>
        </p:nvSpPr>
        <p:spPr>
          <a:xfrm>
            <a:off x="4644008" y="1600200"/>
            <a:ext cx="4042792" cy="4525963"/>
          </a:xfrm>
        </p:spPr>
        <p:txBody>
          <a:bodyPr>
            <a:normAutofit fontScale="77500" lnSpcReduction="20000"/>
          </a:bodyPr>
          <a:lstStyle/>
          <a:p>
            <a:r>
              <a:rPr lang="ru-RU" dirty="0">
                <a:latin typeface="Times New Roman" pitchFamily="18" charset="0"/>
                <a:cs typeface="Times New Roman" pitchFamily="18" charset="0"/>
              </a:rPr>
              <a:t>Моего прапрадедушку </a:t>
            </a:r>
            <a:r>
              <a:rPr lang="ru-RU" dirty="0" smtClean="0">
                <a:latin typeface="Times New Roman" pitchFamily="18" charset="0"/>
                <a:cs typeface="Times New Roman" pitchFamily="18" charset="0"/>
              </a:rPr>
              <a:t>зовут </a:t>
            </a:r>
            <a:r>
              <a:rPr lang="ru-RU" dirty="0" err="1" smtClean="0">
                <a:solidFill>
                  <a:srgbClr val="C00000"/>
                </a:solidFill>
                <a:latin typeface="Times New Roman" pitchFamily="18" charset="0"/>
                <a:cs typeface="Times New Roman" pitchFamily="18" charset="0"/>
              </a:rPr>
              <a:t>Минилбаев</a:t>
            </a:r>
            <a:r>
              <a:rPr lang="ru-RU" dirty="0" smtClean="0">
                <a:solidFill>
                  <a:srgbClr val="C00000"/>
                </a:solidFill>
                <a:latin typeface="Times New Roman" pitchFamily="18" charset="0"/>
                <a:cs typeface="Times New Roman" pitchFamily="18" charset="0"/>
              </a:rPr>
              <a:t> </a:t>
            </a:r>
            <a:r>
              <a:rPr lang="ru-RU" dirty="0" err="1" smtClean="0">
                <a:solidFill>
                  <a:srgbClr val="C00000"/>
                </a:solidFill>
                <a:latin typeface="Times New Roman" pitchFamily="18" charset="0"/>
                <a:cs typeface="Times New Roman" pitchFamily="18" charset="0"/>
              </a:rPr>
              <a:t>Имай</a:t>
            </a:r>
            <a:r>
              <a:rPr lang="ru-RU" dirty="0" smtClean="0">
                <a:solidFill>
                  <a:srgbClr val="C00000"/>
                </a:solidFill>
                <a:latin typeface="Times New Roman" pitchFamily="18" charset="0"/>
                <a:cs typeface="Times New Roman" pitchFamily="18" charset="0"/>
              </a:rPr>
              <a:t> </a:t>
            </a:r>
            <a:r>
              <a:rPr lang="ru-RU" dirty="0" err="1" smtClean="0">
                <a:solidFill>
                  <a:srgbClr val="C00000"/>
                </a:solidFill>
                <a:latin typeface="Times New Roman" pitchFamily="18" charset="0"/>
                <a:cs typeface="Times New Roman" pitchFamily="18" charset="0"/>
              </a:rPr>
              <a:t>Минилбаевич</a:t>
            </a:r>
            <a:r>
              <a:rPr lang="ru-RU" dirty="0" smtClean="0">
                <a:solidFill>
                  <a:srgbClr val="C00000"/>
                </a:solidFill>
                <a:latin typeface="Times New Roman" pitchFamily="18" charset="0"/>
                <a:cs typeface="Times New Roman" pitchFamily="18" charset="0"/>
              </a:rPr>
              <a:t> </a:t>
            </a:r>
            <a:r>
              <a:rPr lang="ru-RU" dirty="0" smtClean="0">
                <a:latin typeface="Times New Roman" pitchFamily="18" charset="0"/>
                <a:cs typeface="Times New Roman" pitchFamily="18" charset="0"/>
              </a:rPr>
              <a:t>Он родился летом 1914 г в Башкирской АССР в деревне </a:t>
            </a:r>
            <a:r>
              <a:rPr lang="ru-RU" dirty="0" err="1" smtClean="0">
                <a:latin typeface="Times New Roman" pitchFamily="18" charset="0"/>
                <a:cs typeface="Times New Roman" pitchFamily="18" charset="0"/>
              </a:rPr>
              <a:t>Курманаево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Мишкинского</a:t>
            </a:r>
            <a:r>
              <a:rPr lang="ru-RU" dirty="0" smtClean="0">
                <a:latin typeface="Times New Roman" pitchFamily="18" charset="0"/>
                <a:cs typeface="Times New Roman" pitchFamily="18" charset="0"/>
              </a:rPr>
              <a:t> района. В 1939 году его призвали на службу. Он был старшим лейтенантом. В апреле 1984 г он ушел из жизни. Я горжусь нашим ветераном. Он настоящий герой!</a:t>
            </a:r>
            <a:endParaRPr lang="ru-RU" dirty="0"/>
          </a:p>
        </p:txBody>
      </p:sp>
      <p:pic>
        <p:nvPicPr>
          <p:cNvPr id="4098" name="Picture 2" descr="C:\Users\Светлана\Desktop\20191122_1220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15" t="22313" r="28447" b="8802"/>
          <a:stretch/>
        </p:blipFill>
        <p:spPr bwMode="auto">
          <a:xfrm rot="5400000">
            <a:off x="2263685" y="1605813"/>
            <a:ext cx="2266124" cy="173603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Светлана\Desktop\IMG-20200506-WA000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118" b="11764"/>
          <a:stretch/>
        </p:blipFill>
        <p:spPr bwMode="auto">
          <a:xfrm>
            <a:off x="2345634" y="3789039"/>
            <a:ext cx="2102226" cy="286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237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C00000"/>
                </a:solidFill>
                <a:latin typeface="Monotype Corsiva" pitchFamily="66" charset="0"/>
              </a:rPr>
              <a:t>Задачи проекта</a:t>
            </a:r>
          </a:p>
        </p:txBody>
      </p:sp>
      <p:sp>
        <p:nvSpPr>
          <p:cNvPr id="6" name="Объект 5">
            <a:extLst>
              <a:ext uri="{FF2B5EF4-FFF2-40B4-BE49-F238E27FC236}">
                <a16:creationId xmlns="" xmlns:a16="http://schemas.microsoft.com/office/drawing/2014/main" id="{D0EEE58A-6F8C-428A-B906-242F08FC73AA}"/>
              </a:ext>
            </a:extLst>
          </p:cNvPr>
          <p:cNvSpPr>
            <a:spLocks noGrp="1"/>
          </p:cNvSpPr>
          <p:nvPr>
            <p:ph idx="1"/>
          </p:nvPr>
        </p:nvSpPr>
        <p:spPr>
          <a:xfrm>
            <a:off x="1979712" y="1412510"/>
            <a:ext cx="6707088" cy="4525963"/>
          </a:xfrm>
        </p:spPr>
        <p:txBody>
          <a:bodyPr>
            <a:noAutofit/>
          </a:bodyPr>
          <a:lstStyle/>
          <a:p>
            <a:pPr>
              <a:lnSpc>
                <a:spcPct val="90000"/>
              </a:lnSpc>
              <a:spcBef>
                <a:spcPts val="0"/>
              </a:spcBef>
            </a:pPr>
            <a:r>
              <a:rPr lang="ru-RU" sz="1600" dirty="0">
                <a:solidFill>
                  <a:schemeClr val="tx2"/>
                </a:solidFill>
                <a:latin typeface="Times New Roman" pitchFamily="18" charset="0"/>
                <a:cs typeface="Times New Roman" pitchFamily="18" charset="0"/>
              </a:rPr>
              <a:t>Способствовать формированию у детей интереса к истории своей семьи, страны.</a:t>
            </a:r>
          </a:p>
          <a:p>
            <a:pPr>
              <a:lnSpc>
                <a:spcPct val="90000"/>
              </a:lnSpc>
              <a:spcBef>
                <a:spcPts val="0"/>
              </a:spcBef>
            </a:pPr>
            <a:r>
              <a:rPr lang="ru-RU" sz="1600" dirty="0">
                <a:solidFill>
                  <a:schemeClr val="tx2"/>
                </a:solidFill>
                <a:latin typeface="Times New Roman" pitchFamily="18" charset="0"/>
                <a:cs typeface="Times New Roman" pitchFamily="18" charset="0"/>
              </a:rPr>
              <a:t>Формировать нравственно-патриотические качества: храбрость, мужество, стремление защищать свою Родину.</a:t>
            </a:r>
          </a:p>
          <a:p>
            <a:r>
              <a:rPr lang="ru-RU" sz="1600" dirty="0">
                <a:solidFill>
                  <a:schemeClr val="tx2"/>
                </a:solidFill>
                <a:latin typeface="Times New Roman" pitchFamily="18" charset="0"/>
                <a:cs typeface="Times New Roman" pitchFamily="18" charset="0"/>
              </a:rPr>
              <a:t>способствовать развитию речи через выразительное чтение стихов, составление рассказов о </a:t>
            </a:r>
            <a:r>
              <a:rPr lang="ru-RU" sz="1600" dirty="0" smtClean="0">
                <a:solidFill>
                  <a:schemeClr val="tx2"/>
                </a:solidFill>
                <a:latin typeface="Times New Roman" pitchFamily="18" charset="0"/>
                <a:cs typeface="Times New Roman" pitchFamily="18" charset="0"/>
              </a:rPr>
              <a:t>ветеранах.</a:t>
            </a:r>
            <a:endParaRPr lang="ru-RU" sz="1600" dirty="0">
              <a:solidFill>
                <a:schemeClr val="tx2"/>
              </a:solidFill>
              <a:latin typeface="Times New Roman" pitchFamily="18" charset="0"/>
              <a:cs typeface="Times New Roman" pitchFamily="18" charset="0"/>
            </a:endParaRPr>
          </a:p>
          <a:p>
            <a:r>
              <a:rPr lang="ru-RU" sz="1600" dirty="0">
                <a:solidFill>
                  <a:schemeClr val="tx2"/>
                </a:solidFill>
                <a:latin typeface="Times New Roman" pitchFamily="18" charset="0"/>
                <a:cs typeface="Times New Roman" pitchFamily="18" charset="0"/>
              </a:rPr>
              <a:t>обогащать активный словарь новыми словами, поощрять пересказы детей, услышанных дома историй о близких, показывая их </a:t>
            </a:r>
            <a:r>
              <a:rPr lang="ru-RU" sz="1600" dirty="0" smtClean="0">
                <a:solidFill>
                  <a:schemeClr val="tx2"/>
                </a:solidFill>
                <a:latin typeface="Times New Roman" pitchFamily="18" charset="0"/>
                <a:cs typeface="Times New Roman" pitchFamily="18" charset="0"/>
              </a:rPr>
              <a:t>фотографии</a:t>
            </a:r>
            <a:endParaRPr lang="ru-RU" sz="1600" dirty="0">
              <a:solidFill>
                <a:schemeClr val="tx2"/>
              </a:solidFill>
              <a:latin typeface="Times New Roman" pitchFamily="18" charset="0"/>
              <a:cs typeface="Times New Roman" pitchFamily="18" charset="0"/>
            </a:endParaRPr>
          </a:p>
          <a:p>
            <a:pPr>
              <a:lnSpc>
                <a:spcPct val="90000"/>
              </a:lnSpc>
              <a:spcBef>
                <a:spcPts val="0"/>
              </a:spcBef>
            </a:pPr>
            <a:endParaRPr lang="ru-RU" sz="1600" dirty="0" smtClean="0">
              <a:solidFill>
                <a:schemeClr val="tx2"/>
              </a:solidFill>
              <a:latin typeface="Times New Roman" pitchFamily="18" charset="0"/>
              <a:cs typeface="Times New Roman" pitchFamily="18" charset="0"/>
            </a:endParaRPr>
          </a:p>
          <a:p>
            <a:pPr>
              <a:lnSpc>
                <a:spcPct val="90000"/>
              </a:lnSpc>
              <a:spcBef>
                <a:spcPts val="0"/>
              </a:spcBef>
            </a:pPr>
            <a:r>
              <a:rPr lang="ru-RU" sz="1600" dirty="0" smtClean="0">
                <a:solidFill>
                  <a:schemeClr val="tx2"/>
                </a:solidFill>
                <a:latin typeface="Times New Roman" pitchFamily="18" charset="0"/>
                <a:cs typeface="Times New Roman" pitchFamily="18" charset="0"/>
              </a:rPr>
              <a:t>Воспитывать</a:t>
            </a:r>
            <a:r>
              <a:rPr lang="ru-RU" sz="1600" dirty="0">
                <a:solidFill>
                  <a:schemeClr val="tx2"/>
                </a:solidFill>
                <a:latin typeface="Times New Roman" pitchFamily="18" charset="0"/>
                <a:cs typeface="Times New Roman" pitchFamily="18" charset="0"/>
              </a:rPr>
              <a:t> в детях бережное отношение к семейным фотографиям и наградам, уважительное отношение к старшему поколению</a:t>
            </a:r>
            <a:r>
              <a:rPr lang="ru-RU" sz="1600" dirty="0" smtClean="0">
                <a:solidFill>
                  <a:schemeClr val="tx2"/>
                </a:solidFill>
                <a:latin typeface="Times New Roman" pitchFamily="18" charset="0"/>
                <a:cs typeface="Times New Roman" pitchFamily="18" charset="0"/>
              </a:rPr>
              <a:t>.</a:t>
            </a:r>
          </a:p>
          <a:p>
            <a:r>
              <a:rPr lang="ru-RU" sz="1600" dirty="0">
                <a:solidFill>
                  <a:schemeClr val="tx2"/>
                </a:solidFill>
                <a:latin typeface="Times New Roman" pitchFamily="18" charset="0"/>
                <a:cs typeface="Times New Roman" pitchFamily="18" charset="0"/>
              </a:rPr>
              <a:t>развивать познавательные способности детей в процессе практической деятельности, совершенствовать навык поиска информации,</a:t>
            </a:r>
          </a:p>
          <a:p>
            <a:r>
              <a:rPr lang="ru-RU" sz="1600" dirty="0">
                <a:solidFill>
                  <a:schemeClr val="tx2"/>
                </a:solidFill>
                <a:latin typeface="Times New Roman" pitchFamily="18" charset="0"/>
                <a:cs typeface="Times New Roman" pitchFamily="18" charset="0"/>
              </a:rPr>
              <a:t>формировать творческие способности, самостоятельность, навыки взаимоотношений со взрослыми.</a:t>
            </a:r>
          </a:p>
          <a:p>
            <a:pPr>
              <a:lnSpc>
                <a:spcPct val="90000"/>
              </a:lnSpc>
              <a:spcBef>
                <a:spcPts val="0"/>
              </a:spcBef>
            </a:pPr>
            <a:endParaRPr lang="ru-RU" sz="1600" dirty="0">
              <a:solidFill>
                <a:schemeClr val="tx2"/>
              </a:solidFill>
              <a:latin typeface="Times New Roman" pitchFamily="18" charset="0"/>
              <a:cs typeface="Times New Roman" pitchFamily="18" charset="0"/>
            </a:endParaRPr>
          </a:p>
          <a:p>
            <a:pPr>
              <a:lnSpc>
                <a:spcPct val="90000"/>
              </a:lnSpc>
              <a:spcBef>
                <a:spcPts val="0"/>
              </a:spcBef>
            </a:pPr>
            <a:r>
              <a:rPr lang="ru-RU" sz="1600" dirty="0">
                <a:solidFill>
                  <a:schemeClr val="tx2"/>
                </a:solidFill>
                <a:latin typeface="Times New Roman" pitchFamily="18" charset="0"/>
                <a:cs typeface="Times New Roman" pitchFamily="18" charset="0"/>
              </a:rPr>
              <a:t>Привлекать родителей к участию в  акции «Бессмертный полк</a:t>
            </a:r>
            <a:r>
              <a:rPr lang="ru-RU" sz="1600" dirty="0" smtClean="0">
                <a:solidFill>
                  <a:schemeClr val="tx2"/>
                </a:solidFill>
                <a:latin typeface="Times New Roman" pitchFamily="18" charset="0"/>
                <a:cs typeface="Times New Roman" pitchFamily="18" charset="0"/>
              </a:rPr>
              <a:t>».</a:t>
            </a:r>
          </a:p>
          <a:p>
            <a:pPr>
              <a:lnSpc>
                <a:spcPct val="90000"/>
              </a:lnSpc>
              <a:spcBef>
                <a:spcPts val="0"/>
              </a:spcBef>
            </a:pPr>
            <a:endParaRPr lang="ru-RU" sz="1600"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1399737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122223"/>
            <a:ext cx="8229600" cy="706090"/>
          </a:xfrm>
        </p:spPr>
        <p:txBody>
          <a:bodyPr>
            <a:normAutofit fontScale="90000"/>
          </a:bodyPr>
          <a:lstStyle/>
          <a:p>
            <a:r>
              <a:rPr lang="ru-RU" b="1" dirty="0">
                <a:solidFill>
                  <a:srgbClr val="C00000"/>
                </a:solidFill>
                <a:latin typeface="Monotype Corsiva" pitchFamily="66" charset="0"/>
              </a:rPr>
              <a:t>Актуальность</a:t>
            </a:r>
          </a:p>
        </p:txBody>
      </p:sp>
      <p:sp>
        <p:nvSpPr>
          <p:cNvPr id="7" name="Объект 6">
            <a:extLst>
              <a:ext uri="{FF2B5EF4-FFF2-40B4-BE49-F238E27FC236}">
                <a16:creationId xmlns="" xmlns:a16="http://schemas.microsoft.com/office/drawing/2014/main" id="{C83191A5-8D1B-4759-BFE2-808F90955603}"/>
              </a:ext>
            </a:extLst>
          </p:cNvPr>
          <p:cNvSpPr>
            <a:spLocks noGrp="1"/>
          </p:cNvSpPr>
          <p:nvPr>
            <p:ph idx="1"/>
          </p:nvPr>
        </p:nvSpPr>
        <p:spPr>
          <a:xfrm>
            <a:off x="2267744" y="692696"/>
            <a:ext cx="6419056" cy="5400600"/>
          </a:xfrm>
        </p:spPr>
        <p:txBody>
          <a:bodyPr>
            <a:noAutofit/>
          </a:bodyPr>
          <a:lstStyle/>
          <a:p>
            <a:pPr marL="0" indent="269875" algn="just">
              <a:lnSpc>
                <a:spcPct val="85000"/>
              </a:lnSpc>
              <a:spcBef>
                <a:spcPts val="0"/>
              </a:spcBef>
            </a:pPr>
            <a:r>
              <a:rPr lang="ru-RU" sz="1900" dirty="0">
                <a:solidFill>
                  <a:schemeClr val="tx2"/>
                </a:solidFill>
                <a:latin typeface="Times New Roman" pitchFamily="18" charset="0"/>
                <a:cs typeface="Times New Roman" pitchFamily="18" charset="0"/>
              </a:rPr>
              <a:t>Проблема патриотического воспитания подрастающего поколения на сегодня одна из наиболее актуальных. Патриотическое воспитание дошкольников - это не только воспитание любви к родному дому, семье, детскому саду, городу, родной природе, культурному достоянию своего народа, своей нации, толерантного отношения к представителям других национальностей, но и воспитание уважительного отношения к родной земле, защитникам Отечества, государственной символике, традициям государства и общенародным праздникам. </a:t>
            </a:r>
          </a:p>
          <a:p>
            <a:pPr marL="0" indent="269875" algn="just">
              <a:lnSpc>
                <a:spcPct val="85000"/>
              </a:lnSpc>
              <a:spcBef>
                <a:spcPts val="0"/>
              </a:spcBef>
            </a:pPr>
            <a:r>
              <a:rPr lang="ru-RU" sz="1900" dirty="0">
                <a:solidFill>
                  <a:schemeClr val="tx2"/>
                </a:solidFill>
                <a:latin typeface="Times New Roman" pitchFamily="18" charset="0"/>
                <a:cs typeface="Times New Roman" pitchFamily="18" charset="0"/>
              </a:rPr>
              <a:t>К сожалению, современные дети имеют поверхностное представление о событиях исторического прошлого нашей страны. В решении этой проблемы большая роль отводится дошкольному образованию, так как именно в дошкольном возрасте закладывается основы нравственных качеств ребенка. </a:t>
            </a:r>
          </a:p>
          <a:p>
            <a:pPr marL="0" indent="269875" algn="just">
              <a:lnSpc>
                <a:spcPct val="85000"/>
              </a:lnSpc>
              <a:spcBef>
                <a:spcPts val="0"/>
              </a:spcBef>
            </a:pPr>
            <a:r>
              <a:rPr lang="ru-RU" sz="1900" dirty="0">
                <a:solidFill>
                  <a:schemeClr val="tx2"/>
                </a:solidFill>
                <a:latin typeface="Times New Roman" pitchFamily="18" charset="0"/>
                <a:cs typeface="Times New Roman" pitchFamily="18" charset="0"/>
              </a:rPr>
              <a:t>Один из наиболее эффективных методов патриотического воспитания — проектная деятельность, позволяющая создать естественную ситуацию общения и практического взаимодействия детей и взрослых. Реализация проекта «Бессмертный полк» позволила задействовать различные виды детской деятельности, вовлечь родителей воспитанников в совместную деятельность.</a:t>
            </a:r>
          </a:p>
        </p:txBody>
      </p:sp>
    </p:spTree>
    <p:extLst>
      <p:ext uri="{BB962C8B-B14F-4D97-AF65-F5344CB8AC3E}">
        <p14:creationId xmlns:p14="http://schemas.microsoft.com/office/powerpoint/2010/main" val="3888151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11" name="Объект 10">
            <a:extLst>
              <a:ext uri="{FF2B5EF4-FFF2-40B4-BE49-F238E27FC236}">
                <a16:creationId xmlns="" xmlns:a16="http://schemas.microsoft.com/office/drawing/2014/main" id="{8BD4FEC7-2CC6-45D5-86AC-8989C550120E}"/>
              </a:ext>
            </a:extLst>
          </p:cNvPr>
          <p:cNvGraphicFramePr>
            <a:graphicFrameLocks noGrp="1"/>
          </p:cNvGraphicFramePr>
          <p:nvPr>
            <p:ph idx="1"/>
            <p:extLst>
              <p:ext uri="{D42A27DB-BD31-4B8C-83A1-F6EECF244321}">
                <p14:modId xmlns:p14="http://schemas.microsoft.com/office/powerpoint/2010/main" val="169351547"/>
              </p:ext>
            </p:extLst>
          </p:nvPr>
        </p:nvGraphicFramePr>
        <p:xfrm>
          <a:off x="2109566" y="274638"/>
          <a:ext cx="6577234" cy="6034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5482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4467" y="203745"/>
            <a:ext cx="8229600" cy="1143000"/>
          </a:xfrm>
        </p:spPr>
        <p:txBody>
          <a:bodyPr/>
          <a:lstStyle/>
          <a:p>
            <a:r>
              <a:rPr lang="ru-RU" b="1" dirty="0">
                <a:solidFill>
                  <a:srgbClr val="C00000"/>
                </a:solidFill>
                <a:latin typeface="Monotype Corsiva" pitchFamily="66" charset="0"/>
              </a:rPr>
              <a:t>Ожидаемые результаты</a:t>
            </a:r>
          </a:p>
        </p:txBody>
      </p:sp>
      <p:sp>
        <p:nvSpPr>
          <p:cNvPr id="7" name="Объект 6">
            <a:extLst>
              <a:ext uri="{FF2B5EF4-FFF2-40B4-BE49-F238E27FC236}">
                <a16:creationId xmlns="" xmlns:a16="http://schemas.microsoft.com/office/drawing/2014/main" id="{64C2A3BF-2A6D-48C3-8289-1C19D866C5B8}"/>
              </a:ext>
            </a:extLst>
          </p:cNvPr>
          <p:cNvSpPr>
            <a:spLocks noGrp="1"/>
          </p:cNvSpPr>
          <p:nvPr>
            <p:ph idx="1"/>
          </p:nvPr>
        </p:nvSpPr>
        <p:spPr>
          <a:xfrm>
            <a:off x="2195736" y="1196752"/>
            <a:ext cx="6696744" cy="5661248"/>
          </a:xfrm>
        </p:spPr>
        <p:txBody>
          <a:bodyPr>
            <a:noAutofit/>
          </a:bodyPr>
          <a:lstStyle/>
          <a:p>
            <a:r>
              <a:rPr lang="ru-RU" sz="1800" dirty="0" smtClean="0">
                <a:solidFill>
                  <a:schemeClr val="tx2"/>
                </a:solidFill>
                <a:latin typeface="Times New Roman" pitchFamily="18" charset="0"/>
                <a:cs typeface="Times New Roman" pitchFamily="18" charset="0"/>
              </a:rPr>
              <a:t>Понимание </a:t>
            </a:r>
            <a:r>
              <a:rPr lang="ru-RU" sz="1800" dirty="0">
                <a:solidFill>
                  <a:schemeClr val="tx2"/>
                </a:solidFill>
                <a:latin typeface="Times New Roman" pitchFamily="18" charset="0"/>
                <a:cs typeface="Times New Roman" pitchFamily="18" charset="0"/>
              </a:rPr>
              <a:t>важности праздника – Дня Победы в жизни российского человека;</a:t>
            </a:r>
          </a:p>
          <a:p>
            <a:r>
              <a:rPr lang="ru-RU" sz="1800" dirty="0" smtClean="0">
                <a:solidFill>
                  <a:schemeClr val="tx2"/>
                </a:solidFill>
                <a:latin typeface="Times New Roman" pitchFamily="18" charset="0"/>
                <a:cs typeface="Times New Roman" pitchFamily="18" charset="0"/>
              </a:rPr>
              <a:t>Расширение </a:t>
            </a:r>
            <a:r>
              <a:rPr lang="ru-RU" sz="1800" dirty="0">
                <a:solidFill>
                  <a:schemeClr val="tx2"/>
                </a:solidFill>
                <a:latin typeface="Times New Roman" pitchFamily="18" charset="0"/>
                <a:cs typeface="Times New Roman" pitchFamily="18" charset="0"/>
              </a:rPr>
              <a:t>и систематизация  знаний детей о Великой Отечественной Войне</a:t>
            </a:r>
            <a:r>
              <a:rPr lang="ru-RU" sz="1800" dirty="0" smtClean="0">
                <a:solidFill>
                  <a:schemeClr val="tx2"/>
                </a:solidFill>
                <a:latin typeface="Times New Roman" pitchFamily="18" charset="0"/>
                <a:cs typeface="Times New Roman" pitchFamily="18" charset="0"/>
              </a:rPr>
              <a:t>;</a:t>
            </a:r>
          </a:p>
          <a:p>
            <a:r>
              <a:rPr lang="ru-RU" sz="1800" dirty="0">
                <a:solidFill>
                  <a:schemeClr val="tx2"/>
                </a:solidFill>
                <a:latin typeface="Times New Roman" pitchFamily="18" charset="0"/>
                <a:cs typeface="Times New Roman" pitchFamily="18" charset="0"/>
              </a:rPr>
              <a:t>В</a:t>
            </a:r>
            <a:r>
              <a:rPr lang="ru-RU" sz="1800" dirty="0" smtClean="0">
                <a:solidFill>
                  <a:schemeClr val="tx2"/>
                </a:solidFill>
                <a:latin typeface="Times New Roman" pitchFamily="18" charset="0"/>
                <a:cs typeface="Times New Roman" pitchFamily="18" charset="0"/>
              </a:rPr>
              <a:t>овлечение </a:t>
            </a:r>
            <a:r>
              <a:rPr lang="ru-RU" sz="1800" dirty="0">
                <a:solidFill>
                  <a:schemeClr val="tx2"/>
                </a:solidFill>
                <a:latin typeface="Times New Roman" pitchFamily="18" charset="0"/>
                <a:cs typeface="Times New Roman" pitchFamily="18" charset="0"/>
              </a:rPr>
              <a:t>родителей в </a:t>
            </a:r>
            <a:r>
              <a:rPr lang="ru-RU" sz="1800" b="1" dirty="0">
                <a:solidFill>
                  <a:schemeClr val="tx2"/>
                </a:solidFill>
                <a:latin typeface="Times New Roman" pitchFamily="18" charset="0"/>
                <a:cs typeface="Times New Roman" pitchFamily="18" charset="0"/>
              </a:rPr>
              <a:t>педагогический процесс ДОУ</a:t>
            </a:r>
            <a:r>
              <a:rPr lang="ru-RU" sz="1800" dirty="0">
                <a:solidFill>
                  <a:schemeClr val="tx2"/>
                </a:solidFill>
                <a:latin typeface="Times New Roman" pitchFamily="18" charset="0"/>
                <a:cs typeface="Times New Roman" pitchFamily="18" charset="0"/>
              </a:rPr>
              <a:t>, укрепление заинтересованности родителей в сотрудничестве с ДОУ;</a:t>
            </a:r>
          </a:p>
          <a:p>
            <a:r>
              <a:rPr lang="ru-RU" sz="1800" dirty="0">
                <a:solidFill>
                  <a:schemeClr val="tx2"/>
                </a:solidFill>
                <a:latin typeface="Times New Roman" pitchFamily="18" charset="0"/>
                <a:cs typeface="Times New Roman" pitchFamily="18" charset="0"/>
              </a:rPr>
              <a:t>П</a:t>
            </a:r>
            <a:r>
              <a:rPr lang="ru-RU" sz="1800" dirty="0" smtClean="0">
                <a:solidFill>
                  <a:schemeClr val="tx2"/>
                </a:solidFill>
                <a:latin typeface="Times New Roman" pitchFamily="18" charset="0"/>
                <a:cs typeface="Times New Roman" pitchFamily="18" charset="0"/>
              </a:rPr>
              <a:t>овышение </a:t>
            </a:r>
            <a:r>
              <a:rPr lang="ru-RU" sz="1800" dirty="0">
                <a:solidFill>
                  <a:schemeClr val="tx2"/>
                </a:solidFill>
                <a:latin typeface="Times New Roman" pitchFamily="18" charset="0"/>
                <a:cs typeface="Times New Roman" pitchFamily="18" charset="0"/>
              </a:rPr>
              <a:t>социальной компетентности дошкольников</a:t>
            </a:r>
            <a:r>
              <a:rPr lang="ru-RU" sz="1800" dirty="0" smtClean="0">
                <a:solidFill>
                  <a:schemeClr val="tx2"/>
                </a:solidFill>
                <a:latin typeface="Times New Roman" pitchFamily="18" charset="0"/>
                <a:cs typeface="Times New Roman" pitchFamily="18" charset="0"/>
              </a:rPr>
              <a:t>;</a:t>
            </a:r>
            <a:endParaRPr lang="ru-RU" sz="1800" dirty="0">
              <a:solidFill>
                <a:schemeClr val="tx2"/>
              </a:solidFill>
              <a:latin typeface="Times New Roman" pitchFamily="18" charset="0"/>
              <a:cs typeface="Times New Roman" pitchFamily="18" charset="0"/>
            </a:endParaRPr>
          </a:p>
          <a:p>
            <a:r>
              <a:rPr lang="ru-RU" sz="1800" dirty="0" smtClean="0">
                <a:solidFill>
                  <a:schemeClr val="tx2"/>
                </a:solidFill>
                <a:latin typeface="Times New Roman" pitchFamily="18" charset="0"/>
                <a:cs typeface="Times New Roman" pitchFamily="18" charset="0"/>
              </a:rPr>
              <a:t>Закрепление </a:t>
            </a:r>
            <a:r>
              <a:rPr lang="ru-RU" sz="1800" dirty="0">
                <a:solidFill>
                  <a:schemeClr val="tx2"/>
                </a:solidFill>
                <a:latin typeface="Times New Roman" pitchFamily="18" charset="0"/>
                <a:cs typeface="Times New Roman" pitchFamily="18" charset="0"/>
              </a:rPr>
              <a:t>навыков составления </a:t>
            </a:r>
            <a:r>
              <a:rPr lang="ru-RU" sz="1800" dirty="0" smtClean="0">
                <a:solidFill>
                  <a:schemeClr val="tx2"/>
                </a:solidFill>
                <a:latin typeface="Times New Roman" pitchFamily="18" charset="0"/>
                <a:cs typeface="Times New Roman" pitchFamily="18" charset="0"/>
              </a:rPr>
              <a:t>не больших рассказов </a:t>
            </a:r>
            <a:r>
              <a:rPr lang="ru-RU" sz="1800" dirty="0">
                <a:solidFill>
                  <a:schemeClr val="tx2"/>
                </a:solidFill>
                <a:latin typeface="Times New Roman" pitchFamily="18" charset="0"/>
                <a:cs typeface="Times New Roman" pitchFamily="18" charset="0"/>
              </a:rPr>
              <a:t>об истории </a:t>
            </a:r>
            <a:r>
              <a:rPr lang="ru-RU" sz="1800" dirty="0" smtClean="0">
                <a:solidFill>
                  <a:schemeClr val="tx2"/>
                </a:solidFill>
                <a:latin typeface="Times New Roman" pitchFamily="18" charset="0"/>
                <a:cs typeface="Times New Roman" pitchFamily="18" charset="0"/>
              </a:rPr>
              <a:t>  своей </a:t>
            </a:r>
            <a:r>
              <a:rPr lang="ru-RU" sz="1800" dirty="0">
                <a:solidFill>
                  <a:schemeClr val="tx2"/>
                </a:solidFill>
                <a:latin typeface="Times New Roman" pitchFamily="18" charset="0"/>
                <a:cs typeface="Times New Roman" pitchFamily="18" charset="0"/>
              </a:rPr>
              <a:t>семьи в годы ВОВ</a:t>
            </a:r>
            <a:r>
              <a:rPr lang="ru-RU" sz="1800" dirty="0" smtClean="0">
                <a:solidFill>
                  <a:schemeClr val="tx2"/>
                </a:solidFill>
                <a:latin typeface="Times New Roman" pitchFamily="18" charset="0"/>
                <a:cs typeface="Times New Roman" pitchFamily="18" charset="0"/>
              </a:rPr>
              <a:t>;</a:t>
            </a:r>
          </a:p>
          <a:p>
            <a:r>
              <a:rPr lang="ru-RU" sz="1800" dirty="0" smtClean="0">
                <a:solidFill>
                  <a:schemeClr val="tx2"/>
                </a:solidFill>
                <a:latin typeface="Times New Roman" pitchFamily="18" charset="0"/>
                <a:cs typeface="Times New Roman" pitchFamily="18" charset="0"/>
              </a:rPr>
              <a:t>Чтение </a:t>
            </a:r>
            <a:r>
              <a:rPr lang="ru-RU" sz="1800" dirty="0">
                <a:solidFill>
                  <a:schemeClr val="tx2"/>
                </a:solidFill>
                <a:latin typeface="Times New Roman" pitchFamily="18" charset="0"/>
                <a:cs typeface="Times New Roman" pitchFamily="18" charset="0"/>
              </a:rPr>
              <a:t>детьми стихов о </a:t>
            </a:r>
            <a:r>
              <a:rPr lang="ru-RU" sz="1800" b="1" dirty="0">
                <a:solidFill>
                  <a:schemeClr val="tx2"/>
                </a:solidFill>
                <a:latin typeface="Times New Roman" pitchFamily="18" charset="0"/>
                <a:cs typeface="Times New Roman" pitchFamily="18" charset="0"/>
              </a:rPr>
              <a:t>войне</a:t>
            </a:r>
            <a:r>
              <a:rPr lang="ru-RU" sz="1800" dirty="0">
                <a:solidFill>
                  <a:schemeClr val="tx2"/>
                </a:solidFill>
                <a:latin typeface="Times New Roman" pitchFamily="18" charset="0"/>
                <a:cs typeface="Times New Roman" pitchFamily="18" charset="0"/>
              </a:rPr>
              <a:t>.</a:t>
            </a:r>
          </a:p>
          <a:p>
            <a:pPr marL="0" indent="0">
              <a:buNone/>
            </a:pPr>
            <a:r>
              <a:rPr lang="ru-RU" sz="1800" dirty="0">
                <a:solidFill>
                  <a:schemeClr val="tx2"/>
                </a:solidFill>
                <a:latin typeface="Times New Roman" pitchFamily="18" charset="0"/>
                <a:cs typeface="Times New Roman" pitchFamily="18" charset="0"/>
              </a:rPr>
              <a:t> </a:t>
            </a:r>
            <a:r>
              <a:rPr lang="ru-RU" sz="1800" dirty="0" smtClean="0">
                <a:solidFill>
                  <a:schemeClr val="tx2"/>
                </a:solidFill>
                <a:latin typeface="Times New Roman" pitchFamily="18" charset="0"/>
                <a:cs typeface="Times New Roman" pitchFamily="18" charset="0"/>
              </a:rPr>
              <a:t>       Уважительное отношение </a:t>
            </a:r>
            <a:r>
              <a:rPr lang="ru-RU" sz="1800" dirty="0">
                <a:solidFill>
                  <a:schemeClr val="tx2"/>
                </a:solidFill>
                <a:latin typeface="Times New Roman" pitchFamily="18" charset="0"/>
                <a:cs typeface="Times New Roman" pitchFamily="18" charset="0"/>
              </a:rPr>
              <a:t>к участникам Великой Отечественной войны и ветеранам тыла; </a:t>
            </a:r>
          </a:p>
          <a:p>
            <a:r>
              <a:rPr lang="ru-RU" sz="1800" dirty="0">
                <a:solidFill>
                  <a:schemeClr val="tx2"/>
                </a:solidFill>
                <a:latin typeface="Times New Roman" pitchFamily="18" charset="0"/>
                <a:cs typeface="Times New Roman" pitchFamily="18" charset="0"/>
              </a:rPr>
              <a:t>Знать ветеранов и участников войны своей семьи</a:t>
            </a:r>
            <a:r>
              <a:rPr lang="ru-RU" sz="1800" dirty="0" smtClean="0">
                <a:solidFill>
                  <a:schemeClr val="tx2"/>
                </a:solidFill>
                <a:latin typeface="Times New Roman" pitchFamily="18" charset="0"/>
                <a:cs typeface="Times New Roman" pitchFamily="18" charset="0"/>
              </a:rPr>
              <a:t>.</a:t>
            </a:r>
          </a:p>
          <a:p>
            <a:r>
              <a:rPr lang="ru-RU" sz="1800" dirty="0" smtClean="0">
                <a:solidFill>
                  <a:schemeClr val="tx2"/>
                </a:solidFill>
                <a:latin typeface="Times New Roman" pitchFamily="18" charset="0"/>
                <a:cs typeface="Times New Roman" pitchFamily="18" charset="0"/>
              </a:rPr>
              <a:t>Оформление </a:t>
            </a:r>
            <a:r>
              <a:rPr lang="ru-RU" sz="1800" dirty="0">
                <a:solidFill>
                  <a:schemeClr val="tx2"/>
                </a:solidFill>
                <a:latin typeface="Times New Roman" pitchFamily="18" charset="0"/>
                <a:cs typeface="Times New Roman" pitchFamily="18" charset="0"/>
              </a:rPr>
              <a:t>выставки детского творчества ко Дню Победы</a:t>
            </a:r>
            <a:r>
              <a:rPr lang="ru-RU" sz="1800" dirty="0" smtClean="0">
                <a:solidFill>
                  <a:schemeClr val="tx2"/>
                </a:solidFill>
                <a:latin typeface="Times New Roman" pitchFamily="18" charset="0"/>
                <a:cs typeface="Times New Roman" pitchFamily="18" charset="0"/>
              </a:rPr>
              <a:t>;</a:t>
            </a:r>
          </a:p>
          <a:p>
            <a:r>
              <a:rPr lang="ru-RU" sz="1800" dirty="0" smtClean="0">
                <a:solidFill>
                  <a:schemeClr val="tx2"/>
                </a:solidFill>
                <a:latin typeface="Times New Roman" pitchFamily="18" charset="0"/>
                <a:cs typeface="Times New Roman" pitchFamily="18" charset="0"/>
              </a:rPr>
              <a:t>Создание группового альбома «Бессмертный полк!»</a:t>
            </a:r>
          </a:p>
          <a:p>
            <a:r>
              <a:rPr lang="ru-RU" sz="1800" dirty="0" smtClean="0">
                <a:solidFill>
                  <a:schemeClr val="tx2"/>
                </a:solidFill>
                <a:latin typeface="Times New Roman" pitchFamily="18" charset="0"/>
                <a:cs typeface="Times New Roman" pitchFamily="18" charset="0"/>
              </a:rPr>
              <a:t>Презентация видео  танцевального </a:t>
            </a:r>
            <a:r>
              <a:rPr lang="ru-RU" sz="1800" dirty="0" err="1" smtClean="0">
                <a:solidFill>
                  <a:schemeClr val="tx2"/>
                </a:solidFill>
                <a:latin typeface="Times New Roman" pitchFamily="18" charset="0"/>
                <a:cs typeface="Times New Roman" pitchFamily="18" charset="0"/>
              </a:rPr>
              <a:t>флешмоба</a:t>
            </a:r>
            <a:r>
              <a:rPr lang="ru-RU" sz="1800" dirty="0" smtClean="0">
                <a:solidFill>
                  <a:schemeClr val="tx2"/>
                </a:solidFill>
                <a:latin typeface="Times New Roman" pitchFamily="18" charset="0"/>
                <a:cs typeface="Times New Roman" pitchFamily="18" charset="0"/>
              </a:rPr>
              <a:t> «Синий платочек»</a:t>
            </a:r>
            <a:endParaRPr lang="ru-RU" sz="1800"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2931574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1229" y="260648"/>
            <a:ext cx="8229600" cy="1143000"/>
          </a:xfrm>
        </p:spPr>
        <p:txBody>
          <a:bodyPr/>
          <a:lstStyle/>
          <a:p>
            <a:r>
              <a:rPr lang="en-US" b="1" dirty="0">
                <a:solidFill>
                  <a:srgbClr val="C00000"/>
                </a:solidFill>
                <a:latin typeface="Monotype Corsiva" pitchFamily="66" charset="0"/>
              </a:rPr>
              <a:t>I</a:t>
            </a:r>
            <a:r>
              <a:rPr lang="ru-RU" b="1" dirty="0">
                <a:solidFill>
                  <a:srgbClr val="C00000"/>
                </a:solidFill>
                <a:latin typeface="Monotype Corsiva" pitchFamily="66" charset="0"/>
              </a:rPr>
              <a:t> этап -  подготовительный</a:t>
            </a:r>
          </a:p>
        </p:txBody>
      </p:sp>
      <p:sp>
        <p:nvSpPr>
          <p:cNvPr id="7" name="Объект 6">
            <a:extLst>
              <a:ext uri="{FF2B5EF4-FFF2-40B4-BE49-F238E27FC236}">
                <a16:creationId xmlns="" xmlns:a16="http://schemas.microsoft.com/office/drawing/2014/main" id="{CC9F0E22-D111-4ABC-8C6E-7D7D9C044110}"/>
              </a:ext>
            </a:extLst>
          </p:cNvPr>
          <p:cNvSpPr>
            <a:spLocks noGrp="1"/>
          </p:cNvSpPr>
          <p:nvPr>
            <p:ph idx="1"/>
          </p:nvPr>
        </p:nvSpPr>
        <p:spPr>
          <a:xfrm>
            <a:off x="2339752" y="1844824"/>
            <a:ext cx="6213376" cy="3528392"/>
          </a:xfrm>
        </p:spPr>
        <p:txBody>
          <a:bodyPr>
            <a:normAutofit fontScale="85000" lnSpcReduction="20000"/>
          </a:bodyPr>
          <a:lstStyle/>
          <a:p>
            <a:pPr>
              <a:lnSpc>
                <a:spcPct val="110000"/>
              </a:lnSpc>
            </a:pPr>
            <a:r>
              <a:rPr lang="ru-RU" sz="2800" dirty="0">
                <a:solidFill>
                  <a:schemeClr val="tx2"/>
                </a:solidFill>
                <a:latin typeface="Times New Roman" pitchFamily="18" charset="0"/>
                <a:cs typeface="Times New Roman" pitchFamily="18" charset="0"/>
              </a:rPr>
              <a:t>Определение актуальности темы, предложение идеи детям о предстоящем проекте, исследование ЗУН по теме проекта, формулировка проблемы, обозначение цели и задач, с</a:t>
            </a:r>
            <a:r>
              <a:rPr lang="ru-RU" sz="2800" dirty="0" smtClean="0">
                <a:solidFill>
                  <a:schemeClr val="tx2"/>
                </a:solidFill>
                <a:latin typeface="Times New Roman" pitchFamily="18" charset="0"/>
                <a:cs typeface="Times New Roman" pitchFamily="18" charset="0"/>
              </a:rPr>
              <a:t>отрудничество с родителями, обзор </a:t>
            </a:r>
            <a:r>
              <a:rPr lang="ru-RU" sz="2800" dirty="0">
                <a:solidFill>
                  <a:schemeClr val="tx2"/>
                </a:solidFill>
                <a:latin typeface="Times New Roman" pitchFamily="18" charset="0"/>
                <a:cs typeface="Times New Roman" pitchFamily="18" charset="0"/>
              </a:rPr>
              <a:t>методической литературы, поиск пособий для детей</a:t>
            </a:r>
            <a:r>
              <a:rPr lang="ru-RU" sz="2800" dirty="0" smtClean="0">
                <a:solidFill>
                  <a:schemeClr val="tx2"/>
                </a:solidFill>
                <a:latin typeface="Times New Roman" pitchFamily="18" charset="0"/>
                <a:cs typeface="Times New Roman" pitchFamily="18" charset="0"/>
              </a:rPr>
              <a:t>, подбор музыкальных произведений на военную тематику, </a:t>
            </a:r>
            <a:r>
              <a:rPr lang="ru-RU" sz="2800" dirty="0">
                <a:solidFill>
                  <a:schemeClr val="tx2"/>
                </a:solidFill>
                <a:latin typeface="Times New Roman" pitchFamily="18" charset="0"/>
                <a:cs typeface="Times New Roman" pitchFamily="18" charset="0"/>
              </a:rPr>
              <a:t>определение предполагаемых результатов проекта.</a:t>
            </a:r>
          </a:p>
          <a:p>
            <a:endParaRPr lang="ru-RU"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2956350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rgbClr val="C00000"/>
                </a:solidFill>
                <a:latin typeface="Monotype Corsiva" pitchFamily="66" charset="0"/>
              </a:rPr>
              <a:t>II</a:t>
            </a:r>
            <a:r>
              <a:rPr lang="ru-RU" b="1" dirty="0">
                <a:solidFill>
                  <a:srgbClr val="C00000"/>
                </a:solidFill>
                <a:latin typeface="Monotype Corsiva" pitchFamily="66" charset="0"/>
              </a:rPr>
              <a:t> этап -  основной</a:t>
            </a:r>
          </a:p>
        </p:txBody>
      </p:sp>
      <p:sp>
        <p:nvSpPr>
          <p:cNvPr id="7" name="Объект 6">
            <a:extLst>
              <a:ext uri="{FF2B5EF4-FFF2-40B4-BE49-F238E27FC236}">
                <a16:creationId xmlns="" xmlns:a16="http://schemas.microsoft.com/office/drawing/2014/main" id="{AACE2826-3B80-4054-B217-6C38A67F13C3}"/>
              </a:ext>
            </a:extLst>
          </p:cNvPr>
          <p:cNvSpPr>
            <a:spLocks noGrp="1"/>
          </p:cNvSpPr>
          <p:nvPr>
            <p:ph idx="1"/>
          </p:nvPr>
        </p:nvSpPr>
        <p:spPr>
          <a:xfrm>
            <a:off x="2123728" y="1484784"/>
            <a:ext cx="6876256" cy="4669979"/>
          </a:xfrm>
        </p:spPr>
        <p:txBody>
          <a:bodyPr>
            <a:normAutofit fontScale="85000" lnSpcReduction="20000"/>
          </a:bodyPr>
          <a:lstStyle/>
          <a:p>
            <a:r>
              <a:rPr lang="ru-RU" sz="2400" dirty="0">
                <a:solidFill>
                  <a:schemeClr val="tx2"/>
                </a:solidFill>
                <a:latin typeface="Times New Roman" pitchFamily="18" charset="0"/>
                <a:cs typeface="Times New Roman" pitchFamily="18" charset="0"/>
              </a:rPr>
              <a:t>Реализация проекта в различных формах, методах и приемах совместной взросло-детской деятельности с учетом интеграции образовательных </a:t>
            </a:r>
            <a:r>
              <a:rPr lang="ru-RU" sz="2400" dirty="0" smtClean="0">
                <a:solidFill>
                  <a:schemeClr val="tx2"/>
                </a:solidFill>
                <a:latin typeface="Times New Roman" pitchFamily="18" charset="0"/>
                <a:cs typeface="Times New Roman" pitchFamily="18" charset="0"/>
              </a:rPr>
              <a:t>областей, познавательная и поисковая деятельность, проведение занятий по данной тематике, рассматривание альбомов и фотографий о войне, детских фильмов о Вов, прослушивание военных песен, чтение стихотворений и рассказов о войне, составление не больших рассказов о ветеранах, просмотр презентаций по данной теме.</a:t>
            </a:r>
          </a:p>
          <a:p>
            <a:r>
              <a:rPr lang="ru-RU" sz="2400" dirty="0" smtClean="0">
                <a:solidFill>
                  <a:schemeClr val="tx2"/>
                </a:solidFill>
                <a:latin typeface="Times New Roman" pitchFamily="18" charset="0"/>
                <a:cs typeface="Times New Roman" pitchFamily="18" charset="0"/>
              </a:rPr>
              <a:t>Консультации для родителей «Как поговорить с ребенком о </a:t>
            </a:r>
            <a:r>
              <a:rPr lang="ru-RU" sz="2400" dirty="0" err="1" smtClean="0">
                <a:solidFill>
                  <a:schemeClr val="tx2"/>
                </a:solidFill>
                <a:latin typeface="Times New Roman" pitchFamily="18" charset="0"/>
                <a:cs typeface="Times New Roman" pitchFamily="18" charset="0"/>
              </a:rPr>
              <a:t>ВОв</a:t>
            </a:r>
            <a:r>
              <a:rPr lang="ru-RU" sz="2400" dirty="0" smtClean="0">
                <a:solidFill>
                  <a:schemeClr val="tx2"/>
                </a:solidFill>
                <a:latin typeface="Times New Roman" pitchFamily="18" charset="0"/>
                <a:cs typeface="Times New Roman" pitchFamily="18" charset="0"/>
              </a:rPr>
              <a:t>?»</a:t>
            </a:r>
            <a:r>
              <a:rPr lang="ru-RU" sz="2400" dirty="0"/>
              <a:t> </a:t>
            </a:r>
            <a:endParaRPr lang="ru-RU" sz="2400" dirty="0" smtClean="0"/>
          </a:p>
          <a:p>
            <a:r>
              <a:rPr lang="ru-RU" sz="2400" dirty="0" smtClean="0">
                <a:solidFill>
                  <a:schemeClr val="tx2"/>
                </a:solidFill>
                <a:latin typeface="Times New Roman" pitchFamily="18" charset="0"/>
                <a:cs typeface="Times New Roman" pitchFamily="18" charset="0"/>
              </a:rPr>
              <a:t>Изготовление </a:t>
            </a:r>
            <a:r>
              <a:rPr lang="ru-RU" sz="2400" dirty="0">
                <a:solidFill>
                  <a:schemeClr val="tx2"/>
                </a:solidFill>
                <a:latin typeface="Times New Roman" pitchFamily="18" charset="0"/>
                <a:cs typeface="Times New Roman" pitchFamily="18" charset="0"/>
              </a:rPr>
              <a:t>пособий, оформление развивающей среды группы, создание транспарантов, </a:t>
            </a:r>
            <a:r>
              <a:rPr lang="ru-RU" sz="2400" dirty="0" smtClean="0">
                <a:solidFill>
                  <a:schemeClr val="tx2"/>
                </a:solidFill>
                <a:latin typeface="Times New Roman" pitchFamily="18" charset="0"/>
                <a:cs typeface="Times New Roman" pitchFamily="18" charset="0"/>
              </a:rPr>
              <a:t>фотографий.</a:t>
            </a:r>
          </a:p>
          <a:p>
            <a:r>
              <a:rPr lang="ru-RU" sz="2400" dirty="0" smtClean="0">
                <a:solidFill>
                  <a:schemeClr val="tx2"/>
                </a:solidFill>
                <a:latin typeface="Times New Roman" pitchFamily="18" charset="0"/>
                <a:cs typeface="Times New Roman" pitchFamily="18" charset="0"/>
              </a:rPr>
              <a:t>Сбор информации о родственниках воевавших </a:t>
            </a:r>
            <a:r>
              <a:rPr lang="ru-RU" sz="2400" dirty="0" err="1" smtClean="0">
                <a:solidFill>
                  <a:schemeClr val="tx2"/>
                </a:solidFill>
                <a:latin typeface="Times New Roman" pitchFamily="18" charset="0"/>
                <a:cs typeface="Times New Roman" pitchFamily="18" charset="0"/>
              </a:rPr>
              <a:t>ВОв</a:t>
            </a:r>
            <a:endParaRPr lang="ru-RU" sz="2400" dirty="0" smtClean="0">
              <a:solidFill>
                <a:schemeClr val="tx2"/>
              </a:solidFill>
              <a:latin typeface="Times New Roman" pitchFamily="18" charset="0"/>
              <a:cs typeface="Times New Roman" pitchFamily="18" charset="0"/>
            </a:endParaRPr>
          </a:p>
          <a:p>
            <a:r>
              <a:rPr lang="ru-RU" sz="2400" dirty="0" smtClean="0">
                <a:solidFill>
                  <a:schemeClr val="tx2"/>
                </a:solidFill>
                <a:latin typeface="Times New Roman" pitchFamily="18" charset="0"/>
                <a:cs typeface="Times New Roman" pitchFamily="18" charset="0"/>
              </a:rPr>
              <a:t>Сбор интересных фактов из жизни ветеранов, фото и видео материалов для альбома «Наши герои!» и фильма- </a:t>
            </a:r>
            <a:r>
              <a:rPr lang="ru-RU" sz="2400" dirty="0" err="1" smtClean="0">
                <a:solidFill>
                  <a:schemeClr val="tx2"/>
                </a:solidFill>
                <a:latin typeface="Times New Roman" pitchFamily="18" charset="0"/>
                <a:cs typeface="Times New Roman" pitchFamily="18" charset="0"/>
              </a:rPr>
              <a:t>флешмоба</a:t>
            </a:r>
            <a:r>
              <a:rPr lang="ru-RU" sz="2400" dirty="0" smtClean="0">
                <a:solidFill>
                  <a:schemeClr val="tx2"/>
                </a:solidFill>
                <a:latin typeface="Times New Roman" pitchFamily="18" charset="0"/>
                <a:cs typeface="Times New Roman" pitchFamily="18" charset="0"/>
              </a:rPr>
              <a:t>  «Синий платочек».</a:t>
            </a:r>
            <a:endParaRPr lang="ru-RU" sz="2400" dirty="0">
              <a:latin typeface="+mj-lt"/>
            </a:endParaRPr>
          </a:p>
        </p:txBody>
      </p:sp>
    </p:spTree>
    <p:extLst>
      <p:ext uri="{BB962C8B-B14F-4D97-AF65-F5344CB8AC3E}">
        <p14:creationId xmlns:p14="http://schemas.microsoft.com/office/powerpoint/2010/main" val="392659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1093</TotalTime>
  <Words>2273</Words>
  <Application>Microsoft Office PowerPoint</Application>
  <PresentationFormat>Экран (4:3)</PresentationFormat>
  <Paragraphs>250</Paragraphs>
  <Slides>35</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35</vt:i4>
      </vt:variant>
    </vt:vector>
  </HeadingPairs>
  <TitlesOfParts>
    <vt:vector size="37" baseType="lpstr">
      <vt:lpstr>Тема Office</vt:lpstr>
      <vt:lpstr>Document</vt:lpstr>
      <vt:lpstr>Информационно-практико-ориентированный педагогический проект  на тему:  </vt:lpstr>
      <vt:lpstr>ПАСПОРТ  ПРОЕКТА</vt:lpstr>
      <vt:lpstr>Цель проекта</vt:lpstr>
      <vt:lpstr>Задачи проекта</vt:lpstr>
      <vt:lpstr>Актуальность</vt:lpstr>
      <vt:lpstr>Презентация PowerPoint</vt:lpstr>
      <vt:lpstr>Ожидаемые результаты</vt:lpstr>
      <vt:lpstr>I этап -  подготовительный</vt:lpstr>
      <vt:lpstr>II этап -  основной</vt:lpstr>
      <vt:lpstr>III этап - заключительный</vt:lpstr>
      <vt:lpstr>Консультация для родителей</vt:lpstr>
      <vt:lpstr>Конспект оод по аппликации</vt:lpstr>
      <vt:lpstr>Дидактические игры на тему «День Победы» для младших дошкольников </vt:lpstr>
      <vt:lpstr>Тематические подвижные и театрализованные игры для младших дошкольников </vt:lpstr>
      <vt:lpstr>Поэтическая страничка!</vt:lpstr>
      <vt:lpstr>Рассказы о войне!</vt:lpstr>
      <vt:lpstr>Презентация PowerPoint</vt:lpstr>
      <vt:lpstr>Презентация PowerPoint</vt:lpstr>
      <vt:lpstr>Литература</vt:lpstr>
      <vt:lpstr>Приложение</vt:lpstr>
      <vt:lpstr>Наши рисунки!</vt:lpstr>
      <vt:lpstr>Наши поделки!</vt:lpstr>
      <vt:lpstr>Групповой альбом «Бессмертный полк!»</vt:lpstr>
      <vt:lpstr>Шаймуллина Сабрина  Ирековна</vt:lpstr>
      <vt:lpstr>Шаймуллина Сабрина  Ирековна</vt:lpstr>
      <vt:lpstr>Павлов Артемий Русланович</vt:lpstr>
      <vt:lpstr>Климин Владимир Иванович</vt:lpstr>
      <vt:lpstr>Сибагатуллина Лина Азаматовна</vt:lpstr>
      <vt:lpstr>Мустафина Самира Линаровна</vt:lpstr>
      <vt:lpstr>Кейвсар София Ульфатовна</vt:lpstr>
      <vt:lpstr>Ахматгареева Алия Ирековна</vt:lpstr>
      <vt:lpstr>Галиакбарова Азалия Альмировна</vt:lpstr>
      <vt:lpstr>Валиев Салават Рашитович</vt:lpstr>
      <vt:lpstr>Антонов Ярослав Евгеньевич</vt:lpstr>
      <vt:lpstr>Минилбаева Дарья Романовна</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Светлана</cp:lastModifiedBy>
  <cp:revision>95</cp:revision>
  <dcterms:created xsi:type="dcterms:W3CDTF">2014-04-06T15:49:25Z</dcterms:created>
  <dcterms:modified xsi:type="dcterms:W3CDTF">2021-05-21T01:26:37Z</dcterms:modified>
</cp:coreProperties>
</file>