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1"/>
  </p:notesMasterIdLst>
  <p:sldIdLst>
    <p:sldId id="256" r:id="rId2"/>
    <p:sldId id="257" r:id="rId3"/>
    <p:sldId id="258" r:id="rId4"/>
    <p:sldId id="262" r:id="rId5"/>
    <p:sldId id="261" r:id="rId6"/>
    <p:sldId id="281" r:id="rId7"/>
    <p:sldId id="282" r:id="rId8"/>
    <p:sldId id="283" r:id="rId9"/>
    <p:sldId id="284" r:id="rId10"/>
    <p:sldId id="263" r:id="rId11"/>
    <p:sldId id="264" r:id="rId12"/>
    <p:sldId id="265" r:id="rId13"/>
    <p:sldId id="266" r:id="rId14"/>
    <p:sldId id="267" r:id="rId15"/>
    <p:sldId id="268" r:id="rId16"/>
    <p:sldId id="269" r:id="rId17"/>
    <p:sldId id="270" r:id="rId18"/>
    <p:sldId id="272" r:id="rId19"/>
    <p:sldId id="273" r:id="rId20"/>
    <p:sldId id="274" r:id="rId21"/>
    <p:sldId id="275" r:id="rId22"/>
    <p:sldId id="276" r:id="rId23"/>
    <p:sldId id="277" r:id="rId24"/>
    <p:sldId id="278" r:id="rId25"/>
    <p:sldId id="279" r:id="rId26"/>
    <p:sldId id="280" r:id="rId27"/>
    <p:sldId id="285" r:id="rId28"/>
    <p:sldId id="259" r:id="rId29"/>
    <p:sldId id="28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24" autoAdjust="0"/>
  </p:normalViewPr>
  <p:slideViewPr>
    <p:cSldViewPr>
      <p:cViewPr varScale="1">
        <p:scale>
          <a:sx n="69" d="100"/>
          <a:sy n="69"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ableStyles" Target="tableStyles.xml" /></Relationships>
</file>

<file path=ppt/diagrams/_rels/data1.xml.rels><?xml version="1.0" encoding="UTF-8" standalone="yes"?>
<Relationships xmlns="http://schemas.openxmlformats.org/package/2006/relationships"><Relationship Id="rId1" Type="http://schemas.openxmlformats.org/officeDocument/2006/relationships/slide" Target="../slides/slide28.xml" /></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56999-2E20-459D-BC5F-9A7FA3C66D2B}" type="doc">
      <dgm:prSet loTypeId="urn:microsoft.com/office/officeart/2005/8/layout/process4" loCatId="process" qsTypeId="urn:microsoft.com/office/officeart/2005/8/quickstyle/simple1" qsCatId="simple" csTypeId="urn:microsoft.com/office/officeart/2005/8/colors/accent2_5" csCatId="accent2" phldr="1"/>
      <dgm:spPr/>
      <dgm:t>
        <a:bodyPr/>
        <a:lstStyle/>
        <a:p>
          <a:endParaRPr lang="ru-RU"/>
        </a:p>
      </dgm:t>
    </dgm:pt>
    <dgm:pt modelId="{90AA0BF0-4C05-4AC3-904B-8010326204AB}">
      <dgm:prSet/>
      <dgm:spPr/>
      <dgm:t>
        <a:bodyPr/>
        <a:lstStyle/>
        <a:p>
          <a:pPr rtl="0"/>
          <a:r>
            <a:rPr lang="ru-RU" dirty="0"/>
            <a:t>Цели и задачи проекта:</a:t>
          </a:r>
        </a:p>
      </dgm:t>
    </dgm:pt>
    <dgm:pt modelId="{EFE825E9-D88D-4C56-8C98-6E1423C34454}" type="parTrans" cxnId="{8E038BB0-BBF4-465D-A07D-1E6008BE5857}">
      <dgm:prSet/>
      <dgm:spPr/>
      <dgm:t>
        <a:bodyPr/>
        <a:lstStyle/>
        <a:p>
          <a:endParaRPr lang="ru-RU"/>
        </a:p>
      </dgm:t>
    </dgm:pt>
    <dgm:pt modelId="{AD3003D2-E32F-4939-9889-3F39F89D29E6}" type="sibTrans" cxnId="{8E038BB0-BBF4-465D-A07D-1E6008BE5857}">
      <dgm:prSet/>
      <dgm:spPr/>
      <dgm:t>
        <a:bodyPr/>
        <a:lstStyle/>
        <a:p>
          <a:endParaRPr lang="ru-RU"/>
        </a:p>
      </dgm:t>
    </dgm:pt>
    <dgm:pt modelId="{4594CFF3-F9E3-40DA-A1AA-EF2FB834FB91}">
      <dgm:prSet custT="1"/>
      <dgm:spPr/>
      <dgm:t>
        <a:bodyPr/>
        <a:lstStyle/>
        <a:p>
          <a:pPr algn="l" rtl="0"/>
          <a:r>
            <a:rPr lang="ru-RU" sz="2000" dirty="0">
              <a:latin typeface="Times New Roman" pitchFamily="18" charset="0"/>
              <a:cs typeface="Times New Roman" pitchFamily="18" charset="0"/>
            </a:rPr>
            <a:t>1) Изучить </a:t>
          </a:r>
          <a:r>
            <a:rPr lang="ru-RU" sz="2000" dirty="0">
              <a:latin typeface="Times New Roman" pitchFamily="18" charset="0"/>
              <a:cs typeface="Times New Roman" pitchFamily="18" charset="0"/>
              <a:hlinkClick xmlns:r="http://schemas.openxmlformats.org/officeDocument/2006/relationships" r:id="rId1" action="ppaction://hlinksldjump"/>
            </a:rPr>
            <a:t>конструкцию </a:t>
          </a:r>
          <a:r>
            <a:rPr lang="en-US" sz="2000" dirty="0">
              <a:latin typeface="Times New Roman" pitchFamily="18" charset="0"/>
              <a:cs typeface="Times New Roman" pitchFamily="18" charset="0"/>
              <a:hlinkClick xmlns:r="http://schemas.openxmlformats.org/officeDocument/2006/relationships" r:id="rId1" action="ppaction://hlinksldjump"/>
            </a:rPr>
            <a:t> </a:t>
          </a:r>
          <a:r>
            <a:rPr lang="ru-RU" sz="2000" dirty="0">
              <a:latin typeface="Times New Roman" pitchFamily="18" charset="0"/>
              <a:cs typeface="Times New Roman" pitchFamily="18" charset="0"/>
              <a:hlinkClick xmlns:r="http://schemas.openxmlformats.org/officeDocument/2006/relationships" r:id="rId1" action="ppaction://hlinksldjump"/>
            </a:rPr>
            <a:t> насоса</a:t>
          </a:r>
          <a:endParaRPr lang="ru-RU" sz="2000" dirty="0">
            <a:latin typeface="Times New Roman" pitchFamily="18" charset="0"/>
            <a:cs typeface="Times New Roman" pitchFamily="18" charset="0"/>
          </a:endParaRPr>
        </a:p>
        <a:p>
          <a:pPr algn="l" rtl="0"/>
          <a:r>
            <a:rPr lang="ru-RU" sz="2000" dirty="0">
              <a:latin typeface="Times New Roman" pitchFamily="18" charset="0"/>
              <a:cs typeface="Times New Roman" pitchFamily="18" charset="0"/>
            </a:rPr>
            <a:t>2) Рассмотреть </a:t>
          </a:r>
          <a:r>
            <a:rPr lang="ru-RU" sz="2000" dirty="0">
              <a:latin typeface="Times New Roman" pitchFamily="18" charset="0"/>
              <a:cs typeface="Times New Roman" pitchFamily="18" charset="0"/>
              <a:hlinkClick xmlns:r="http://schemas.openxmlformats.org/officeDocument/2006/relationships" r:id="" action="ppaction://noaction"/>
            </a:rPr>
            <a:t>устройства </a:t>
          </a:r>
          <a:r>
            <a:rPr lang="ru-RU" sz="2000" dirty="0">
              <a:latin typeface="Times New Roman" pitchFamily="18" charset="0"/>
              <a:cs typeface="Times New Roman" pitchFamily="18" charset="0"/>
            </a:rPr>
            <a:t>и </a:t>
          </a:r>
          <a:r>
            <a:rPr lang="ru-RU" sz="2000" dirty="0">
              <a:latin typeface="Times New Roman" pitchFamily="18" charset="0"/>
              <a:cs typeface="Times New Roman" pitchFamily="18" charset="0"/>
              <a:hlinkClick xmlns:r="http://schemas.openxmlformats.org/officeDocument/2006/relationships" r:id="" action="ppaction://noaction"/>
            </a:rPr>
            <a:t>принцип работы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насоса</a:t>
          </a:r>
        </a:p>
        <a:p>
          <a:pPr algn="l" rtl="0"/>
          <a:r>
            <a:rPr lang="ru-RU" sz="2000" dirty="0">
              <a:latin typeface="Times New Roman" pitchFamily="18" charset="0"/>
              <a:cs typeface="Times New Roman" pitchFamily="18" charset="0"/>
            </a:rPr>
            <a:t>3) Показать преимущества и недостатки насоса</a:t>
          </a:r>
        </a:p>
        <a:p>
          <a:pPr algn="l" rtl="0"/>
          <a:r>
            <a:rPr lang="ru-RU" sz="2000" dirty="0">
              <a:latin typeface="Times New Roman" pitchFamily="18" charset="0"/>
              <a:cs typeface="Times New Roman" pitchFamily="18" charset="0"/>
            </a:rPr>
            <a:t>4) Обобщить изученный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насос и использовать результаты в написание курсовой и дипломной работы</a:t>
          </a:r>
        </a:p>
      </dgm:t>
    </dgm:pt>
    <dgm:pt modelId="{5238B0F4-D827-4EA0-82C1-30ECEDFB387D}" type="parTrans" cxnId="{02A3C322-6550-4DE8-BF37-23DB59866C4E}">
      <dgm:prSet/>
      <dgm:spPr/>
      <dgm:t>
        <a:bodyPr/>
        <a:lstStyle/>
        <a:p>
          <a:endParaRPr lang="ru-RU"/>
        </a:p>
      </dgm:t>
    </dgm:pt>
    <dgm:pt modelId="{BC3547F7-F4FC-41AD-B4D4-8FAB7C3CCD38}" type="sibTrans" cxnId="{02A3C322-6550-4DE8-BF37-23DB59866C4E}">
      <dgm:prSet/>
      <dgm:spPr/>
      <dgm:t>
        <a:bodyPr/>
        <a:lstStyle/>
        <a:p>
          <a:endParaRPr lang="ru-RU"/>
        </a:p>
      </dgm:t>
    </dgm:pt>
    <dgm:pt modelId="{E11781B7-04AA-4E0E-A5FE-D38BBA1C5D7E}" type="pres">
      <dgm:prSet presAssocID="{EB556999-2E20-459D-BC5F-9A7FA3C66D2B}" presName="Name0" presStyleCnt="0">
        <dgm:presLayoutVars>
          <dgm:dir/>
          <dgm:animLvl val="lvl"/>
          <dgm:resizeHandles val="exact"/>
        </dgm:presLayoutVars>
      </dgm:prSet>
      <dgm:spPr/>
    </dgm:pt>
    <dgm:pt modelId="{5C94FAF1-5884-48CC-B29F-108AED6B8240}" type="pres">
      <dgm:prSet presAssocID="{90AA0BF0-4C05-4AC3-904B-8010326204AB}" presName="boxAndChildren" presStyleCnt="0"/>
      <dgm:spPr/>
    </dgm:pt>
    <dgm:pt modelId="{E4E8BDC2-EE32-4C02-A066-ECDE87F7D2A4}" type="pres">
      <dgm:prSet presAssocID="{90AA0BF0-4C05-4AC3-904B-8010326204AB}" presName="parentTextBox" presStyleLbl="node1" presStyleIdx="0" presStyleCnt="1"/>
      <dgm:spPr/>
    </dgm:pt>
    <dgm:pt modelId="{A076476D-B8D3-4F40-B70F-69E94E055263}" type="pres">
      <dgm:prSet presAssocID="{90AA0BF0-4C05-4AC3-904B-8010326204AB}" presName="entireBox" presStyleLbl="node1" presStyleIdx="0" presStyleCnt="1"/>
      <dgm:spPr/>
    </dgm:pt>
    <dgm:pt modelId="{E241AF23-D0D2-4E64-8AD6-937979203A6B}" type="pres">
      <dgm:prSet presAssocID="{90AA0BF0-4C05-4AC3-904B-8010326204AB}" presName="descendantBox" presStyleCnt="0"/>
      <dgm:spPr/>
    </dgm:pt>
    <dgm:pt modelId="{90EEA49F-93DD-49B0-9947-F1AC888EA31E}" type="pres">
      <dgm:prSet presAssocID="{4594CFF3-F9E3-40DA-A1AA-EF2FB834FB91}" presName="childTextBox" presStyleLbl="fgAccFollowNode1" presStyleIdx="0" presStyleCnt="1">
        <dgm:presLayoutVars>
          <dgm:bulletEnabled val="1"/>
        </dgm:presLayoutVars>
      </dgm:prSet>
      <dgm:spPr/>
    </dgm:pt>
  </dgm:ptLst>
  <dgm:cxnLst>
    <dgm:cxn modelId="{02A3C322-6550-4DE8-BF37-23DB59866C4E}" srcId="{90AA0BF0-4C05-4AC3-904B-8010326204AB}" destId="{4594CFF3-F9E3-40DA-A1AA-EF2FB834FB91}" srcOrd="0" destOrd="0" parTransId="{5238B0F4-D827-4EA0-82C1-30ECEDFB387D}" sibTransId="{BC3547F7-F4FC-41AD-B4D4-8FAB7C3CCD38}"/>
    <dgm:cxn modelId="{5450D746-B3B4-4EA1-96C6-A3B1D8C0AF90}" type="presOf" srcId="{90AA0BF0-4C05-4AC3-904B-8010326204AB}" destId="{A076476D-B8D3-4F40-B70F-69E94E055263}" srcOrd="1" destOrd="0" presId="urn:microsoft.com/office/officeart/2005/8/layout/process4"/>
    <dgm:cxn modelId="{11E96355-DBF7-46B6-AC16-8AA064C8E60E}" type="presOf" srcId="{EB556999-2E20-459D-BC5F-9A7FA3C66D2B}" destId="{E11781B7-04AA-4E0E-A5FE-D38BBA1C5D7E}" srcOrd="0" destOrd="0" presId="urn:microsoft.com/office/officeart/2005/8/layout/process4"/>
    <dgm:cxn modelId="{30B0FD9C-DA4A-4EC9-9085-8E0FC4FDE3A2}" type="presOf" srcId="{90AA0BF0-4C05-4AC3-904B-8010326204AB}" destId="{E4E8BDC2-EE32-4C02-A066-ECDE87F7D2A4}" srcOrd="0" destOrd="0" presId="urn:microsoft.com/office/officeart/2005/8/layout/process4"/>
    <dgm:cxn modelId="{8E038BB0-BBF4-465D-A07D-1E6008BE5857}" srcId="{EB556999-2E20-459D-BC5F-9A7FA3C66D2B}" destId="{90AA0BF0-4C05-4AC3-904B-8010326204AB}" srcOrd="0" destOrd="0" parTransId="{EFE825E9-D88D-4C56-8C98-6E1423C34454}" sibTransId="{AD3003D2-E32F-4939-9889-3F39F89D29E6}"/>
    <dgm:cxn modelId="{CDBB50BF-E244-43EF-9063-8FEC68602F7F}" type="presOf" srcId="{4594CFF3-F9E3-40DA-A1AA-EF2FB834FB91}" destId="{90EEA49F-93DD-49B0-9947-F1AC888EA31E}" srcOrd="0" destOrd="0" presId="urn:microsoft.com/office/officeart/2005/8/layout/process4"/>
    <dgm:cxn modelId="{69D5C9E4-3615-413F-9075-F8FA90150D1A}" type="presParOf" srcId="{E11781B7-04AA-4E0E-A5FE-D38BBA1C5D7E}" destId="{5C94FAF1-5884-48CC-B29F-108AED6B8240}" srcOrd="0" destOrd="0" presId="urn:microsoft.com/office/officeart/2005/8/layout/process4"/>
    <dgm:cxn modelId="{7F4D08AA-6E32-4A83-99C1-7268A0BB2A94}" type="presParOf" srcId="{5C94FAF1-5884-48CC-B29F-108AED6B8240}" destId="{E4E8BDC2-EE32-4C02-A066-ECDE87F7D2A4}" srcOrd="0" destOrd="0" presId="urn:microsoft.com/office/officeart/2005/8/layout/process4"/>
    <dgm:cxn modelId="{2833441F-3AEC-4124-A873-E69C1F138C6B}" type="presParOf" srcId="{5C94FAF1-5884-48CC-B29F-108AED6B8240}" destId="{A076476D-B8D3-4F40-B70F-69E94E055263}" srcOrd="1" destOrd="0" presId="urn:microsoft.com/office/officeart/2005/8/layout/process4"/>
    <dgm:cxn modelId="{AB371312-AF2D-433B-A238-736429ED3D97}" type="presParOf" srcId="{5C94FAF1-5884-48CC-B29F-108AED6B8240}" destId="{E241AF23-D0D2-4E64-8AD6-937979203A6B}" srcOrd="2" destOrd="0" presId="urn:microsoft.com/office/officeart/2005/8/layout/process4"/>
    <dgm:cxn modelId="{ADAD587A-EC66-4261-9ECC-CFF122EB5A2C}" type="presParOf" srcId="{E241AF23-D0D2-4E64-8AD6-937979203A6B}" destId="{90EEA49F-93DD-49B0-9947-F1AC888EA3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56999-2E20-459D-BC5F-9A7FA3C66D2B}" type="doc">
      <dgm:prSet loTypeId="urn:microsoft.com/office/officeart/2005/8/layout/process4" loCatId="process" qsTypeId="urn:microsoft.com/office/officeart/2005/8/quickstyle/simple1" qsCatId="simple" csTypeId="urn:microsoft.com/office/officeart/2005/8/colors/accent2_5" csCatId="accent2" phldr="1"/>
      <dgm:spPr/>
      <dgm:t>
        <a:bodyPr/>
        <a:lstStyle/>
        <a:p>
          <a:endParaRPr lang="ru-RU"/>
        </a:p>
      </dgm:t>
    </dgm:pt>
    <dgm:pt modelId="{90AA0BF0-4C05-4AC3-904B-8010326204AB}">
      <dgm:prSet/>
      <dgm:spPr/>
      <dgm:t>
        <a:bodyPr/>
        <a:lstStyle/>
        <a:p>
          <a:pPr rtl="0"/>
          <a:r>
            <a:rPr lang="ru-RU" dirty="0"/>
            <a:t>Заключение</a:t>
          </a:r>
        </a:p>
      </dgm:t>
    </dgm:pt>
    <dgm:pt modelId="{EFE825E9-D88D-4C56-8C98-6E1423C34454}" type="parTrans" cxnId="{8E038BB0-BBF4-465D-A07D-1E6008BE5857}">
      <dgm:prSet/>
      <dgm:spPr/>
      <dgm:t>
        <a:bodyPr/>
        <a:lstStyle/>
        <a:p>
          <a:endParaRPr lang="ru-RU"/>
        </a:p>
      </dgm:t>
    </dgm:pt>
    <dgm:pt modelId="{AD3003D2-E32F-4939-9889-3F39F89D29E6}" type="sibTrans" cxnId="{8E038BB0-BBF4-465D-A07D-1E6008BE5857}">
      <dgm:prSet/>
      <dgm:spPr/>
      <dgm:t>
        <a:bodyPr/>
        <a:lstStyle/>
        <a:p>
          <a:endParaRPr lang="ru-RU"/>
        </a:p>
      </dgm:t>
    </dgm:pt>
    <dgm:pt modelId="{4594CFF3-F9E3-40DA-A1AA-EF2FB834FB91}">
      <dgm:prSet custT="1"/>
      <dgm:spPr/>
      <dgm:t>
        <a:bodyPr/>
        <a:lstStyle/>
        <a:p>
          <a:pPr algn="l" rtl="0"/>
          <a:r>
            <a:rPr lang="ru-RU" sz="2000" dirty="0">
              <a:latin typeface="Times New Roman" pitchFamily="18" charset="0"/>
              <a:cs typeface="Times New Roman" pitchFamily="18" charset="0"/>
            </a:rPr>
            <a:t>1) Изучил конструкцию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насоса</a:t>
          </a:r>
        </a:p>
        <a:p>
          <a:pPr algn="l" rtl="0"/>
          <a:r>
            <a:rPr lang="ru-RU" sz="2000" dirty="0">
              <a:latin typeface="Times New Roman" pitchFamily="18" charset="0"/>
              <a:cs typeface="Times New Roman" pitchFamily="18" charset="0"/>
            </a:rPr>
            <a:t>2) Рассмотрел устройства и принцип работы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насоса</a:t>
          </a:r>
        </a:p>
        <a:p>
          <a:pPr algn="l" rtl="0"/>
          <a:r>
            <a:rPr lang="ru-RU" sz="2000" dirty="0">
              <a:latin typeface="Times New Roman" pitchFamily="18" charset="0"/>
              <a:cs typeface="Times New Roman" pitchFamily="18" charset="0"/>
            </a:rPr>
            <a:t>3) Показал преимущества и недостатки насоса</a:t>
          </a:r>
        </a:p>
        <a:p>
          <a:pPr algn="l" rtl="0"/>
          <a:r>
            <a:rPr lang="ru-RU" sz="2000" dirty="0">
              <a:latin typeface="Times New Roman" pitchFamily="18" charset="0"/>
              <a:cs typeface="Times New Roman" pitchFamily="18" charset="0"/>
            </a:rPr>
            <a:t>4) Обобщил изученный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насос и использовал результаты в написание курсовой и дипломной работы</a:t>
          </a:r>
        </a:p>
      </dgm:t>
    </dgm:pt>
    <dgm:pt modelId="{5238B0F4-D827-4EA0-82C1-30ECEDFB387D}" type="parTrans" cxnId="{02A3C322-6550-4DE8-BF37-23DB59866C4E}">
      <dgm:prSet/>
      <dgm:spPr/>
      <dgm:t>
        <a:bodyPr/>
        <a:lstStyle/>
        <a:p>
          <a:endParaRPr lang="ru-RU"/>
        </a:p>
      </dgm:t>
    </dgm:pt>
    <dgm:pt modelId="{BC3547F7-F4FC-41AD-B4D4-8FAB7C3CCD38}" type="sibTrans" cxnId="{02A3C322-6550-4DE8-BF37-23DB59866C4E}">
      <dgm:prSet/>
      <dgm:spPr/>
      <dgm:t>
        <a:bodyPr/>
        <a:lstStyle/>
        <a:p>
          <a:endParaRPr lang="ru-RU"/>
        </a:p>
      </dgm:t>
    </dgm:pt>
    <dgm:pt modelId="{E11781B7-04AA-4E0E-A5FE-D38BBA1C5D7E}" type="pres">
      <dgm:prSet presAssocID="{EB556999-2E20-459D-BC5F-9A7FA3C66D2B}" presName="Name0" presStyleCnt="0">
        <dgm:presLayoutVars>
          <dgm:dir/>
          <dgm:animLvl val="lvl"/>
          <dgm:resizeHandles val="exact"/>
        </dgm:presLayoutVars>
      </dgm:prSet>
      <dgm:spPr/>
    </dgm:pt>
    <dgm:pt modelId="{5C94FAF1-5884-48CC-B29F-108AED6B8240}" type="pres">
      <dgm:prSet presAssocID="{90AA0BF0-4C05-4AC3-904B-8010326204AB}" presName="boxAndChildren" presStyleCnt="0"/>
      <dgm:spPr/>
    </dgm:pt>
    <dgm:pt modelId="{E4E8BDC2-EE32-4C02-A066-ECDE87F7D2A4}" type="pres">
      <dgm:prSet presAssocID="{90AA0BF0-4C05-4AC3-904B-8010326204AB}" presName="parentTextBox" presStyleLbl="node1" presStyleIdx="0" presStyleCnt="1"/>
      <dgm:spPr/>
    </dgm:pt>
    <dgm:pt modelId="{A076476D-B8D3-4F40-B70F-69E94E055263}" type="pres">
      <dgm:prSet presAssocID="{90AA0BF0-4C05-4AC3-904B-8010326204AB}" presName="entireBox" presStyleLbl="node1" presStyleIdx="0" presStyleCnt="1"/>
      <dgm:spPr/>
    </dgm:pt>
    <dgm:pt modelId="{E241AF23-D0D2-4E64-8AD6-937979203A6B}" type="pres">
      <dgm:prSet presAssocID="{90AA0BF0-4C05-4AC3-904B-8010326204AB}" presName="descendantBox" presStyleCnt="0"/>
      <dgm:spPr/>
    </dgm:pt>
    <dgm:pt modelId="{90EEA49F-93DD-49B0-9947-F1AC888EA31E}" type="pres">
      <dgm:prSet presAssocID="{4594CFF3-F9E3-40DA-A1AA-EF2FB834FB91}" presName="childTextBox" presStyleLbl="fgAccFollowNode1" presStyleIdx="0" presStyleCnt="1">
        <dgm:presLayoutVars>
          <dgm:bulletEnabled val="1"/>
        </dgm:presLayoutVars>
      </dgm:prSet>
      <dgm:spPr/>
    </dgm:pt>
  </dgm:ptLst>
  <dgm:cxnLst>
    <dgm:cxn modelId="{0F2F1400-34F1-4F1F-947C-F16EA80A9385}" type="presOf" srcId="{90AA0BF0-4C05-4AC3-904B-8010326204AB}" destId="{E4E8BDC2-EE32-4C02-A066-ECDE87F7D2A4}" srcOrd="0" destOrd="0" presId="urn:microsoft.com/office/officeart/2005/8/layout/process4"/>
    <dgm:cxn modelId="{02A3C322-6550-4DE8-BF37-23DB59866C4E}" srcId="{90AA0BF0-4C05-4AC3-904B-8010326204AB}" destId="{4594CFF3-F9E3-40DA-A1AA-EF2FB834FB91}" srcOrd="0" destOrd="0" parTransId="{5238B0F4-D827-4EA0-82C1-30ECEDFB387D}" sibTransId="{BC3547F7-F4FC-41AD-B4D4-8FAB7C3CCD38}"/>
    <dgm:cxn modelId="{8E038BB0-BBF4-465D-A07D-1E6008BE5857}" srcId="{EB556999-2E20-459D-BC5F-9A7FA3C66D2B}" destId="{90AA0BF0-4C05-4AC3-904B-8010326204AB}" srcOrd="0" destOrd="0" parTransId="{EFE825E9-D88D-4C56-8C98-6E1423C34454}" sibTransId="{AD3003D2-E32F-4939-9889-3F39F89D29E6}"/>
    <dgm:cxn modelId="{098532B4-3D5B-4E24-8698-ECC5779D6EFD}" type="presOf" srcId="{4594CFF3-F9E3-40DA-A1AA-EF2FB834FB91}" destId="{90EEA49F-93DD-49B0-9947-F1AC888EA31E}" srcOrd="0" destOrd="0" presId="urn:microsoft.com/office/officeart/2005/8/layout/process4"/>
    <dgm:cxn modelId="{C0F647E3-7760-49C6-90DD-5278F83BB9A1}" type="presOf" srcId="{90AA0BF0-4C05-4AC3-904B-8010326204AB}" destId="{A076476D-B8D3-4F40-B70F-69E94E055263}" srcOrd="1" destOrd="0" presId="urn:microsoft.com/office/officeart/2005/8/layout/process4"/>
    <dgm:cxn modelId="{00C22DF9-E9A9-43FD-8FD9-30F5FC1798EF}" type="presOf" srcId="{EB556999-2E20-459D-BC5F-9A7FA3C66D2B}" destId="{E11781B7-04AA-4E0E-A5FE-D38BBA1C5D7E}" srcOrd="0" destOrd="0" presId="urn:microsoft.com/office/officeart/2005/8/layout/process4"/>
    <dgm:cxn modelId="{E366098B-BBB6-46E8-93ED-14BFE7F4FCAE}" type="presParOf" srcId="{E11781B7-04AA-4E0E-A5FE-D38BBA1C5D7E}" destId="{5C94FAF1-5884-48CC-B29F-108AED6B8240}" srcOrd="0" destOrd="0" presId="urn:microsoft.com/office/officeart/2005/8/layout/process4"/>
    <dgm:cxn modelId="{7945D9F9-D9F8-48F2-ABD9-508FF2A759EF}" type="presParOf" srcId="{5C94FAF1-5884-48CC-B29F-108AED6B8240}" destId="{E4E8BDC2-EE32-4C02-A066-ECDE87F7D2A4}" srcOrd="0" destOrd="0" presId="urn:microsoft.com/office/officeart/2005/8/layout/process4"/>
    <dgm:cxn modelId="{95904F76-06D1-429B-A292-3BD81DB13138}" type="presParOf" srcId="{5C94FAF1-5884-48CC-B29F-108AED6B8240}" destId="{A076476D-B8D3-4F40-B70F-69E94E055263}" srcOrd="1" destOrd="0" presId="urn:microsoft.com/office/officeart/2005/8/layout/process4"/>
    <dgm:cxn modelId="{4DFA3D59-B208-4D39-8195-6B9FBFCE7821}" type="presParOf" srcId="{5C94FAF1-5884-48CC-B29F-108AED6B8240}" destId="{E241AF23-D0D2-4E64-8AD6-937979203A6B}" srcOrd="2" destOrd="0" presId="urn:microsoft.com/office/officeart/2005/8/layout/process4"/>
    <dgm:cxn modelId="{E1427368-E4EE-4C5A-A4C7-30C85C7C8116}" type="presParOf" srcId="{E241AF23-D0D2-4E64-8AD6-937979203A6B}" destId="{90EEA49F-93DD-49B0-9947-F1AC888EA3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476D-B8D3-4F40-B70F-69E94E055263}">
      <dsp:nvSpPr>
        <dsp:cNvPr id="0" name=""/>
        <dsp:cNvSpPr/>
      </dsp:nvSpPr>
      <dsp:spPr>
        <a:xfrm>
          <a:off x="0" y="0"/>
          <a:ext cx="6400800" cy="4576778"/>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608" tIns="419608" rIns="419608" bIns="419608" numCol="1" spcCol="1270" anchor="ctr" anchorCtr="0">
          <a:noAutofit/>
        </a:bodyPr>
        <a:lstStyle/>
        <a:p>
          <a:pPr marL="0" lvl="0" indent="0" algn="ctr" defTabSz="2622550" rtl="0">
            <a:lnSpc>
              <a:spcPct val="90000"/>
            </a:lnSpc>
            <a:spcBef>
              <a:spcPct val="0"/>
            </a:spcBef>
            <a:spcAft>
              <a:spcPct val="35000"/>
            </a:spcAft>
            <a:buNone/>
          </a:pPr>
          <a:r>
            <a:rPr lang="ru-RU" sz="5900" kern="1200" dirty="0"/>
            <a:t>Цели и задачи проекта:</a:t>
          </a:r>
        </a:p>
      </dsp:txBody>
      <dsp:txXfrm>
        <a:off x="0" y="0"/>
        <a:ext cx="6400800" cy="2471460"/>
      </dsp:txXfrm>
    </dsp:sp>
    <dsp:sp modelId="{90EEA49F-93DD-49B0-9947-F1AC888EA31E}">
      <dsp:nvSpPr>
        <dsp:cNvPr id="0" name=""/>
        <dsp:cNvSpPr/>
      </dsp:nvSpPr>
      <dsp:spPr>
        <a:xfrm>
          <a:off x="0" y="2379924"/>
          <a:ext cx="6400800" cy="210531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1) Изучить </a:t>
          </a:r>
          <a:r>
            <a:rPr lang="ru-RU" sz="2000" kern="1200" dirty="0">
              <a:latin typeface="Times New Roman" pitchFamily="18" charset="0"/>
              <a:cs typeface="Times New Roman" pitchFamily="18" charset="0"/>
              <a:hlinkClick xmlns:r="http://schemas.openxmlformats.org/officeDocument/2006/relationships" r:id="" action="ppaction://hlinksldjump"/>
            </a:rPr>
            <a:t>конструкцию </a:t>
          </a:r>
          <a:r>
            <a:rPr lang="en-US" sz="2000" kern="1200" dirty="0">
              <a:latin typeface="Times New Roman" pitchFamily="18" charset="0"/>
              <a:cs typeface="Times New Roman" pitchFamily="18" charset="0"/>
              <a:hlinkClick xmlns:r="http://schemas.openxmlformats.org/officeDocument/2006/relationships" r:id="" action="ppaction://hlinksldjump"/>
            </a:rPr>
            <a:t> </a:t>
          </a:r>
          <a:r>
            <a:rPr lang="ru-RU" sz="2000" kern="1200" dirty="0">
              <a:latin typeface="Times New Roman" pitchFamily="18" charset="0"/>
              <a:cs typeface="Times New Roman" pitchFamily="18" charset="0"/>
              <a:hlinkClick xmlns:r="http://schemas.openxmlformats.org/officeDocument/2006/relationships" r:id="" action="ppaction://hlinksldjump"/>
            </a:rPr>
            <a:t> насоса</a:t>
          </a:r>
          <a:endParaRPr lang="ru-RU" sz="2000" kern="1200" dirty="0">
            <a:latin typeface="Times New Roman" pitchFamily="18" charset="0"/>
            <a:cs typeface="Times New Roman" pitchFamily="18" charset="0"/>
          </a:endParaRP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2) Рассмотреть </a:t>
          </a:r>
          <a:r>
            <a:rPr lang="ru-RU" sz="2000" kern="1200" dirty="0">
              <a:latin typeface="Times New Roman" pitchFamily="18" charset="0"/>
              <a:cs typeface="Times New Roman" pitchFamily="18" charset="0"/>
              <a:hlinkClick xmlns:r="http://schemas.openxmlformats.org/officeDocument/2006/relationships" r:id="" action="ppaction://noaction"/>
            </a:rPr>
            <a:t>устройства </a:t>
          </a:r>
          <a:r>
            <a:rPr lang="ru-RU" sz="2000" kern="1200" dirty="0">
              <a:latin typeface="Times New Roman" pitchFamily="18" charset="0"/>
              <a:cs typeface="Times New Roman" pitchFamily="18" charset="0"/>
            </a:rPr>
            <a:t>и </a:t>
          </a:r>
          <a:r>
            <a:rPr lang="ru-RU" sz="2000" kern="1200" dirty="0">
              <a:latin typeface="Times New Roman" pitchFamily="18" charset="0"/>
              <a:cs typeface="Times New Roman" pitchFamily="18" charset="0"/>
              <a:hlinkClick xmlns:r="http://schemas.openxmlformats.org/officeDocument/2006/relationships" r:id="" action="ppaction://noaction"/>
            </a:rPr>
            <a:t>принцип работы </a:t>
          </a:r>
          <a:r>
            <a:rPr lang="en-US" sz="2000" kern="120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3) Показать преимущества и недостатки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4) Обобщить изученный </a:t>
          </a:r>
          <a:r>
            <a:rPr lang="en-US" sz="2000" kern="120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 насос и использовать результаты в написание курсовой и дипломной работы</a:t>
          </a:r>
        </a:p>
      </dsp:txBody>
      <dsp:txXfrm>
        <a:off x="0" y="2379924"/>
        <a:ext cx="6400800" cy="2105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476D-B8D3-4F40-B70F-69E94E055263}">
      <dsp:nvSpPr>
        <dsp:cNvPr id="0" name=""/>
        <dsp:cNvSpPr/>
      </dsp:nvSpPr>
      <dsp:spPr>
        <a:xfrm>
          <a:off x="0" y="0"/>
          <a:ext cx="6400800" cy="4576778"/>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ru-RU" sz="6500" kern="1200" dirty="0"/>
            <a:t>Заключение</a:t>
          </a:r>
        </a:p>
      </dsp:txBody>
      <dsp:txXfrm>
        <a:off x="0" y="0"/>
        <a:ext cx="6400800" cy="2471460"/>
      </dsp:txXfrm>
    </dsp:sp>
    <dsp:sp modelId="{90EEA49F-93DD-49B0-9947-F1AC888EA31E}">
      <dsp:nvSpPr>
        <dsp:cNvPr id="0" name=""/>
        <dsp:cNvSpPr/>
      </dsp:nvSpPr>
      <dsp:spPr>
        <a:xfrm>
          <a:off x="0" y="2379924"/>
          <a:ext cx="6400800" cy="2105317"/>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1) Изучил конструкцию </a:t>
          </a:r>
          <a:r>
            <a:rPr lang="en-US" sz="2000" kern="120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2) Рассмотрел устройства и принцип работы </a:t>
          </a:r>
          <a:r>
            <a:rPr lang="en-US" sz="2000" kern="120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3) Показал преимущества и недостатки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4) Обобщил изученный </a:t>
          </a:r>
          <a:r>
            <a:rPr lang="en-US" sz="2000" kern="120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 насос и использовал результаты в написание курсовой и дипломной работы</a:t>
          </a:r>
        </a:p>
      </dsp:txBody>
      <dsp:txXfrm>
        <a:off x="0" y="2379924"/>
        <a:ext cx="6400800" cy="21053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337D1C-7087-4F1F-8911-4DE44E3C5CDA}" type="datetimeFigureOut">
              <a:rPr lang="ru-RU" smtClean="0"/>
              <a:pPr/>
              <a:t>18.05.2021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F5038-5A73-4F26-A02B-03ED75D629F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E0C5F7-DC26-44AB-967C-449A0FAB95D5}" type="slidenum">
              <a:rPr lang="ru-RU"/>
              <a:pPr fontAlgn="base">
                <a:spcBef>
                  <a:spcPct val="0"/>
                </a:spcBef>
                <a:spcAft>
                  <a:spcPct val="0"/>
                </a:spcAft>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18.05.2021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18.05.2021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18.05.2021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18.05.2021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18.05.2021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18.05.2021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18.05.2021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5" Type="http://schemas.openxmlformats.org/officeDocument/2006/relationships/image" Target="../media/image13.jpeg" /><Relationship Id="rId4" Type="http://schemas.openxmlformats.org/officeDocument/2006/relationships/image" Target="../media/image12.jpeg" /></Relationships>
</file>

<file path=ppt/slides/_rels/slide14.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5" Type="http://schemas.openxmlformats.org/officeDocument/2006/relationships/image" Target="../media/image18.jpeg" /><Relationship Id="rId4" Type="http://schemas.openxmlformats.org/officeDocument/2006/relationships/image" Target="../media/image17.jpeg" /></Relationships>
</file>

<file path=ppt/slides/_rels/slide16.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9.xml.rels><?xml version="1.0" encoding="UTF-8" standalone="yes"?>
<Relationships xmlns="http://schemas.openxmlformats.org/package/2006/relationships"><Relationship Id="rId3" Type="http://schemas.openxmlformats.org/officeDocument/2006/relationships/hyperlink" Target="https://pronpz.ru/nasosy/centrobezhnye.html" TargetMode="External" /><Relationship Id="rId2" Type="http://schemas.openxmlformats.org/officeDocument/2006/relationships/hyperlink" Target="https://rupumps.com/nasosyi/po-tipu/dinamicheskie-nasosyi/tsentrobezhnyiy-nasos.html" TargetMode="External" /><Relationship Id="rId1" Type="http://schemas.openxmlformats.org/officeDocument/2006/relationships/slideLayout" Target="../slideLayouts/slideLayout2.xml" /><Relationship Id="rId4" Type="http://schemas.openxmlformats.org/officeDocument/2006/relationships/hyperlink" Target="https://yandex.ru/turbo/stankiexpert.ru/s/spravochnik/pnevmatika/tsentrobezhnyi-nasos.html?sign=f4b83a678670cdf22e6d009b944f4cb2553ec24db4fd32b4949c94978c3f0b47%3A1621322090" TargetMode="Externa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857364"/>
            <a:ext cx="8229600" cy="2209800"/>
          </a:xfrm>
        </p:spPr>
        <p:txBody>
          <a:bodyPr anchor="t" anchorCtr="0">
            <a:normAutofit/>
          </a:bodyPr>
          <a:lstStyle/>
          <a:p>
            <a:pPr algn="ctr"/>
            <a:r>
              <a:rPr lang="ru-RU" sz="3200" dirty="0">
                <a:effectLst>
                  <a:outerShdw blurRad="38100" dist="38100" dir="2700000" algn="tl">
                    <a:srgbClr val="000000">
                      <a:alpha val="43137"/>
                    </a:srgbClr>
                  </a:outerShdw>
                </a:effectLst>
                <a:latin typeface="Times New Roman" pitchFamily="18" charset="0"/>
                <a:cs typeface="Times New Roman" pitchFamily="18" charset="0"/>
              </a:rPr>
              <a:t>Проект-презентация по дисциплине</a:t>
            </a:r>
            <a:br>
              <a:rPr lang="ru-RU" sz="3200" dirty="0">
                <a:effectLst>
                  <a:outerShdw blurRad="38100" dist="38100" dir="2700000" algn="tl">
                    <a:srgbClr val="000000">
                      <a:alpha val="43137"/>
                    </a:srgbClr>
                  </a:outerShdw>
                </a:effectLst>
                <a:latin typeface="Times New Roman" pitchFamily="18" charset="0"/>
                <a:cs typeface="Times New Roman" pitchFamily="18" charset="0"/>
              </a:rPr>
            </a:br>
            <a:r>
              <a:rPr lang="ru-RU" sz="3200" dirty="0">
                <a:effectLst>
                  <a:outerShdw blurRad="38100" dist="38100" dir="2700000" algn="tl">
                    <a:srgbClr val="000000">
                      <a:alpha val="43137"/>
                    </a:srgbClr>
                  </a:outerShdw>
                </a:effectLst>
                <a:latin typeface="Times New Roman" pitchFamily="18" charset="0"/>
                <a:cs typeface="Times New Roman" pitchFamily="18" charset="0"/>
              </a:rPr>
              <a:t>«Гидравлика и гидравлические машины»</a:t>
            </a:r>
            <a:br>
              <a:rPr lang="ru-RU" sz="3200" dirty="0">
                <a:effectLst>
                  <a:outerShdw blurRad="38100" dist="38100" dir="2700000" algn="tl">
                    <a:srgbClr val="000000">
                      <a:alpha val="43137"/>
                    </a:srgbClr>
                  </a:outerShdw>
                </a:effectLst>
                <a:latin typeface="Times New Roman" pitchFamily="18" charset="0"/>
                <a:cs typeface="Times New Roman" pitchFamily="18" charset="0"/>
              </a:rPr>
            </a:br>
            <a:r>
              <a:rPr lang="ru-RU" sz="3200" dirty="0">
                <a:effectLst>
                  <a:outerShdw blurRad="38100" dist="38100" dir="2700000" algn="tl">
                    <a:srgbClr val="000000">
                      <a:alpha val="43137"/>
                    </a:srgbClr>
                  </a:outerShdw>
                </a:effectLst>
                <a:latin typeface="Times New Roman" pitchFamily="18" charset="0"/>
                <a:cs typeface="Times New Roman" pitchFamily="18" charset="0"/>
              </a:rPr>
              <a:t>Тема: «</a:t>
            </a:r>
            <a:r>
              <a:rPr lang="ru-RU" sz="3200" dirty="0"/>
              <a:t>Центробежный</a:t>
            </a:r>
            <a:r>
              <a:rPr lang="ru-RU" sz="3200" dirty="0">
                <a:effectLst>
                  <a:outerShdw blurRad="38100" dist="38100" dir="2700000" algn="tl">
                    <a:srgbClr val="000000">
                      <a:alpha val="43137"/>
                    </a:srgbClr>
                  </a:outerShdw>
                </a:effectLst>
                <a:latin typeface="Times New Roman" pitchFamily="18" charset="0"/>
                <a:cs typeface="Times New Roman" pitchFamily="18" charset="0"/>
              </a:rPr>
              <a:t> насос»</a:t>
            </a:r>
          </a:p>
        </p:txBody>
      </p:sp>
      <p:sp>
        <p:nvSpPr>
          <p:cNvPr id="3" name="Подзаголовок 2"/>
          <p:cNvSpPr>
            <a:spLocks noGrp="1"/>
          </p:cNvSpPr>
          <p:nvPr>
            <p:ph type="subTitle" idx="1"/>
          </p:nvPr>
        </p:nvSpPr>
        <p:spPr>
          <a:xfrm>
            <a:off x="2143108" y="4572008"/>
            <a:ext cx="6560234" cy="1752600"/>
          </a:xfrm>
        </p:spPr>
        <p:txBody>
          <a:bodyPr>
            <a:normAutofit fontScale="70000" lnSpcReduction="20000"/>
          </a:bodyPr>
          <a:lstStyle/>
          <a:p>
            <a:pPr algn="r"/>
            <a:r>
              <a:rPr lang="ru-RU" sz="2000" dirty="0"/>
              <a:t>Выполнил студент группы 2пг-2:</a:t>
            </a:r>
          </a:p>
          <a:p>
            <a:pPr algn="r"/>
            <a:r>
              <a:rPr lang="ru-RU" sz="2000" dirty="0" err="1"/>
              <a:t>Сергунин</a:t>
            </a:r>
            <a:r>
              <a:rPr lang="ru-RU" sz="2000" dirty="0"/>
              <a:t> Егор Павлович</a:t>
            </a:r>
            <a:endParaRPr lang="en-US" sz="2000" dirty="0"/>
          </a:p>
          <a:p>
            <a:pPr algn="r"/>
            <a:endParaRPr lang="ru-RU" sz="2000" dirty="0"/>
          </a:p>
          <a:p>
            <a:pPr algn="r"/>
            <a:r>
              <a:rPr lang="ru-RU" sz="2000" dirty="0"/>
              <a:t>Руководитель:</a:t>
            </a:r>
          </a:p>
          <a:p>
            <a:pPr algn="r"/>
            <a:r>
              <a:rPr lang="ru-RU" sz="2000" dirty="0" err="1"/>
              <a:t>Валеева</a:t>
            </a:r>
            <a:r>
              <a:rPr lang="ru-RU" sz="2000" dirty="0"/>
              <a:t> </a:t>
            </a:r>
            <a:r>
              <a:rPr lang="ru-RU" sz="2000" dirty="0" err="1"/>
              <a:t>Зульфия</a:t>
            </a:r>
            <a:r>
              <a:rPr lang="ru-RU" sz="2000" dirty="0"/>
              <a:t> </a:t>
            </a:r>
            <a:r>
              <a:rPr lang="ru-RU" sz="2000" dirty="0" err="1"/>
              <a:t>Азатовеа</a:t>
            </a:r>
            <a:endParaRPr lang="ru-RU" sz="2000" dirty="0"/>
          </a:p>
          <a:p>
            <a:pPr algn="r"/>
            <a:endParaRPr lang="ru-RU" sz="2000" dirty="0"/>
          </a:p>
          <a:p>
            <a:pPr algn="ctr"/>
            <a:r>
              <a:rPr lang="ru-RU" sz="2000" dirty="0"/>
              <a:t>Уфа 2021</a:t>
            </a:r>
          </a:p>
        </p:txBody>
      </p:sp>
      <p:sp>
        <p:nvSpPr>
          <p:cNvPr id="4" name="TextBox 3"/>
          <p:cNvSpPr txBox="1"/>
          <p:nvPr/>
        </p:nvSpPr>
        <p:spPr>
          <a:xfrm>
            <a:off x="4286248" y="214290"/>
            <a:ext cx="4572032" cy="646331"/>
          </a:xfrm>
          <a:prstGeom prst="rect">
            <a:avLst/>
          </a:prstGeom>
          <a:noFill/>
        </p:spPr>
        <p:txBody>
          <a:bodyPr wrap="square" rtlCol="0">
            <a:spAutoFit/>
          </a:bodyPr>
          <a:lstStyle/>
          <a:p>
            <a:r>
              <a:rPr lang="ru-RU" sz="1200" dirty="0">
                <a:latin typeface="Times New Roman" pitchFamily="18" charset="0"/>
                <a:cs typeface="Times New Roman" pitchFamily="18" charset="0"/>
              </a:rPr>
              <a:t>Министерство Образования и Науки Республики Башкортостан</a:t>
            </a:r>
          </a:p>
          <a:p>
            <a:r>
              <a:rPr lang="ru-RU" sz="1200" dirty="0">
                <a:latin typeface="Times New Roman" pitchFamily="18" charset="0"/>
                <a:cs typeface="Times New Roman" pitchFamily="18" charset="0"/>
              </a:rPr>
              <a:t>ГАПО Уфимский  Топливно-Энергетический Колледж</a:t>
            </a:r>
          </a:p>
          <a:p>
            <a:r>
              <a:rPr lang="ru-RU" sz="1200" dirty="0">
                <a:latin typeface="Times New Roman" pitchFamily="18" charset="0"/>
                <a:cs typeface="Times New Roman" pitchFamily="18" charset="0"/>
              </a:rPr>
              <a:t>Специальность 13.02.01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76672"/>
            <a:ext cx="8229600" cy="4608512"/>
          </a:xfrm>
        </p:spPr>
        <p:txBody>
          <a:bodyPr>
            <a:normAutofit/>
          </a:bodyPr>
          <a:lstStyle/>
          <a:p>
            <a:r>
              <a:rPr lang="ru-RU" sz="2400" dirty="0"/>
              <a:t>Одноступенчатые агрегаты, которые являются самыми простыми в плане конструкции. Они могут производиться в горизонтальном или вертикальном исполнении.</a:t>
            </a:r>
          </a:p>
        </p:txBody>
      </p:sp>
      <p:pic>
        <p:nvPicPr>
          <p:cNvPr id="4" name="Рисунок 3" descr="shema-odnostupenchatogo-nasosa.jpg"/>
          <p:cNvPicPr>
            <a:picLocks noChangeAspect="1"/>
          </p:cNvPicPr>
          <p:nvPr/>
        </p:nvPicPr>
        <p:blipFill>
          <a:blip r:embed="rId2" cstate="print"/>
          <a:stretch>
            <a:fillRect/>
          </a:stretch>
        </p:blipFill>
        <p:spPr>
          <a:xfrm>
            <a:off x="1691680" y="2492896"/>
            <a:ext cx="4762500" cy="3672408"/>
          </a:xfrm>
          <a:prstGeom prst="rect">
            <a:avLst/>
          </a:prstGeom>
        </p:spPr>
      </p:pic>
    </p:spTree>
    <p:extLst>
      <p:ext uri="{BB962C8B-B14F-4D97-AF65-F5344CB8AC3E}">
        <p14:creationId xmlns:p14="http://schemas.microsoft.com/office/powerpoint/2010/main" val="359477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126163"/>
          </a:xfrm>
        </p:spPr>
        <p:txBody>
          <a:bodyPr>
            <a:normAutofit/>
          </a:bodyPr>
          <a:lstStyle/>
          <a:p>
            <a:r>
              <a:rPr lang="ru-RU" dirty="0"/>
              <a:t>Многоступенчатые агрегаты. Позволяют перекачивать куда больше жидкости, чем одноступенчатые собратья. Это достигается за счет использования не одного, а нескольких рабочих органов. Здесь таковыми являются колеса</a:t>
            </a:r>
          </a:p>
          <a:p>
            <a:endParaRPr lang="ru-RU" dirty="0"/>
          </a:p>
        </p:txBody>
      </p:sp>
      <p:pic>
        <p:nvPicPr>
          <p:cNvPr id="4" name="Рисунок 3" descr="376.jpg"/>
          <p:cNvPicPr>
            <a:picLocks noChangeAspect="1"/>
          </p:cNvPicPr>
          <p:nvPr/>
        </p:nvPicPr>
        <p:blipFill>
          <a:blip r:embed="rId2" cstate="print"/>
          <a:stretch>
            <a:fillRect/>
          </a:stretch>
        </p:blipFill>
        <p:spPr>
          <a:xfrm>
            <a:off x="1691680" y="2996952"/>
            <a:ext cx="4968552" cy="386104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6516216" cy="6126163"/>
          </a:xfrm>
        </p:spPr>
        <p:txBody>
          <a:bodyPr>
            <a:normAutofit/>
          </a:bodyPr>
          <a:lstStyle/>
          <a:p>
            <a:r>
              <a:rPr lang="ru-RU" dirty="0" err="1"/>
              <a:t>Полупогружные</a:t>
            </a:r>
            <a:r>
              <a:rPr lang="ru-RU" dirty="0"/>
              <a:t> насосы также используются достаточно часто. Их конструкция может быть представлена только в вертикальном исполнении. Нижняя часть таких агрегатов может устанавливаться даже в воду.</a:t>
            </a:r>
          </a:p>
          <a:p>
            <a:endParaRPr lang="ru-RU" dirty="0"/>
          </a:p>
        </p:txBody>
      </p:sp>
      <p:pic>
        <p:nvPicPr>
          <p:cNvPr id="4" name="Рисунок 3" descr="nasos_nv_5154271c1bd9eb.jpg"/>
          <p:cNvPicPr>
            <a:picLocks noChangeAspect="1"/>
          </p:cNvPicPr>
          <p:nvPr/>
        </p:nvPicPr>
        <p:blipFill>
          <a:blip r:embed="rId2" cstate="print"/>
          <a:stretch>
            <a:fillRect/>
          </a:stretch>
        </p:blipFill>
        <p:spPr>
          <a:xfrm>
            <a:off x="0" y="4149080"/>
            <a:ext cx="4063380" cy="2708920"/>
          </a:xfrm>
          <a:prstGeom prst="rect">
            <a:avLst/>
          </a:prstGeom>
        </p:spPr>
      </p:pic>
      <p:pic>
        <p:nvPicPr>
          <p:cNvPr id="5" name="Рисунок 4" descr="SCCY1.jpg"/>
          <p:cNvPicPr>
            <a:picLocks noChangeAspect="1"/>
          </p:cNvPicPr>
          <p:nvPr/>
        </p:nvPicPr>
        <p:blipFill>
          <a:blip r:embed="rId3" cstate="print"/>
          <a:stretch>
            <a:fillRect/>
          </a:stretch>
        </p:blipFill>
        <p:spPr>
          <a:xfrm>
            <a:off x="6515100" y="0"/>
            <a:ext cx="26289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5937523"/>
          </a:xfrm>
        </p:spPr>
        <p:txBody>
          <a:bodyPr>
            <a:normAutofit/>
          </a:bodyPr>
          <a:lstStyle/>
          <a:p>
            <a:pPr fontAlgn="base"/>
            <a:r>
              <a:rPr lang="ru-RU" sz="2400" dirty="0" err="1"/>
              <a:t>Погружные</a:t>
            </a:r>
            <a:r>
              <a:rPr lang="ru-RU" sz="2400" dirty="0"/>
              <a:t> агрегаты нашли свое применение в скважинах. Они представляют собой герметичный корпус, в который и помещается рабочий агрегат. Им не страшны никакие жидкие среды.</a:t>
            </a:r>
          </a:p>
        </p:txBody>
      </p:sp>
      <p:pic>
        <p:nvPicPr>
          <p:cNvPr id="4" name="Рисунок 3" descr="439546.jpg"/>
          <p:cNvPicPr>
            <a:picLocks noChangeAspect="1"/>
          </p:cNvPicPr>
          <p:nvPr/>
        </p:nvPicPr>
        <p:blipFill>
          <a:blip r:embed="rId2" cstate="print"/>
          <a:stretch>
            <a:fillRect/>
          </a:stretch>
        </p:blipFill>
        <p:spPr>
          <a:xfrm>
            <a:off x="5652120" y="1340768"/>
            <a:ext cx="3203848" cy="3168351"/>
          </a:xfrm>
          <a:prstGeom prst="rect">
            <a:avLst/>
          </a:prstGeom>
        </p:spPr>
      </p:pic>
      <p:pic>
        <p:nvPicPr>
          <p:cNvPr id="5" name="Рисунок 4" descr="439547.jpg"/>
          <p:cNvPicPr>
            <a:picLocks noChangeAspect="1"/>
          </p:cNvPicPr>
          <p:nvPr/>
        </p:nvPicPr>
        <p:blipFill>
          <a:blip r:embed="rId3" cstate="print"/>
          <a:stretch>
            <a:fillRect/>
          </a:stretch>
        </p:blipFill>
        <p:spPr>
          <a:xfrm>
            <a:off x="3779912" y="4198408"/>
            <a:ext cx="3492896" cy="2659592"/>
          </a:xfrm>
          <a:prstGeom prst="rect">
            <a:avLst/>
          </a:prstGeom>
        </p:spPr>
      </p:pic>
      <p:pic>
        <p:nvPicPr>
          <p:cNvPr id="6" name="Рисунок 5" descr="439551.jpg"/>
          <p:cNvPicPr>
            <a:picLocks noChangeAspect="1"/>
          </p:cNvPicPr>
          <p:nvPr/>
        </p:nvPicPr>
        <p:blipFill>
          <a:blip r:embed="rId4" cstate="print"/>
          <a:stretch>
            <a:fillRect/>
          </a:stretch>
        </p:blipFill>
        <p:spPr>
          <a:xfrm>
            <a:off x="0" y="1700808"/>
            <a:ext cx="3779912" cy="2834935"/>
          </a:xfrm>
          <a:prstGeom prst="rect">
            <a:avLst/>
          </a:prstGeom>
        </p:spPr>
      </p:pic>
      <p:pic>
        <p:nvPicPr>
          <p:cNvPr id="7" name="Рисунок 6" descr="439550.jpg"/>
          <p:cNvPicPr>
            <a:picLocks noChangeAspect="1"/>
          </p:cNvPicPr>
          <p:nvPr/>
        </p:nvPicPr>
        <p:blipFill>
          <a:blip r:embed="rId5" cstate="print"/>
          <a:stretch>
            <a:fillRect/>
          </a:stretch>
        </p:blipFill>
        <p:spPr>
          <a:xfrm>
            <a:off x="0" y="4451166"/>
            <a:ext cx="4211960" cy="2406834"/>
          </a:xfrm>
          <a:prstGeom prst="rect">
            <a:avLst/>
          </a:prstGeom>
        </p:spPr>
      </p:pic>
    </p:spTree>
    <p:extLst>
      <p:ext uri="{BB962C8B-B14F-4D97-AF65-F5344CB8AC3E}">
        <p14:creationId xmlns:p14="http://schemas.microsoft.com/office/powerpoint/2010/main" val="287895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0"/>
            <a:ext cx="8229600" cy="6126163"/>
          </a:xfrm>
        </p:spPr>
        <p:txBody>
          <a:bodyPr>
            <a:normAutofit/>
          </a:bodyPr>
          <a:lstStyle/>
          <a:p>
            <a:pPr fontAlgn="base"/>
            <a:r>
              <a:rPr lang="ru-RU" dirty="0"/>
              <a:t>Двустороннего типа насосы используются тоже достаточно часто. В них нагнетательный и всасывающий элементы находятся на одной оси.</a:t>
            </a:r>
          </a:p>
          <a:p>
            <a:endParaRPr lang="ru-RU" dirty="0"/>
          </a:p>
        </p:txBody>
      </p:sp>
      <p:pic>
        <p:nvPicPr>
          <p:cNvPr id="4" name="Рисунок 3" descr="foto_105h74_na_sayt_nasosy_d-_02.jpg"/>
          <p:cNvPicPr>
            <a:picLocks noChangeAspect="1"/>
          </p:cNvPicPr>
          <p:nvPr/>
        </p:nvPicPr>
        <p:blipFill>
          <a:blip r:embed="rId2" cstate="print"/>
          <a:stretch>
            <a:fillRect/>
          </a:stretch>
        </p:blipFill>
        <p:spPr>
          <a:xfrm>
            <a:off x="611560" y="2060849"/>
            <a:ext cx="7344816" cy="47924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
            <a:ext cx="9144000" cy="3068959"/>
          </a:xfrm>
        </p:spPr>
        <p:txBody>
          <a:bodyPr>
            <a:normAutofit/>
          </a:bodyPr>
          <a:lstStyle/>
          <a:p>
            <a:pPr fontAlgn="base"/>
            <a:r>
              <a:rPr lang="ru-RU" dirty="0"/>
              <a:t>Герметичные агрегаты. Их прямое назначение заключается в работе с опасными химическими жидкостями. Такой насос состоит из герметичного корпуса и рабочего органа. Крепление колеса может быть выполнено в двух основных видах. В первом случае оно непосредственно крепится на вал двигателя, а во втором сцепление производится за счет использования магнитной муфты.</a:t>
            </a:r>
          </a:p>
        </p:txBody>
      </p:sp>
      <p:pic>
        <p:nvPicPr>
          <p:cNvPr id="8" name="Рисунок 7" descr="nasos_himicheskij_hcm_3-25_(1)_small.jpg"/>
          <p:cNvPicPr>
            <a:picLocks noChangeAspect="1"/>
          </p:cNvPicPr>
          <p:nvPr/>
        </p:nvPicPr>
        <p:blipFill>
          <a:blip r:embed="rId2" cstate="print"/>
          <a:stretch>
            <a:fillRect/>
          </a:stretch>
        </p:blipFill>
        <p:spPr>
          <a:xfrm>
            <a:off x="0" y="4859601"/>
            <a:ext cx="2555776" cy="1998399"/>
          </a:xfrm>
          <a:prstGeom prst="rect">
            <a:avLst/>
          </a:prstGeom>
        </p:spPr>
      </p:pic>
      <p:pic>
        <p:nvPicPr>
          <p:cNvPr id="9" name="Рисунок 8" descr="nasos_himicheskij_hcm_3-25_(2)_small.jpg"/>
          <p:cNvPicPr>
            <a:picLocks noChangeAspect="1"/>
          </p:cNvPicPr>
          <p:nvPr/>
        </p:nvPicPr>
        <p:blipFill>
          <a:blip r:embed="rId3" cstate="print"/>
          <a:stretch>
            <a:fillRect/>
          </a:stretch>
        </p:blipFill>
        <p:spPr>
          <a:xfrm>
            <a:off x="0" y="3140968"/>
            <a:ext cx="2448272" cy="1914340"/>
          </a:xfrm>
          <a:prstGeom prst="rect">
            <a:avLst/>
          </a:prstGeom>
        </p:spPr>
      </p:pic>
      <p:pic>
        <p:nvPicPr>
          <p:cNvPr id="10" name="Рисунок 9" descr="nasos_himicheskij_hcm_6-30_(1)_small.jpg"/>
          <p:cNvPicPr>
            <a:picLocks noChangeAspect="1"/>
          </p:cNvPicPr>
          <p:nvPr/>
        </p:nvPicPr>
        <p:blipFill>
          <a:blip r:embed="rId4" cstate="print"/>
          <a:stretch>
            <a:fillRect/>
          </a:stretch>
        </p:blipFill>
        <p:spPr>
          <a:xfrm>
            <a:off x="2411760" y="3068960"/>
            <a:ext cx="3223215" cy="2520280"/>
          </a:xfrm>
          <a:prstGeom prst="rect">
            <a:avLst/>
          </a:prstGeom>
        </p:spPr>
      </p:pic>
      <p:pic>
        <p:nvPicPr>
          <p:cNvPr id="11" name="Рисунок 10" descr="nasos_himicheskij_hcm_6-30_(2)_small.jpg"/>
          <p:cNvPicPr>
            <a:picLocks noChangeAspect="1"/>
          </p:cNvPicPr>
          <p:nvPr/>
        </p:nvPicPr>
        <p:blipFill>
          <a:blip r:embed="rId5" cstate="print"/>
          <a:stretch>
            <a:fillRect/>
          </a:stretch>
        </p:blipFill>
        <p:spPr>
          <a:xfrm>
            <a:off x="5652120" y="4127646"/>
            <a:ext cx="3491880" cy="273035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80728"/>
            <a:ext cx="8229600" cy="562074"/>
          </a:xfrm>
        </p:spPr>
        <p:txBody>
          <a:bodyPr>
            <a:normAutofit fontScale="90000"/>
          </a:bodyPr>
          <a:lstStyle/>
          <a:p>
            <a:r>
              <a:rPr lang="ru-RU" sz="3600" b="1" dirty="0">
                <a:latin typeface="Times New Roman" pitchFamily="18" charset="0"/>
                <a:cs typeface="Times New Roman" pitchFamily="18" charset="0"/>
              </a:rPr>
              <a:t>Основные элементы центробежных насосов</a:t>
            </a:r>
            <a:br>
              <a:rPr lang="ru-RU" b="1" dirty="0"/>
            </a:br>
            <a:endParaRPr lang="ru-RU" dirty="0"/>
          </a:p>
        </p:txBody>
      </p:sp>
      <p:sp>
        <p:nvSpPr>
          <p:cNvPr id="3" name="Объект 2"/>
          <p:cNvSpPr>
            <a:spLocks noGrp="1"/>
          </p:cNvSpPr>
          <p:nvPr>
            <p:ph idx="1"/>
          </p:nvPr>
        </p:nvSpPr>
        <p:spPr>
          <a:xfrm>
            <a:off x="323528" y="1052736"/>
            <a:ext cx="8229600" cy="6048672"/>
          </a:xfrm>
        </p:spPr>
        <p:txBody>
          <a:bodyPr>
            <a:normAutofit/>
          </a:bodyPr>
          <a:lstStyle/>
          <a:p>
            <a:r>
              <a:rPr lang="ru-RU" sz="2000" dirty="0"/>
              <a:t>Сегодня современные центробежные насосы разных типов имеют приблизительно одинаковую структуру. Здесь имеется корпус и рабочий орган, представляющий собой колесо. Разумеется, это не то колесо, которое мы привыкли видеть в стандартном исполнении. На нем расположены специальные лопасти, которые перемещают жидкость внутри агрегата. В результате действия центробежной силы жидкость перемещается от приемного устройства к выходному клапану. Здесь создается определенное давление. Под его действием она и начинает подниматься наружу или перемещаться.</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365104"/>
            <a:ext cx="532859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49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rmAutofit/>
          </a:bodyPr>
          <a:lstStyle/>
          <a:p>
            <a:r>
              <a:rPr lang="ru-RU" sz="2200" dirty="0"/>
              <a:t>На центробежных насосах достаточно часто устанавливается и другое оборудование, которое делает их конструкцию универсальной для использования по тому или иному назначению. К примеру, здесь могут быть расположены следующие элементы:</a:t>
            </a:r>
          </a:p>
        </p:txBody>
      </p:sp>
      <p:sp>
        <p:nvSpPr>
          <p:cNvPr id="3" name="Объект 2"/>
          <p:cNvSpPr>
            <a:spLocks noGrp="1"/>
          </p:cNvSpPr>
          <p:nvPr>
            <p:ph idx="1"/>
          </p:nvPr>
        </p:nvSpPr>
        <p:spPr>
          <a:xfrm>
            <a:off x="457200" y="2132856"/>
            <a:ext cx="8229600" cy="4536504"/>
          </a:xfrm>
        </p:spPr>
        <p:txBody>
          <a:bodyPr>
            <a:normAutofit/>
          </a:bodyPr>
          <a:lstStyle/>
          <a:p>
            <a:pPr fontAlgn="base"/>
            <a:r>
              <a:rPr lang="ru-RU" sz="1600" dirty="0"/>
              <a:t>Приемный обратный клапан, который служит для предотвращения залива корпуса перед активацией системы. Здесь расположена сетка, играющая роль фильтрующего элемента.</a:t>
            </a:r>
          </a:p>
          <a:p>
            <a:pPr fontAlgn="base"/>
            <a:r>
              <a:rPr lang="ru-RU" sz="1600" dirty="0"/>
              <a:t>Задвижка, позволяющая перекрывать воду и открывать ее поток.</a:t>
            </a:r>
          </a:p>
          <a:p>
            <a:pPr fontAlgn="base"/>
            <a:r>
              <a:rPr lang="ru-RU" sz="1600" dirty="0"/>
              <a:t>Вакуумметр, предназначенный для измерения разряжения воздуха. Этот элемент конструкции очень важен. Он устанавливается в трубопроводе между насосом и задвижкой. Если в системе присутствует лишний воздух, то его обязательно необходимо удалять. Делается это с помощью специального крана, установленного в трубопроводе.</a:t>
            </a:r>
          </a:p>
          <a:p>
            <a:pPr fontAlgn="base"/>
            <a:r>
              <a:rPr lang="ru-RU" sz="1600" dirty="0"/>
              <a:t>На напорном патрубке агрегата устанавливается манометр. Этот прибор служит для измерения давления, создаваемого насосом.</a:t>
            </a:r>
          </a:p>
          <a:p>
            <a:pPr fontAlgn="base"/>
            <a:r>
              <a:rPr lang="ru-RU" sz="1600" dirty="0"/>
              <a:t>Предохранительный клапан, защищающий систему от гидравлического удара.</a:t>
            </a:r>
          </a:p>
          <a:p>
            <a:pPr fontAlgn="base"/>
            <a:endParaRPr lang="ru-RU" sz="1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661248"/>
            <a:ext cx="2813298" cy="11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06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408712"/>
          </a:xfrm>
        </p:spPr>
        <p:txBody>
          <a:bodyPr>
            <a:normAutofit/>
          </a:bodyPr>
          <a:lstStyle/>
          <a:p>
            <a:r>
              <a:rPr lang="ru-RU" sz="1800" dirty="0"/>
              <a:t>Конструкция агрегата такова, что они работают исключительно в тех случаях, когда корпус насоса наполнен водой. Если он пуст, то происходит холостая работа оборудования. То есть вращение колеса есть, но при этом никакого перемещения нет.</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12777"/>
            <a:ext cx="691276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73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4032448"/>
          </a:xfrm>
        </p:spPr>
        <p:txBody>
          <a:bodyPr>
            <a:normAutofit fontScale="92500" lnSpcReduction="10000"/>
          </a:bodyPr>
          <a:lstStyle/>
          <a:p>
            <a:r>
              <a:rPr lang="ru-RU" sz="2400" b="1" dirty="0"/>
              <a:t>Всасывающий патрубок предназначен для подачи жидкости внутрь агрегата.</a:t>
            </a:r>
            <a:r>
              <a:rPr lang="ru-RU" sz="2400" dirty="0"/>
              <a:t> Здесь может находиться не только одно колесо, их может быть несколько. При этом все они надежно и жестко закреплены на валу двигателя. Когда насос включается, жидкость поступает в его корпус. Далее под действием центробежной силы, которая создается колесами, она начинает отбрасываться к его краям. Под действием этой силы происходит закачка воды в трубопровод. Именно такова конструкция центробежного насоса, который в последние годы становится незаменимым агрегатом во многих отраслях техники и науки.</a:t>
            </a:r>
          </a:p>
        </p:txBody>
      </p:sp>
      <p:pic>
        <p:nvPicPr>
          <p:cNvPr id="4" name="Рисунок 3" descr="1.png"/>
          <p:cNvPicPr>
            <a:picLocks noChangeAspect="1"/>
          </p:cNvPicPr>
          <p:nvPr/>
        </p:nvPicPr>
        <p:blipFill>
          <a:blip r:embed="rId2" cstate="print"/>
          <a:stretch>
            <a:fillRect/>
          </a:stretch>
        </p:blipFill>
        <p:spPr>
          <a:xfrm>
            <a:off x="3059832" y="3704463"/>
            <a:ext cx="5076056" cy="3153537"/>
          </a:xfrm>
          <a:prstGeom prst="rect">
            <a:avLst/>
          </a:prstGeom>
        </p:spPr>
      </p:pic>
    </p:spTree>
    <p:extLst>
      <p:ext uri="{BB962C8B-B14F-4D97-AF65-F5344CB8AC3E}">
        <p14:creationId xmlns:p14="http://schemas.microsoft.com/office/powerpoint/2010/main" val="249814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95736" y="1340768"/>
            <a:ext cx="6172200" cy="1371600"/>
          </a:xfrm>
        </p:spPr>
        <p:txBody>
          <a:bodyPr>
            <a:normAutofit/>
          </a:bodyPr>
          <a:lstStyle/>
          <a:p>
            <a:r>
              <a:rPr lang="ru-RU" dirty="0">
                <a:latin typeface="Times New Roman" pitchFamily="18" charset="0"/>
                <a:cs typeface="Times New Roman" pitchFamily="18" charset="0"/>
              </a:rPr>
              <a:t>Данная исследовательская работа рассматривает тему: «</a:t>
            </a:r>
            <a:r>
              <a:rPr lang="ru-RU" dirty="0"/>
              <a:t>Центробежный</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 насос»</a:t>
            </a:r>
          </a:p>
          <a:p>
            <a:endParaRPr lang="ru-RU" dirty="0">
              <a:latin typeface="Times New Roman" pitchFamily="18" charset="0"/>
              <a:cs typeface="Times New Roman" pitchFamily="18" charset="0"/>
            </a:endParaRPr>
          </a:p>
        </p:txBody>
      </p:sp>
      <p:sp>
        <p:nvSpPr>
          <p:cNvPr id="4" name="TextBox 3"/>
          <p:cNvSpPr txBox="1"/>
          <p:nvPr/>
        </p:nvSpPr>
        <p:spPr>
          <a:xfrm>
            <a:off x="2500298" y="3571876"/>
            <a:ext cx="6286544" cy="707886"/>
          </a:xfrm>
          <a:prstGeom prst="rect">
            <a:avLst/>
          </a:prstGeom>
          <a:noFill/>
        </p:spPr>
        <p:txBody>
          <a:bodyPr wrap="square" rtlCol="0">
            <a:spAutoFit/>
          </a:bodyPr>
          <a:lstStyle/>
          <a:p>
            <a:pPr algn="r"/>
            <a:r>
              <a:rPr lang="ru-RU" sz="2000" dirty="0">
                <a:latin typeface="Times New Roman" pitchFamily="18" charset="0"/>
                <a:cs typeface="Times New Roman" pitchFamily="18" charset="0"/>
              </a:rPr>
              <a:t>Эта тема актуальна для специальности 13.02.01</a:t>
            </a:r>
          </a:p>
          <a:p>
            <a:pPr algn="r"/>
            <a:r>
              <a:rPr lang="ru-RU" sz="2000" dirty="0">
                <a:latin typeface="Times New Roman" pitchFamily="18" charset="0"/>
                <a:cs typeface="Times New Roman" pitchFamily="18" charset="0"/>
              </a:rPr>
              <a:t>Тепловые электрические станции</a:t>
            </a:r>
          </a:p>
        </p:txBody>
      </p:sp>
      <p:sp>
        <p:nvSpPr>
          <p:cNvPr id="2" name="TextBox 1">
            <a:extLst>
              <a:ext uri="{FF2B5EF4-FFF2-40B4-BE49-F238E27FC236}">
                <a16:creationId xmlns:a16="http://schemas.microsoft.com/office/drawing/2014/main" id="{7F6C76FD-B96B-7545-B630-A39F2D31EBD6}"/>
              </a:ext>
            </a:extLst>
          </p:cNvPr>
          <p:cNvSpPr txBox="1"/>
          <p:nvPr/>
        </p:nvSpPr>
        <p:spPr>
          <a:xfrm>
            <a:off x="3841984" y="4286101"/>
            <a:ext cx="1828800" cy="1828800"/>
          </a:xfrm>
          <a:prstGeom prst="rect">
            <a:avLst/>
          </a:prstGeom>
          <a:noFill/>
        </p:spPr>
        <p:txBody>
          <a:bodyPr wrap="square" rtlCol="0">
            <a:spAutoFit/>
          </a:bodyPr>
          <a:lstStyle/>
          <a:p>
            <a:pPr algn="l"/>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778098"/>
          </a:xfrm>
        </p:spPr>
        <p:txBody>
          <a:bodyPr>
            <a:normAutofit fontScale="90000"/>
          </a:bodyPr>
          <a:lstStyle/>
          <a:p>
            <a:r>
              <a:rPr lang="ru-RU" sz="3200" b="1" dirty="0"/>
              <a:t>Преимущества использования центробежных насосов</a:t>
            </a:r>
            <a:br>
              <a:rPr lang="ru-RU" sz="3200" b="1" dirty="0"/>
            </a:br>
            <a:endParaRPr lang="ru-RU" sz="3200" dirty="0"/>
          </a:p>
        </p:txBody>
      </p:sp>
      <p:sp>
        <p:nvSpPr>
          <p:cNvPr id="3" name="Объект 2"/>
          <p:cNvSpPr>
            <a:spLocks noGrp="1"/>
          </p:cNvSpPr>
          <p:nvPr>
            <p:ph idx="1"/>
          </p:nvPr>
        </p:nvSpPr>
        <p:spPr>
          <a:xfrm>
            <a:off x="107504" y="1052736"/>
            <a:ext cx="5616624" cy="5805264"/>
          </a:xfrm>
        </p:spPr>
        <p:txBody>
          <a:bodyPr>
            <a:normAutofit lnSpcReduction="10000"/>
          </a:bodyPr>
          <a:lstStyle/>
          <a:p>
            <a:r>
              <a:rPr lang="ru-RU" sz="2000" dirty="0"/>
              <a:t>Здесь можно выделить два основных типа преимуществ: конструктивные и функциональные. О них и стоит поговорить более подробно. Эти устройства весьма компактны. Здесь идет речь о представлении в относительно небольшом корпусе всех рабочих элементов. Для их установки не требуется большое пространство. Ввиду своей простоты, центробежные насосы имеют относительно небольшую массу и габариты. Разумеется, все зависит от мощности агрегата, но в большинстве случаев такой насос можно перемещать и одному человеку. Простота конструкции сказывается и на долговечности оборудования. К тому же такие агрегаты легко монтировать практически в любом месте.</a:t>
            </a:r>
          </a:p>
          <a:p>
            <a:endParaRPr lang="ru-RU" sz="2000" dirty="0"/>
          </a:p>
        </p:txBody>
      </p:sp>
      <p:pic>
        <p:nvPicPr>
          <p:cNvPr id="4" name="Рисунок 3" descr="149305118_w640_h640_cid2464777_pid94695362-278e6332.jpg"/>
          <p:cNvPicPr>
            <a:picLocks noChangeAspect="1"/>
          </p:cNvPicPr>
          <p:nvPr/>
        </p:nvPicPr>
        <p:blipFill>
          <a:blip r:embed="rId2" cstate="print"/>
          <a:stretch>
            <a:fillRect/>
          </a:stretch>
        </p:blipFill>
        <p:spPr>
          <a:xfrm>
            <a:off x="5829300" y="1988840"/>
            <a:ext cx="3314700" cy="3024336"/>
          </a:xfrm>
          <a:prstGeom prst="rect">
            <a:avLst/>
          </a:prstGeom>
        </p:spPr>
      </p:pic>
    </p:spTree>
    <p:extLst>
      <p:ext uri="{BB962C8B-B14F-4D97-AF65-F5344CB8AC3E}">
        <p14:creationId xmlns:p14="http://schemas.microsoft.com/office/powerpoint/2010/main" val="3108120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364088" cy="6858000"/>
          </a:xfrm>
        </p:spPr>
        <p:txBody>
          <a:bodyPr>
            <a:normAutofit/>
          </a:bodyPr>
          <a:lstStyle/>
          <a:p>
            <a:pPr fontAlgn="base"/>
            <a:r>
              <a:rPr lang="ru-RU" dirty="0"/>
              <a:t>Что касается функциональных преимуществ, то их здесь предостаточно. Подобные агрегаты плавно подают воду в систему, что достигается за счет использования системы гашения </a:t>
            </a:r>
            <a:r>
              <a:rPr lang="ru-RU" dirty="0" err="1"/>
              <a:t>гидроудара</a:t>
            </a:r>
            <a:r>
              <a:rPr lang="ru-RU" dirty="0"/>
              <a:t>. Такая система достаточно легко запускается и регулируется.</a:t>
            </a:r>
          </a:p>
          <a:p>
            <a:endParaRPr lang="ru-RU" dirty="0"/>
          </a:p>
        </p:txBody>
      </p:sp>
      <p:pic>
        <p:nvPicPr>
          <p:cNvPr id="4" name="Рисунок 3" descr="149305119_w640_h640_cid2464777_pid94695362-a04412af.jpg"/>
          <p:cNvPicPr>
            <a:picLocks noChangeAspect="1"/>
          </p:cNvPicPr>
          <p:nvPr/>
        </p:nvPicPr>
        <p:blipFill>
          <a:blip r:embed="rId2" cstate="print"/>
          <a:stretch>
            <a:fillRect/>
          </a:stretch>
        </p:blipFill>
        <p:spPr>
          <a:xfrm>
            <a:off x="6012160" y="0"/>
            <a:ext cx="2771800" cy="686089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3212976"/>
          </a:xfrm>
        </p:spPr>
        <p:txBody>
          <a:bodyPr>
            <a:normAutofit/>
          </a:bodyPr>
          <a:lstStyle/>
          <a:p>
            <a:r>
              <a:rPr lang="ru-RU" dirty="0"/>
              <a:t>Стоимость центробежных насосов невелика. Именно поэтому они и пользуются весьма внушительным спросом на рынке. Стоит отметить, что их можно применять не только для перемещения чистых жидкостей, но и тех, которые содержат в своем составе различные примеси.</a:t>
            </a:r>
          </a:p>
          <a:p>
            <a:endParaRPr lang="ru-RU" dirty="0"/>
          </a:p>
        </p:txBody>
      </p:sp>
      <p:pic>
        <p:nvPicPr>
          <p:cNvPr id="4" name="Рисунок 3" descr="149305120_w640_h640_cid2464777_pid94695362-8c8495a1.jpg"/>
          <p:cNvPicPr>
            <a:picLocks noChangeAspect="1"/>
          </p:cNvPicPr>
          <p:nvPr/>
        </p:nvPicPr>
        <p:blipFill>
          <a:blip r:embed="rId2" cstate="print"/>
          <a:stretch>
            <a:fillRect/>
          </a:stretch>
        </p:blipFill>
        <p:spPr>
          <a:xfrm>
            <a:off x="611560" y="3140968"/>
            <a:ext cx="7620000" cy="3467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200" b="1" dirty="0"/>
              <a:t>Применение в промышленности</a:t>
            </a:r>
            <a:br>
              <a:rPr lang="ru-RU" sz="3200" b="1" dirty="0"/>
            </a:br>
            <a:endParaRPr lang="ru-RU" sz="3200" dirty="0"/>
          </a:p>
        </p:txBody>
      </p:sp>
      <p:sp>
        <p:nvSpPr>
          <p:cNvPr id="3" name="Объект 2"/>
          <p:cNvSpPr>
            <a:spLocks noGrp="1"/>
          </p:cNvSpPr>
          <p:nvPr>
            <p:ph idx="1"/>
          </p:nvPr>
        </p:nvSpPr>
        <p:spPr>
          <a:xfrm>
            <a:off x="179512" y="692696"/>
            <a:ext cx="8784976" cy="5976664"/>
          </a:xfrm>
        </p:spPr>
        <p:txBody>
          <a:bodyPr>
            <a:normAutofit fontScale="85000" lnSpcReduction="10000"/>
          </a:bodyPr>
          <a:lstStyle/>
          <a:p>
            <a:pPr fontAlgn="base"/>
            <a:r>
              <a:rPr lang="ru-RU" sz="2000" dirty="0"/>
              <a:t>Сегодня центробежные насосы используются повсеместно. Их конструкция такова, что позволяет их монтировать в тех местах, где другое оборудование просто не может быть установлено ввиду больших габаритов. В химической и нефтяной отрасли эти агрегаты просто незаменимы. Они способны перемещать под высоким давлением тяжелые компоненты, различные смеси, кислоты, нефтепродукты и так далее. Все это сказывается на огромном спросе на такие агрегаты в современной газовой, нефтяной и химической промышленности.</a:t>
            </a:r>
          </a:p>
          <a:p>
            <a:pPr fontAlgn="base"/>
            <a:r>
              <a:rPr lang="ru-RU" sz="2000" dirty="0"/>
              <a:t>При этом они способны поддерживать постоянное давление при изменении температуры рабочей жидкости. Это заставляет людей использовать подобные агрегаты для организации принудительной циркуляции в отопительных системах. При работе с котлом насосы просто необходимы. В большинстве случаев речь идет о циркуляции воды внутри замкнутого контура. Именно здесь и находят свое использование центробежные насосы. Благо их конструкция позволяет это делать.</a:t>
            </a:r>
          </a:p>
          <a:p>
            <a:pPr fontAlgn="base"/>
            <a:r>
              <a:rPr lang="ru-RU" sz="2000" dirty="0"/>
              <a:t>Погружные агрегаты нашли свое применение при очистке воды из скважин.</a:t>
            </a:r>
          </a:p>
          <a:p>
            <a:pPr fontAlgn="base"/>
            <a:r>
              <a:rPr lang="ru-RU" sz="2000" dirty="0"/>
              <a:t>Они могут применяться для работы с чистыми и загрязненными жидкостями. Именно поэтому погружные центробежные насосы часто используются для прокачки скважин после их бурения. Также подобные агрегаты находят себя при выкачивании воды из затопленных помещений. Вся жидкость в данном случае уходит в считанные минуты.</a:t>
            </a:r>
          </a:p>
          <a:p>
            <a:pPr fontAlgn="base"/>
            <a:r>
              <a:rPr lang="ru-RU" sz="2000" dirty="0"/>
              <a:t>Самовсасывающий насос способен стать частью практически любого агрегата, который перегоняет жидкость практически любого уровня загрязненности.</a:t>
            </a:r>
          </a:p>
          <a:p>
            <a:pPr fontAlgn="base"/>
            <a:endParaRPr lang="ru-RU" sz="2000" dirty="0"/>
          </a:p>
        </p:txBody>
      </p:sp>
    </p:spTree>
    <p:extLst>
      <p:ext uri="{BB962C8B-B14F-4D97-AF65-F5344CB8AC3E}">
        <p14:creationId xmlns:p14="http://schemas.microsoft.com/office/powerpoint/2010/main" val="317023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200" b="1" dirty="0"/>
              <a:t>О правильной эксплуатации</a:t>
            </a:r>
            <a:br>
              <a:rPr lang="ru-RU" sz="3200" b="1" dirty="0"/>
            </a:br>
            <a:endParaRPr lang="ru-RU" sz="3200" dirty="0"/>
          </a:p>
        </p:txBody>
      </p:sp>
      <p:sp>
        <p:nvSpPr>
          <p:cNvPr id="3" name="Объект 2"/>
          <p:cNvSpPr>
            <a:spLocks noGrp="1"/>
          </p:cNvSpPr>
          <p:nvPr>
            <p:ph idx="1"/>
          </p:nvPr>
        </p:nvSpPr>
        <p:spPr>
          <a:xfrm>
            <a:off x="0" y="620688"/>
            <a:ext cx="9144000" cy="6696744"/>
          </a:xfrm>
        </p:spPr>
        <p:txBody>
          <a:bodyPr>
            <a:noAutofit/>
          </a:bodyPr>
          <a:lstStyle/>
          <a:p>
            <a:pPr fontAlgn="base"/>
            <a:r>
              <a:rPr lang="ru-RU" sz="2000" dirty="0"/>
              <a:t>Конструкция центробежного насоса такова, что позволяет его использовать практически повсеместно. Он достаточно надежен, но это вовсе не означает, что он не может выйти из строя. Для того чтобы агрегат прослужил дольше, его необходимо комплектовать самой разнообразной контрольной и измерительной аппаратурой, которая позволит производить контроль всех его параметров и параметров жидкости, с которой он работает. От этого напрямую зависит срок службы агрегата.</a:t>
            </a:r>
          </a:p>
          <a:p>
            <a:pPr fontAlgn="base"/>
            <a:r>
              <a:rPr lang="ru-RU" sz="2000" dirty="0"/>
              <a:t>Чтобы защитить агрегат от различных крупных инородных тел, на входе рекомендуется монтировать фильтр. Он позволит защитить все рабочие органы насоса от поломок.</a:t>
            </a:r>
          </a:p>
          <a:p>
            <a:pPr fontAlgn="base"/>
            <a:r>
              <a:rPr lang="ru-RU" sz="2000" dirty="0"/>
              <a:t>Как уже отмечалось ранее, на большинстве моделей имеются средства для защиты от гидроудара. Здесь они представлены обратным клапаном и манометром. В случае возникновения непредвиденной ситуации манометр подает сигнал на обратный клапан, который открывается и нормализует работу агрегата.</a:t>
            </a:r>
          </a:p>
        </p:txBody>
      </p:sp>
    </p:spTree>
    <p:extLst>
      <p:ext uri="{BB962C8B-B14F-4D97-AF65-F5344CB8AC3E}">
        <p14:creationId xmlns:p14="http://schemas.microsoft.com/office/powerpoint/2010/main" val="3468930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62500" lnSpcReduction="20000"/>
          </a:bodyPr>
          <a:lstStyle/>
          <a:p>
            <a:pPr fontAlgn="base"/>
            <a:r>
              <a:rPr lang="ru-RU" sz="4200" dirty="0"/>
              <a:t>Когда речь идет о выборе габаритных размеров насоса, стоит ориентироваться на максимальную производительность, которая должна достигаться за его счет. При этом важно учитывать, сколько жидкости через него будет проходить в самые тяжелые рабочие дни. При выборе стоит ориентироваться на кривую работы агрегата. Рабочая характеристика должна занимать ее центральное положение. Это обеспечит оптимальный режим функционирования всей системы в целом.</a:t>
            </a:r>
          </a:p>
          <a:p>
            <a:pPr fontAlgn="base"/>
            <a:r>
              <a:rPr lang="ru-RU" sz="4200" dirty="0"/>
              <a:t>При выборе агрегата нужно обязательно обращать внимание на те материалы, из которых сделан его корпус и рабочие части. Для сред, которые обладают высокой коррозионной активностью, стоит выбирать соответствующие материалы. Они должны отлично препятствовать появлению ржавчины на корпусе и рабочих элементах.</a:t>
            </a:r>
          </a:p>
          <a:p>
            <a:endParaRPr lang="ru-RU" sz="51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a:bodyPr>
          <a:lstStyle/>
          <a:p>
            <a:pPr fontAlgn="base"/>
            <a:r>
              <a:rPr lang="ru-RU" i="1" dirty="0"/>
              <a:t>Технические характеристики центробежного насоса.</a:t>
            </a:r>
          </a:p>
          <a:p>
            <a:pPr fontAlgn="base"/>
            <a:r>
              <a:rPr lang="ru-RU" dirty="0"/>
              <a:t>Узлы уплотнения определяются физическими и химическими свойствами жидкости, которую ему предстоит перемещать. Он должен справляться со всей нагрузкой, которая на него будет действовать. Поэтому к выбору уплотнения стоит подходить предельно аккуратно. Чаще всего в качестве таких элементов используются сальники. Однако они не всегда способны справляться со всей нагрузкой, которая на них будет действовать. Иногда лучше будет применять другие механические уплотнители различного типа и вида.</a:t>
            </a:r>
          </a:p>
          <a:p>
            <a:pPr fontAlgn="base"/>
            <a:r>
              <a:rPr lang="ru-RU" dirty="0"/>
              <a:t>Рабочая мощность агрегата должна определяться по графикам кривых зависимостей его характеристик. Стоит смотреть на пиковое значение этого параметра, и относительно него и делать выводы о целесообразности покупки данного насоса. Если максимальная мощность не удовлетворяет всем параметрам системы, то нужно поискать агрегат другого типа.</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000" dirty="0">
                <a:solidFill>
                  <a:srgbClr val="7030A0"/>
                </a:solidFill>
              </a:rPr>
              <a:t>Характеристики центробежных насосов</a:t>
            </a:r>
          </a:p>
        </p:txBody>
      </p:sp>
      <p:sp>
        <p:nvSpPr>
          <p:cNvPr id="3" name="Объект 2"/>
          <p:cNvSpPr>
            <a:spLocks noGrp="1"/>
          </p:cNvSpPr>
          <p:nvPr>
            <p:ph idx="1"/>
          </p:nvPr>
        </p:nvSpPr>
        <p:spPr/>
        <p:txBody>
          <a:bodyPr>
            <a:normAutofit lnSpcReduction="10000"/>
          </a:bodyPr>
          <a:lstStyle/>
          <a:p>
            <a:pPr marL="137160" indent="0" fontAlgn="auto">
              <a:spcAft>
                <a:spcPts val="0"/>
              </a:spcAft>
              <a:buClr>
                <a:schemeClr val="tx1">
                  <a:shade val="95000"/>
                </a:schemeClr>
              </a:buClr>
              <a:buFont typeface="Wingdings 2"/>
              <a:buNone/>
              <a:defRPr/>
            </a:pPr>
            <a:r>
              <a:rPr lang="ru-RU" sz="2000" dirty="0">
                <a:solidFill>
                  <a:srgbClr val="FFC000"/>
                </a:solidFill>
              </a:rPr>
              <a:t>Рабочими параметрами насосов</a:t>
            </a:r>
          </a:p>
          <a:p>
            <a:pPr marL="137160" indent="0" fontAlgn="auto">
              <a:spcAft>
                <a:spcPts val="0"/>
              </a:spcAft>
              <a:buClr>
                <a:schemeClr val="tx1">
                  <a:shade val="95000"/>
                </a:schemeClr>
              </a:buClr>
              <a:buFont typeface="Wingdings 2"/>
              <a:buNone/>
              <a:defRPr/>
            </a:pPr>
            <a:r>
              <a:rPr lang="ru-RU" sz="2000" dirty="0">
                <a:solidFill>
                  <a:srgbClr val="FFC000"/>
                </a:solidFill>
              </a:rPr>
              <a:t>являются:</a:t>
            </a: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1.Потребляемая мощность (Вт);</a:t>
            </a: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2.Производительность(куб. м/ч);</a:t>
            </a: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3.Давление на выходе,</a:t>
            </a: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обычно именуемое напором.</a:t>
            </a:r>
          </a:p>
          <a:p>
            <a:pPr marL="137160" indent="0" fontAlgn="auto">
              <a:spcAft>
                <a:spcPts val="0"/>
              </a:spcAft>
              <a:buClr>
                <a:schemeClr val="tx1">
                  <a:shade val="95000"/>
                </a:schemeClr>
              </a:buClr>
              <a:buFont typeface="Wingdings 2"/>
              <a:buNone/>
              <a:defRPr/>
            </a:pPr>
            <a:endParaRPr lang="ru-RU" sz="2000" dirty="0">
              <a:solidFill>
                <a:schemeClr val="accent5">
                  <a:lumMod val="50000"/>
                </a:schemeClr>
              </a:solidFill>
            </a:endParaRP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Особенность центробежных </a:t>
            </a: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насосов состоит в том, что их производительность</a:t>
            </a:r>
          </a:p>
          <a:p>
            <a:pPr marL="137160" indent="0" fontAlgn="auto">
              <a:spcAft>
                <a:spcPts val="0"/>
              </a:spcAft>
              <a:buClr>
                <a:schemeClr val="tx1">
                  <a:shade val="95000"/>
                </a:schemeClr>
              </a:buClr>
              <a:buFont typeface="Wingdings 2"/>
              <a:buNone/>
              <a:defRPr/>
            </a:pPr>
            <a:r>
              <a:rPr lang="ru-RU" sz="2000" dirty="0">
                <a:solidFill>
                  <a:schemeClr val="accent5">
                    <a:lumMod val="50000"/>
                  </a:schemeClr>
                </a:solidFill>
              </a:rPr>
              <a:t>зависит от напора, чем больший напор приходится развивать агрегату для подъема воды на большую высоту или ее проталкивания через длинный трубопровод с большим гидравлическим сопротивлением, тем меньший объем воды он сможет перекачать за единицу времени.</a:t>
            </a:r>
          </a:p>
          <a:p>
            <a:pPr marL="137160" indent="0" fontAlgn="auto">
              <a:spcAft>
                <a:spcPts val="0"/>
              </a:spcAft>
              <a:buClr>
                <a:schemeClr val="tx1">
                  <a:shade val="95000"/>
                </a:schemeClr>
              </a:buClr>
              <a:buFont typeface="Wingdings 2"/>
              <a:buNone/>
              <a:defRPr/>
            </a:pPr>
            <a:endParaRPr lang="ru-RU" sz="2000" dirty="0"/>
          </a:p>
          <a:p>
            <a:pPr marL="137160" indent="0" fontAlgn="auto">
              <a:spcAft>
                <a:spcPts val="0"/>
              </a:spcAft>
              <a:buClr>
                <a:schemeClr val="tx1">
                  <a:shade val="95000"/>
                </a:schemeClr>
              </a:buClr>
              <a:buFont typeface="Wingdings 2"/>
              <a:buNone/>
              <a:defRPr/>
            </a:pPr>
            <a:endParaRPr lang="ru-RU" sz="2000" dirty="0"/>
          </a:p>
        </p:txBody>
      </p:sp>
      <p:pic>
        <p:nvPicPr>
          <p:cNvPr id="22531" name="Picture 2"/>
          <p:cNvPicPr>
            <a:picLocks noChangeAspect="1" noChangeArrowheads="1"/>
          </p:cNvPicPr>
          <p:nvPr/>
        </p:nvPicPr>
        <p:blipFill>
          <a:blip r:embed="rId2" cstate="print"/>
          <a:srcRect/>
          <a:stretch>
            <a:fillRect/>
          </a:stretch>
        </p:blipFill>
        <p:spPr bwMode="auto">
          <a:xfrm>
            <a:off x="4830536" y="1628775"/>
            <a:ext cx="3891189" cy="2808288"/>
          </a:xfrm>
          <a:prstGeom prst="rect">
            <a:avLst/>
          </a:prstGeom>
          <a:noFill/>
          <a:ln w="9525">
            <a:noFill/>
            <a:miter lim="800000"/>
            <a:headEnd/>
            <a:tailEnd/>
          </a:ln>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barn(inVertical)">
                                      <p:cBhvr>
                                        <p:cTn id="6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589713266"/>
              </p:ext>
            </p:extLst>
          </p:nvPr>
        </p:nvGraphicFramePr>
        <p:xfrm>
          <a:off x="945535" y="1298122"/>
          <a:ext cx="6400800" cy="4576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3E97A3-1FDD-F741-BE6B-15051D43F07C}"/>
              </a:ext>
            </a:extLst>
          </p:cNvPr>
          <p:cNvSpPr>
            <a:spLocks noGrp="1"/>
          </p:cNvSpPr>
          <p:nvPr>
            <p:ph type="title"/>
          </p:nvPr>
        </p:nvSpPr>
        <p:spPr/>
        <p:txBody>
          <a:bodyPr/>
          <a:lstStyle/>
          <a:p>
            <a:r>
              <a:rPr lang="zh-CN" altLang="en-US"/>
              <a:t>                        </a:t>
            </a:r>
            <a:r>
              <a:rPr lang="en-US" altLang="zh-CN"/>
              <a:t>Литература</a:t>
            </a:r>
            <a:endParaRPr lang="ru-RU"/>
          </a:p>
        </p:txBody>
      </p:sp>
      <p:sp>
        <p:nvSpPr>
          <p:cNvPr id="3" name="Объект 2">
            <a:extLst>
              <a:ext uri="{FF2B5EF4-FFF2-40B4-BE49-F238E27FC236}">
                <a16:creationId xmlns:a16="http://schemas.microsoft.com/office/drawing/2014/main" id="{2E08CAB8-482D-6949-AA77-5364FC3F4844}"/>
              </a:ext>
            </a:extLst>
          </p:cNvPr>
          <p:cNvSpPr>
            <a:spLocks noGrp="1"/>
          </p:cNvSpPr>
          <p:nvPr>
            <p:ph sz="quarter" idx="1"/>
          </p:nvPr>
        </p:nvSpPr>
        <p:spPr/>
        <p:txBody>
          <a:bodyPr/>
          <a:lstStyle/>
          <a:p>
            <a:r>
              <a:rPr lang="af-ZA">
                <a:hlinkClick r:id="rId2"/>
              </a:rPr>
              <a:t>https://rupumps.com/nasosyi/po-tipu/dinamicheskie-nasosyi/tsentrobezhnyiy-nasos.html</a:t>
            </a:r>
            <a:endParaRPr lang="en-US"/>
          </a:p>
          <a:p>
            <a:r>
              <a:rPr lang="af-ZA">
                <a:hlinkClick r:id="rId3"/>
              </a:rPr>
              <a:t>https://pronpz.ru/nasosy/centrobezhnye.html</a:t>
            </a:r>
            <a:endParaRPr lang="en-US"/>
          </a:p>
          <a:p>
            <a:r>
              <a:rPr lang="af-ZA">
                <a:hlinkClick r:id="rId4"/>
              </a:rPr>
              <a:t>https://yandex.ru/turbo/stankiexpert.ru/s/spravochnik/pnevmatika/tsentrobezhnyi-nasos.html?sign=f4b83a678670cdf22e6d009b944f4cb2553ec24db4fd32b4949c94978c3f0b47%3A1621322090</a:t>
            </a:r>
            <a:endParaRPr lang="en-US"/>
          </a:p>
          <a:p>
            <a:endParaRPr lang="ru-RU"/>
          </a:p>
        </p:txBody>
      </p:sp>
    </p:spTree>
    <p:extLst>
      <p:ext uri="{BB962C8B-B14F-4D97-AF65-F5344CB8AC3E}">
        <p14:creationId xmlns:p14="http://schemas.microsoft.com/office/powerpoint/2010/main" val="842031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nvGraphicFramePr>
        <p:xfrm>
          <a:off x="2578392" y="1066800"/>
          <a:ext cx="6400800" cy="4576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a:t>Центробежный насос </a:t>
            </a:r>
          </a:p>
        </p:txBody>
      </p:sp>
      <p:sp>
        <p:nvSpPr>
          <p:cNvPr id="7" name="Прямоугольник 6"/>
          <p:cNvSpPr/>
          <p:nvPr/>
        </p:nvSpPr>
        <p:spPr>
          <a:xfrm>
            <a:off x="3924300" y="1557338"/>
            <a:ext cx="4805363" cy="3138487"/>
          </a:xfrm>
          <a:prstGeom prst="rect">
            <a:avLst/>
          </a:prstGeom>
        </p:spPr>
        <p:txBody>
          <a:bodyPr>
            <a:spAutoFit/>
          </a:bodyPr>
          <a:lstStyle/>
          <a:p>
            <a:pPr fontAlgn="auto">
              <a:spcBef>
                <a:spcPts val="0"/>
              </a:spcBef>
              <a:spcAft>
                <a:spcPts val="0"/>
              </a:spcAft>
              <a:defRPr/>
            </a:pPr>
            <a:r>
              <a:rPr lang="ru-RU" sz="2000" dirty="0">
                <a:solidFill>
                  <a:schemeClr val="accent4">
                    <a:lumMod val="50000"/>
                  </a:schemeClr>
                </a:solidFill>
                <a:latin typeface="+mn-lt"/>
              </a:rPr>
              <a:t>Среди разнообразнейших устройств, созданных для перекачивания всевозможных жидкостей, наиболее практичным оказался центробежный насос: принцип работы этого агрегата обеспечивает сочетание высокой производительности и хорошего напора, но при этом позволяет сделать конструкцию предельно простой</a:t>
            </a:r>
            <a:r>
              <a:rPr lang="ru-RU" sz="2000" dirty="0">
                <a:solidFill>
                  <a:schemeClr val="accent2">
                    <a:lumMod val="75000"/>
                  </a:schemeClr>
                </a:solidFill>
                <a:latin typeface="+mn-lt"/>
              </a:rPr>
              <a:t>.</a:t>
            </a:r>
          </a:p>
          <a:p>
            <a:pPr fontAlgn="auto">
              <a:spcBef>
                <a:spcPts val="0"/>
              </a:spcBef>
              <a:spcAft>
                <a:spcPts val="0"/>
              </a:spcAft>
              <a:defRPr/>
            </a:pPr>
            <a:endParaRPr lang="ru-RU" dirty="0">
              <a:latin typeface="+mn-lt"/>
            </a:endParaRPr>
          </a:p>
        </p:txBody>
      </p:sp>
      <p:pic>
        <p:nvPicPr>
          <p:cNvPr id="16387" name="Picture 4"/>
          <p:cNvPicPr>
            <a:picLocks noChangeAspect="1" noChangeArrowheads="1"/>
          </p:cNvPicPr>
          <p:nvPr/>
        </p:nvPicPr>
        <p:blipFill>
          <a:blip r:embed="rId3" cstate="print"/>
          <a:srcRect/>
          <a:stretch>
            <a:fillRect/>
          </a:stretch>
        </p:blipFill>
        <p:spPr bwMode="auto">
          <a:xfrm>
            <a:off x="236538" y="1665288"/>
            <a:ext cx="3663950" cy="292258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Вид современного центробежного насоса</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3222" y="1772816"/>
            <a:ext cx="7719257"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23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sz="3500" dirty="0">
                <a:solidFill>
                  <a:srgbClr val="0070C0"/>
                </a:solidFill>
              </a:rPr>
              <a:t>Устройство центробежного насоса</a:t>
            </a:r>
          </a:p>
        </p:txBody>
      </p:sp>
      <p:sp>
        <p:nvSpPr>
          <p:cNvPr id="18434" name="Объект 2"/>
          <p:cNvSpPr>
            <a:spLocks noGrp="1"/>
          </p:cNvSpPr>
          <p:nvPr>
            <p:ph idx="1"/>
          </p:nvPr>
        </p:nvSpPr>
        <p:spPr/>
        <p:txBody>
          <a:bodyPr/>
          <a:lstStyle/>
          <a:p>
            <a:r>
              <a:rPr lang="ru-RU"/>
              <a:t>                                    </a:t>
            </a:r>
          </a:p>
        </p:txBody>
      </p:sp>
      <p:pic>
        <p:nvPicPr>
          <p:cNvPr id="2051" name="Picture 3"/>
          <p:cNvPicPr>
            <a:picLocks noChangeAspect="1" noChangeArrowheads="1"/>
          </p:cNvPicPr>
          <p:nvPr/>
        </p:nvPicPr>
        <p:blipFill>
          <a:blip r:embed="rId2" cstate="print"/>
          <a:srcRect/>
          <a:stretch>
            <a:fillRect/>
          </a:stretch>
        </p:blipFill>
        <p:spPr bwMode="auto">
          <a:xfrm>
            <a:off x="250825" y="1581150"/>
            <a:ext cx="8636000" cy="45847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2500" dirty="0">
                <a:solidFill>
                  <a:srgbClr val="0070C0"/>
                </a:solidFill>
              </a:rPr>
              <a:t>Принцип действия центробежного насоса</a:t>
            </a:r>
          </a:p>
        </p:txBody>
      </p:sp>
      <p:sp>
        <p:nvSpPr>
          <p:cNvPr id="3" name="Объект 2"/>
          <p:cNvSpPr>
            <a:spLocks noGrp="1"/>
          </p:cNvSpPr>
          <p:nvPr>
            <p:ph idx="1"/>
          </p:nvPr>
        </p:nvSpPr>
        <p:spPr/>
        <p:txBody>
          <a:bodyPr>
            <a:normAutofit fontScale="92500"/>
          </a:bodyPr>
          <a:lstStyle/>
          <a:p>
            <a:pPr marL="137160" indent="0" fontAlgn="auto">
              <a:spcAft>
                <a:spcPts val="0"/>
              </a:spcAft>
              <a:buClr>
                <a:schemeClr val="tx1">
                  <a:shade val="95000"/>
                </a:schemeClr>
              </a:buClr>
              <a:buFont typeface="Wingdings 2"/>
              <a:buNone/>
              <a:defRPr/>
            </a:pPr>
            <a:r>
              <a:rPr lang="ru-RU" sz="2400" dirty="0">
                <a:solidFill>
                  <a:srgbClr val="FF9933"/>
                </a:solidFill>
              </a:rPr>
              <a:t>После запуска приводного двигателя вал насоса с установленным на нем колесом начинает вращаться. Лопатки колеса заставляют вращаться и находящееся в рабочей камере вещество. Как только жидкость начинает двигаться по кругу, она подвергается воздействию центробежной силы, направленной от центра. Причем модуль этой силы чем больше, тем дальше молекулы перекачиваемой среды сместились от центра вращения</a:t>
            </a:r>
            <a:r>
              <a:rPr lang="ru-RU" dirty="0">
                <a:solidFill>
                  <a:srgbClr val="FF9933"/>
                </a:solidFill>
              </a:rPr>
              <a:t>.</a:t>
            </a:r>
          </a:p>
          <a:p>
            <a:pPr marL="137160" indent="0" fontAlgn="auto">
              <a:spcAft>
                <a:spcPts val="0"/>
              </a:spcAft>
              <a:buClr>
                <a:schemeClr val="tx1">
                  <a:shade val="95000"/>
                </a:schemeClr>
              </a:buClr>
              <a:buFont typeface="Wingdings 2"/>
              <a:buNone/>
              <a:defRPr/>
            </a:pPr>
            <a:r>
              <a:rPr lang="ru-RU" sz="2400" dirty="0">
                <a:solidFill>
                  <a:srgbClr val="FF9933"/>
                </a:solidFill>
              </a:rPr>
              <a:t>В конце концов жидкость выбрасывается на периферию рабочего колеса, а затем – в изогнутый кверху выходной патрубок. Таким образом, давление или, как еще говорят, напор в линии нагнетания поддерживается за счет центробежной силы</a:t>
            </a:r>
            <a:r>
              <a:rPr lang="ru-RU" sz="2000" dirty="0">
                <a:solidFill>
                  <a:srgbClr val="FF9933"/>
                </a:solidFill>
              </a:rPr>
              <a:t>.</a:t>
            </a:r>
          </a:p>
          <a:p>
            <a:pPr marL="137160" indent="0" fontAlgn="auto">
              <a:spcAft>
                <a:spcPts val="0"/>
              </a:spcAft>
              <a:buClr>
                <a:schemeClr val="tx1">
                  <a:shade val="95000"/>
                </a:schemeClr>
              </a:buClr>
              <a:buFont typeface="Wingdings 2"/>
              <a:buNone/>
              <a:defRP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000" dirty="0">
                <a:solidFill>
                  <a:srgbClr val="FFC000"/>
                </a:solidFill>
              </a:rPr>
              <a:t>Принцип действия</a:t>
            </a:r>
          </a:p>
        </p:txBody>
      </p:sp>
      <p:sp>
        <p:nvSpPr>
          <p:cNvPr id="20482" name="Объект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323850" y="1404938"/>
            <a:ext cx="8547100" cy="4956175"/>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z="3000" dirty="0">
                <a:solidFill>
                  <a:schemeClr val="accent4">
                    <a:lumMod val="50000"/>
                  </a:schemeClr>
                </a:solidFill>
              </a:rPr>
              <a:t>Классификация</a:t>
            </a:r>
          </a:p>
        </p:txBody>
      </p:sp>
      <p:sp>
        <p:nvSpPr>
          <p:cNvPr id="3" name="Объект 2"/>
          <p:cNvSpPr>
            <a:spLocks noGrp="1"/>
          </p:cNvSpPr>
          <p:nvPr>
            <p:ph idx="1"/>
          </p:nvPr>
        </p:nvSpPr>
        <p:spPr/>
        <p:txBody>
          <a:bodyPr>
            <a:normAutofit fontScale="92500" lnSpcReduction="20000"/>
          </a:bodyPr>
          <a:lstStyle/>
          <a:p>
            <a:pPr marL="137160" indent="0" fontAlgn="auto">
              <a:spcAft>
                <a:spcPts val="0"/>
              </a:spcAft>
              <a:buClr>
                <a:schemeClr val="tx1">
                  <a:shade val="95000"/>
                </a:schemeClr>
              </a:buClr>
              <a:buFont typeface="Wingdings 2"/>
              <a:buNone/>
              <a:defRPr/>
            </a:pPr>
            <a:r>
              <a:rPr lang="ru-RU" sz="2000" dirty="0">
                <a:solidFill>
                  <a:srgbClr val="FFC000"/>
                </a:solidFill>
              </a:rPr>
              <a:t>        Насосы данного типа можно классифицировать по ряду признаков</a:t>
            </a:r>
          </a:p>
          <a:p>
            <a:pPr marL="137160" indent="0" fontAlgn="auto">
              <a:spcAft>
                <a:spcPts val="0"/>
              </a:spcAft>
              <a:buClr>
                <a:schemeClr val="tx1">
                  <a:shade val="95000"/>
                </a:schemeClr>
              </a:buClr>
              <a:buFont typeface="Wingdings 2"/>
              <a:buNone/>
              <a:defRPr/>
            </a:pPr>
            <a:endParaRPr lang="ru-RU" sz="2000" dirty="0"/>
          </a:p>
          <a:p>
            <a:pPr marL="137160" indent="0" fontAlgn="auto">
              <a:spcAft>
                <a:spcPts val="0"/>
              </a:spcAft>
              <a:buClr>
                <a:schemeClr val="tx1">
                  <a:shade val="95000"/>
                </a:schemeClr>
              </a:buClr>
              <a:buFont typeface="Wingdings 2"/>
              <a:buNone/>
              <a:defRPr/>
            </a:pPr>
            <a:r>
              <a:rPr lang="ru-RU" sz="2000" dirty="0">
                <a:solidFill>
                  <a:srgbClr val="002060"/>
                </a:solidFill>
              </a:rPr>
              <a:t>По числу ступеней:                     По способу забора воды:</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1.Одноступенчатые                     1.Насосы нормального всасывания</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2.Многоступенчатые                   2.Самовсасывающие</a:t>
            </a:r>
          </a:p>
          <a:p>
            <a:pPr marL="137160" indent="0" fontAlgn="auto">
              <a:spcAft>
                <a:spcPts val="0"/>
              </a:spcAft>
              <a:buClr>
                <a:schemeClr val="tx1">
                  <a:shade val="95000"/>
                </a:schemeClr>
              </a:buClr>
              <a:buFont typeface="Wingdings 2"/>
              <a:buNone/>
              <a:defRPr/>
            </a:pPr>
            <a:endParaRPr lang="ru-RU" sz="2000" dirty="0"/>
          </a:p>
          <a:p>
            <a:pPr marL="137160" indent="0" fontAlgn="auto">
              <a:spcAft>
                <a:spcPts val="0"/>
              </a:spcAft>
              <a:buClr>
                <a:schemeClr val="tx1">
                  <a:shade val="95000"/>
                </a:schemeClr>
              </a:buClr>
              <a:buFont typeface="Wingdings 2"/>
              <a:buNone/>
              <a:defRPr/>
            </a:pPr>
            <a:r>
              <a:rPr lang="ru-RU" sz="2000" dirty="0">
                <a:solidFill>
                  <a:srgbClr val="002060"/>
                </a:solidFill>
              </a:rPr>
              <a:t>По направлению оси вращения:</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1.С горизонтальным расположением вала</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2.С вертикальным расположением вала</a:t>
            </a:r>
          </a:p>
          <a:p>
            <a:pPr marL="137160" indent="0" fontAlgn="auto">
              <a:spcAft>
                <a:spcPts val="0"/>
              </a:spcAft>
              <a:buClr>
                <a:schemeClr val="tx1">
                  <a:shade val="95000"/>
                </a:schemeClr>
              </a:buClr>
              <a:buFont typeface="Wingdings 2"/>
              <a:buNone/>
              <a:defRPr/>
            </a:pPr>
            <a:endParaRPr lang="ru-RU" sz="2000" dirty="0">
              <a:solidFill>
                <a:schemeClr val="accent6">
                  <a:lumMod val="75000"/>
                </a:schemeClr>
              </a:solidFill>
            </a:endParaRPr>
          </a:p>
          <a:p>
            <a:pPr marL="137160" indent="0" fontAlgn="auto">
              <a:spcAft>
                <a:spcPts val="0"/>
              </a:spcAft>
              <a:buClr>
                <a:schemeClr val="tx1">
                  <a:shade val="95000"/>
                </a:schemeClr>
              </a:buClr>
              <a:buFont typeface="Wingdings 2"/>
              <a:buNone/>
              <a:defRPr/>
            </a:pPr>
            <a:r>
              <a:rPr lang="ru-RU" sz="2000" dirty="0">
                <a:solidFill>
                  <a:srgbClr val="002060"/>
                </a:solidFill>
              </a:rPr>
              <a:t>По способу установки:</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1.Поверхностные</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2.Полупогружные</a:t>
            </a:r>
          </a:p>
          <a:p>
            <a:pPr marL="137160" indent="0" fontAlgn="auto">
              <a:spcAft>
                <a:spcPts val="0"/>
              </a:spcAft>
              <a:buClr>
                <a:schemeClr val="tx1">
                  <a:shade val="95000"/>
                </a:schemeClr>
              </a:buClr>
              <a:buFont typeface="Wingdings 2"/>
              <a:buNone/>
              <a:defRPr/>
            </a:pPr>
            <a:r>
              <a:rPr lang="ru-RU" sz="2000" dirty="0">
                <a:solidFill>
                  <a:schemeClr val="accent5">
                    <a:lumMod val="75000"/>
                  </a:schemeClr>
                </a:solidFill>
              </a:rPr>
              <a:t>3.Погружные</a:t>
            </a:r>
          </a:p>
          <a:p>
            <a:pPr marL="137160" indent="0" fontAlgn="auto">
              <a:spcAft>
                <a:spcPts val="0"/>
              </a:spcAft>
              <a:buClr>
                <a:schemeClr val="tx1">
                  <a:shade val="95000"/>
                </a:schemeClr>
              </a:buClr>
              <a:buFont typeface="Wingdings 2"/>
              <a:buNone/>
              <a:defRPr/>
            </a:pPr>
            <a:endParaRPr lang="ru-RU" sz="2000" dirty="0"/>
          </a:p>
          <a:p>
            <a:pPr marL="137160" indent="0" fontAlgn="auto">
              <a:spcAft>
                <a:spcPts val="0"/>
              </a:spcAft>
              <a:buClr>
                <a:schemeClr val="tx1">
                  <a:shade val="95000"/>
                </a:schemeClr>
              </a:buClr>
              <a:buFont typeface="Wingdings 2"/>
              <a:buNone/>
              <a:defRPr/>
            </a:pPr>
            <a:endParaRPr lang="ru-RU"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266</TotalTime>
  <Words>1622</Words>
  <Application>Microsoft Office PowerPoint</Application>
  <PresentationFormat>Экран (4:3)</PresentationFormat>
  <Paragraphs>95</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Эркер</vt:lpstr>
      <vt:lpstr>Проект-презентация по дисциплине «Гидравлика и гидравлические машины» Тема: «Центробежный насос»</vt:lpstr>
      <vt:lpstr>Презентация PowerPoint</vt:lpstr>
      <vt:lpstr>Презентация PowerPoint</vt:lpstr>
      <vt:lpstr>Центробежный насос </vt:lpstr>
      <vt:lpstr>Вид современного центробежного насоса</vt:lpstr>
      <vt:lpstr>Устройство центробежного насоса</vt:lpstr>
      <vt:lpstr>Принцип действия центробежного насоса</vt:lpstr>
      <vt:lpstr>Принцип действия</vt:lpstr>
      <vt:lpstr>Классификация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элементы центробежных насосов </vt:lpstr>
      <vt:lpstr>На центробежных насосах достаточно часто устанавливается и другое оборудование, которое делает их конструкцию универсальной для использования по тому или иному назначению. К примеру, здесь могут быть расположены следующие элементы:</vt:lpstr>
      <vt:lpstr>Презентация PowerPoint</vt:lpstr>
      <vt:lpstr>Презентация PowerPoint</vt:lpstr>
      <vt:lpstr>Преимущества использования центробежных насосов </vt:lpstr>
      <vt:lpstr>Презентация PowerPoint</vt:lpstr>
      <vt:lpstr>Презентация PowerPoint</vt:lpstr>
      <vt:lpstr>Применение в промышленности </vt:lpstr>
      <vt:lpstr>О правильной эксплуатации </vt:lpstr>
      <vt:lpstr>Презентация PowerPoint</vt:lpstr>
      <vt:lpstr>Презентация PowerPoint</vt:lpstr>
      <vt:lpstr>Характеристики центробежных насосов</vt:lpstr>
      <vt:lpstr>Презентация PowerPoint</vt:lpstr>
      <vt:lpstr>                        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Руслан</dc:creator>
  <cp:lastModifiedBy>Егор Сергунен</cp:lastModifiedBy>
  <cp:revision>38</cp:revision>
  <dcterms:created xsi:type="dcterms:W3CDTF">2021-05-02T06:54:29Z</dcterms:created>
  <dcterms:modified xsi:type="dcterms:W3CDTF">2021-05-18T09:59:55Z</dcterms:modified>
</cp:coreProperties>
</file>