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9" r:id="rId3"/>
    <p:sldId id="276" r:id="rId4"/>
    <p:sldId id="278" r:id="rId5"/>
    <p:sldId id="256" r:id="rId6"/>
    <p:sldId id="260" r:id="rId7"/>
    <p:sldId id="257" r:id="rId8"/>
    <p:sldId id="264" r:id="rId9"/>
    <p:sldId id="265" r:id="rId10"/>
    <p:sldId id="258" r:id="rId11"/>
    <p:sldId id="259" r:id="rId12"/>
    <p:sldId id="261" r:id="rId13"/>
    <p:sldId id="262" r:id="rId14"/>
    <p:sldId id="263" r:id="rId15"/>
    <p:sldId id="267" r:id="rId16"/>
    <p:sldId id="268" r:id="rId17"/>
    <p:sldId id="269" r:id="rId18"/>
    <p:sldId id="272" r:id="rId19"/>
    <p:sldId id="271" r:id="rId20"/>
    <p:sldId id="270" r:id="rId21"/>
    <p:sldId id="266" r:id="rId22"/>
    <p:sldId id="277" r:id="rId23"/>
    <p:sldId id="280" r:id="rId24"/>
    <p:sldId id="27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85C-F90D-4650-8DAD-761D412EF886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29121EF-94A7-4DAA-B423-8AFC1643FA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85C-F90D-4650-8DAD-761D412EF886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121EF-94A7-4DAA-B423-8AFC1643FA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85C-F90D-4650-8DAD-761D412EF886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121EF-94A7-4DAA-B423-8AFC1643FA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85C-F90D-4650-8DAD-761D412EF886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121EF-94A7-4DAA-B423-8AFC1643FA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85C-F90D-4650-8DAD-761D412EF886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29121EF-94A7-4DAA-B423-8AFC1643FA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85C-F90D-4650-8DAD-761D412EF886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121EF-94A7-4DAA-B423-8AFC1643FA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85C-F90D-4650-8DAD-761D412EF886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121EF-94A7-4DAA-B423-8AFC1643FA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85C-F90D-4650-8DAD-761D412EF886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121EF-94A7-4DAA-B423-8AFC1643FA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85C-F90D-4650-8DAD-761D412EF886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121EF-94A7-4DAA-B423-8AFC1643FA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85C-F90D-4650-8DAD-761D412EF886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121EF-94A7-4DAA-B423-8AFC1643FA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85C-F90D-4650-8DAD-761D412EF886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29121EF-94A7-4DAA-B423-8AFC1643FA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DB285C-F90D-4650-8DAD-761D412EF886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29121EF-94A7-4DAA-B423-8AFC1643FA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nasosovnet.ru/himicheskie/nasos-kondensatnyj.html" TargetMode="External"/><Relationship Id="rId2" Type="http://schemas.openxmlformats.org/officeDocument/2006/relationships/hyperlink" Target="https://www.nektonnasos.ru/article/promyshlennye/predpriyatia/kondensatnyj-naso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os-tile.ru/nasosnoe-oborudovanie/kondensatnye-nasosy-osobennosti-us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nektonnasos.ru/article/promyshlennye/predpriyatia/kondensatnyj-naso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ormative_reference_dictionary.academic.ru/27614/&#1082;&#1086;&#1085;&#1076;&#1077;&#1085;&#1089;&#1072;&#1090;&#1085;&#1099;&#1081;_&#1085;&#1072;&#1089;&#1086;&#1089;" TargetMode="External"/><Relationship Id="rId2" Type="http://schemas.openxmlformats.org/officeDocument/2006/relationships/hyperlink" Target="https://ros-tile.ru/nasosnoe-oborudovanie/kondensatnye-nasosy-osobennosti-ust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ngpedia.ru/id179542p3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71736" y="3857628"/>
            <a:ext cx="6400800" cy="16002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/>
              <a:t>Выполнил студент группы 2Т</a:t>
            </a:r>
          </a:p>
          <a:p>
            <a:pPr algn="r"/>
            <a:r>
              <a:rPr lang="ru-RU" dirty="0" err="1" smtClean="0"/>
              <a:t>Фатхутдинова</a:t>
            </a:r>
            <a:r>
              <a:rPr lang="ru-RU" dirty="0" smtClean="0"/>
              <a:t> </a:t>
            </a:r>
            <a:r>
              <a:rPr lang="ru-RU" dirty="0" err="1" smtClean="0"/>
              <a:t>Милена</a:t>
            </a:r>
            <a:r>
              <a:rPr lang="ru-RU" dirty="0" smtClean="0"/>
              <a:t> </a:t>
            </a:r>
            <a:r>
              <a:rPr lang="ru-RU" dirty="0" err="1" smtClean="0"/>
              <a:t>Марселевна</a:t>
            </a:r>
            <a:endParaRPr lang="ru-RU" dirty="0" smtClean="0"/>
          </a:p>
          <a:p>
            <a:pPr algn="r"/>
            <a:r>
              <a:rPr lang="ru-RU" dirty="0" smtClean="0"/>
              <a:t>Руководитель:</a:t>
            </a:r>
          </a:p>
          <a:p>
            <a:pPr algn="r"/>
            <a:r>
              <a:rPr lang="ru-RU" dirty="0" smtClean="0"/>
              <a:t>Валеева </a:t>
            </a:r>
            <a:r>
              <a:rPr lang="ru-RU" dirty="0" err="1" smtClean="0"/>
              <a:t>Зульфия</a:t>
            </a:r>
            <a:r>
              <a:rPr lang="ru-RU" dirty="0" smtClean="0"/>
              <a:t> </a:t>
            </a:r>
            <a:r>
              <a:rPr lang="ru-RU" dirty="0" err="1" smtClean="0"/>
              <a:t>Азатовна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1714488"/>
            <a:ext cx="8229600" cy="126146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Конденсатные насосы</a:t>
            </a:r>
            <a:br>
              <a:rPr lang="ru-RU" dirty="0" smtClean="0"/>
            </a:br>
            <a:r>
              <a:rPr lang="ru-RU" sz="2700" dirty="0" smtClean="0">
                <a:solidFill>
                  <a:schemeClr val="bg1"/>
                </a:solidFill>
              </a:rPr>
              <a:t>Презентация по дисциплине “Гидравлика ”</a:t>
            </a:r>
            <a:br>
              <a:rPr lang="ru-RU" sz="2700" dirty="0" smtClean="0">
                <a:solidFill>
                  <a:schemeClr val="bg1"/>
                </a:solidFill>
              </a:rPr>
            </a:br>
            <a:endParaRPr lang="ru-RU" sz="27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85728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МИНИСТЕРСТВО ОБРАЗОВАНИЯ И НАУКИ РЕСПУБЛИКИ БАШКОРТОСТАН ГОСУДАРСТВЕННОЕ АВТОНОМНОЕ ПРОФЕССИОНАЛЬНОЕ ОБРАЗОВАТЕЛЬНОЕ УЧРЕЖДЕНИЕ УФИМСКИЙ ТОПЛИВНО-ЭНЕРГЕТИЧЕСКИЙ КОЛЛЕДЖ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5643570" y="1142984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Специальность 13.02.05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4612" y="6357958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Г. Уфа, 2021 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796950"/>
          </a:xfrm>
        </p:spPr>
        <p:txBody>
          <a:bodyPr/>
          <a:lstStyle/>
          <a:p>
            <a:pPr algn="ctr"/>
            <a:r>
              <a:rPr lang="ru-RU" dirty="0" smtClean="0"/>
              <a:t>Принцип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568952" cy="5256584"/>
          </a:xfrm>
        </p:spPr>
        <p:txBody>
          <a:bodyPr>
            <a:normAutofit fontScale="85000" lnSpcReduction="10000"/>
          </a:bodyPr>
          <a:lstStyle/>
          <a:p>
            <a:pPr algn="just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начале работы входной и вентиляционный клапаны находятся в открытом положении, а заслонка обратного клапана должна быть закрытой.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заполнение рабочей полости конденсатом регулируется поплавком, который связан непосредственно с переключателем;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ее полном наполнении поплавок достигает своей максимальной отметки и приводит в действие переключатель;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в свою очередь заслоняет отверстие вентиляционного, и наоборот открывает отверстие подающего клапана;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созданным давлением закрывается входной клапан и постепенно выталкивается конденсат из выходного;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мере опускания поплавка движущая заслонка начинает занимать первоначальную позицию.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 процесс будет продолжаться до тех пор, пока поплавок не достигнет своей минимальной отметки и все не начнется с начала.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724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472608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Насосы конденсатные производят в нескольких вариантах исполнения, которые отличаются количеством ступеней, секций и вариантом установки: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многоступенчатые (2-ух ступенчатые и 4-ех ступенчатые) горизонтального типа установки;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секционные однокорпусные аппараты горизонтального типа (3-ех и 6-ти ступенчатые);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секционные двухкорпусные вертикального типа установки;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спирального типа 1-но ступенчатые аппараты с колесом 2-ухстороннего входа.</a:t>
            </a:r>
          </a:p>
          <a:p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683568" y="836712"/>
            <a:ext cx="7772400" cy="4572000"/>
          </a:xfrm>
        </p:spPr>
        <p:txBody>
          <a:bodyPr/>
          <a:lstStyle/>
          <a:p>
            <a:pPr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Кроме того, аппараты можно сегментировать по следующим принципам: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направление потока теплоносителей: прямоточное, противоточное и с поперечными токами теплоносителя;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изменения возможных направлений движения теплоносителей – одноходовое, двухходовое и т.д.;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конструктивное исполнение: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кожухо-трубное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пластинчатое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Маркировка и характеристики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0553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Серия КС – это узкоспециализированная категория техники, перекачивающая конденсат из отработанных паров или жидкостей со сходными характеристиками. Они преобразовывают механическую энергию в гидравлическую. Применяются в основном на химических и теплоэнергетических предприятиях.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ondensate-Condensation-Pu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3717032"/>
            <a:ext cx="5324120" cy="2492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424936" cy="59766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Серия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КcВ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вертикальная, двухкорпусная, секционная, центробежная, двухступенчатая или четырехступенчатая, спиральная техника для тепловых и коммуникационных станций и сетей, которые работают на топливе органического типа.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k3-768x4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636912"/>
            <a:ext cx="6192688" cy="34462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91264" cy="86895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Эксплуатационные показатели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291264" cy="4895056"/>
          </a:xfrm>
        </p:spPr>
        <p:txBody>
          <a:bodyPr/>
          <a:lstStyle/>
          <a:p>
            <a:r>
              <a:rPr lang="ru-RU" dirty="0" smtClean="0"/>
              <a:t>минимальная высота подпора на стороне всасывания;</a:t>
            </a:r>
          </a:p>
          <a:p>
            <a:r>
              <a:rPr lang="ru-RU" dirty="0" smtClean="0"/>
              <a:t> крутизна характеристики </a:t>
            </a:r>
            <a:r>
              <a:rPr lang="ru-RU" i="1" dirty="0" smtClean="0"/>
              <a:t>QH </a:t>
            </a:r>
            <a:r>
              <a:rPr lang="ru-RU" dirty="0" smtClean="0"/>
              <a:t>и максимальный напор, развиваемый насосом при нулевой подаче (при работе на закрытую задвижку на стороне нагнетания).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Подготовка к запуску конденсатного аппарата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51495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Осматривают устройство;</a:t>
            </a:r>
          </a:p>
          <a:p>
            <a:r>
              <a:rPr lang="ru-RU" dirty="0" smtClean="0"/>
              <a:t>В верхнем подшипнике помпы должно быть масло;</a:t>
            </a:r>
          </a:p>
          <a:p>
            <a:r>
              <a:rPr lang="ru-RU" dirty="0" smtClean="0"/>
              <a:t>Заливают механизм водой при открытых задвижках на входе и выходе;</a:t>
            </a:r>
          </a:p>
          <a:p>
            <a:r>
              <a:rPr lang="ru-RU" dirty="0" smtClean="0"/>
              <a:t>Закрывают регулирующий клапан;</a:t>
            </a:r>
          </a:p>
          <a:p>
            <a:r>
              <a:rPr lang="ru-RU" dirty="0" smtClean="0"/>
              <a:t>Напорная задвижка и вентиль рециркуляции должны быть открытыми;</a:t>
            </a:r>
          </a:p>
          <a:p>
            <a:r>
              <a:rPr lang="ru-RU" dirty="0" smtClean="0"/>
              <a:t>Проверяют охлаждающую воду на подшипниках. По сливу;</a:t>
            </a:r>
          </a:p>
          <a:p>
            <a:r>
              <a:rPr lang="ru-RU" dirty="0" smtClean="0"/>
              <a:t>Открывают и регулируют подачу обессоленной воды на сальник;</a:t>
            </a:r>
          </a:p>
          <a:p>
            <a:r>
              <a:rPr lang="ru-RU" dirty="0" smtClean="0"/>
              <a:t>Открывают отсос конденсата из сальника;</a:t>
            </a:r>
          </a:p>
          <a:p>
            <a:r>
              <a:rPr lang="ru-RU" dirty="0" smtClean="0"/>
              <a:t>Проверяют установку КИП.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Запуск конденсатного механизма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Запуск аппарата производят только после проверки и подготовки к работе: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Включают электродвигатель на ЦТЩ;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запуска прослушивают насос, чтобы убедиться в нормальной работе, проверяют показания КИП;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Запрещается оставлять работающим аппарат при закрытой напорной задвижке дольше 2 минут.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772400" cy="724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Требования к оборудованию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91264" cy="525658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надеждой и стабильной работы при частичной кавитации в насосе. Все составляющие устройства обеспечивают работу не менее 10 000 часов. Допустима замена изнашивающихся компонентов;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должно быть подсоса воздуха;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Вибрация не должна превышать 0,05 мм при высоких частотах и 0,08 мм при низких;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Устройства с подачей 200 куб.м/час обязательно оборудуются датчиками и приборами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автоконтроля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защиты;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Должна обеспечиваться надежная работа конденсатного насоса при подключении в сеть;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элементы и детали, контактирующие с жидкостью, должны быть герметичными и не подвергаться образованию коррозии.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940966"/>
          </a:xfrm>
        </p:spPr>
        <p:txBody>
          <a:bodyPr/>
          <a:lstStyle/>
          <a:p>
            <a:r>
              <a:rPr lang="ru-RU" dirty="0" smtClean="0"/>
              <a:t>Советы по эксплуатации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435280" cy="54006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Периодически проверяется герметичность контактов;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Проверяется корректность показаний датчиков и других элементов КИП;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Визуальный осмотр оборудования на предмет повреждений;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Требуется следить за уровнем и качеством масла. Оно не должно вытекать;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Допустима температура подшипников не более 65°С;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Герметичность участка, где заливается вода в сальники. В процессе работы их подтягивать нельзя;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обнаружении повреждений элементы заменяются.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28736"/>
            <a:ext cx="7772400" cy="505303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Цели и задачи</a:t>
            </a:r>
          </a:p>
          <a:p>
            <a:r>
              <a:rPr lang="ru-RU" dirty="0" smtClean="0"/>
              <a:t>Актуальность темы</a:t>
            </a:r>
          </a:p>
          <a:p>
            <a:r>
              <a:rPr lang="ru-RU" dirty="0" smtClean="0"/>
              <a:t>Определения</a:t>
            </a:r>
          </a:p>
          <a:p>
            <a:r>
              <a:rPr lang="ru-RU" dirty="0" smtClean="0"/>
              <a:t>Устройство</a:t>
            </a:r>
          </a:p>
          <a:p>
            <a:r>
              <a:rPr lang="ru-RU" dirty="0" smtClean="0"/>
              <a:t>Общие сведения</a:t>
            </a:r>
          </a:p>
          <a:p>
            <a:r>
              <a:rPr lang="ru-RU" dirty="0" smtClean="0"/>
              <a:t>Принцип работы</a:t>
            </a:r>
          </a:p>
          <a:p>
            <a:r>
              <a:rPr lang="ru-RU" dirty="0" smtClean="0"/>
              <a:t>Классификация</a:t>
            </a:r>
          </a:p>
          <a:p>
            <a:r>
              <a:rPr lang="ru-RU" dirty="0" smtClean="0"/>
              <a:t>Маркировка и характеристики</a:t>
            </a:r>
          </a:p>
          <a:p>
            <a:r>
              <a:rPr lang="ru-RU" dirty="0" smtClean="0"/>
              <a:t>Эксплуатационные показатели</a:t>
            </a:r>
          </a:p>
          <a:p>
            <a:r>
              <a:rPr lang="ru-RU" dirty="0" smtClean="0"/>
              <a:t>Подготовка аппарата</a:t>
            </a:r>
          </a:p>
          <a:p>
            <a:r>
              <a:rPr lang="ru-RU" dirty="0" smtClean="0"/>
              <a:t>Запуск конденсата</a:t>
            </a:r>
          </a:p>
          <a:p>
            <a:r>
              <a:rPr lang="ru-RU" dirty="0" smtClean="0"/>
              <a:t>Требования к оборудованию</a:t>
            </a:r>
          </a:p>
          <a:p>
            <a:r>
              <a:rPr lang="ru-RU" dirty="0" smtClean="0"/>
              <a:t>Советы по эксплуатации</a:t>
            </a:r>
          </a:p>
          <a:p>
            <a:r>
              <a:rPr lang="ru-RU" dirty="0" smtClean="0"/>
              <a:t>Назначение</a:t>
            </a:r>
          </a:p>
          <a:p>
            <a:r>
              <a:rPr lang="ru-RU" dirty="0" smtClean="0"/>
              <a:t>Достоинства</a:t>
            </a:r>
          </a:p>
          <a:p>
            <a:r>
              <a:rPr lang="ru-RU" dirty="0" smtClean="0"/>
              <a:t>Заключение</a:t>
            </a:r>
          </a:p>
          <a:p>
            <a:r>
              <a:rPr lang="ru-RU" dirty="0" smtClean="0"/>
              <a:t>Список литературы </a:t>
            </a:r>
          </a:p>
          <a:p>
            <a:r>
              <a:rPr lang="ru-RU" dirty="0" smtClean="0"/>
              <a:t>Ссылки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Назначение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4572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Теплоэнергетические организации;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Паровые конструкции электростанций;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Котельные;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Отвод конденсата из турбин и нагревателей на АЭС;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на объектах с высоким риском возникновения пожаров и взрывов;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в бытовых условиях в качестве бойлерных установок.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Достоинства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496944" cy="49685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надежная, экономичная, стабильная и долговечная работа насосных агрегатов при наличии частичной кавитации;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обеспечение надежной параллельной работы на общую сеть;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подсоса воздуха и заражение кислородом конденсата через работающий и неработающий резервный агрегат;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обеспечение быстрого автоматического запуска насосного агрегата из резерва;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устойчивая работа в широком диапазоне изменения подачи, при изменениях вакуума в конденсаторе или давления в корпусах теплообменных аппаратов;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перегрузки сверх номинальной производительности в переходных режимах.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данной исследовательской работе были рассмотрены  конструкции и принципы работы конденсатных насосов, их преимущества. </a:t>
            </a:r>
            <a:r>
              <a:rPr lang="ru-RU" smtClean="0"/>
              <a:t>Эту работу </a:t>
            </a:r>
            <a:r>
              <a:rPr lang="ru-RU" dirty="0" smtClean="0"/>
              <a:t>возможно использовать в курсовых и дипломных проектах.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933528"/>
          </a:xfrm>
        </p:spPr>
        <p:txBody>
          <a:bodyPr>
            <a:noAutofit/>
          </a:bodyPr>
          <a:lstStyle/>
          <a:p>
            <a:r>
              <a:rPr lang="ru-RU" sz="1800" dirty="0" smtClean="0"/>
              <a:t>Байбаков О.В., </a:t>
            </a:r>
            <a:r>
              <a:rPr lang="ru-RU" sz="1800" dirty="0" err="1" smtClean="0"/>
              <a:t>Зевгофер</a:t>
            </a:r>
            <a:r>
              <a:rPr lang="ru-RU" sz="1800" dirty="0" smtClean="0"/>
              <a:t> О.И. Гидравлика и насосы. М. - Л.: </a:t>
            </a:r>
            <a:r>
              <a:rPr lang="ru-RU" sz="1800" dirty="0" err="1" smtClean="0"/>
              <a:t>Госэнергоиздат</a:t>
            </a:r>
            <a:r>
              <a:rPr lang="ru-RU" sz="1800" dirty="0" smtClean="0"/>
              <a:t>, 2014.</a:t>
            </a:r>
          </a:p>
          <a:p>
            <a:r>
              <a:rPr lang="ru-RU" sz="1800" dirty="0" smtClean="0"/>
              <a:t>ГОСТ 6134-71-М. Насосы динамические. Методы испытаний.</a:t>
            </a:r>
          </a:p>
          <a:p>
            <a:r>
              <a:rPr lang="ru-RU" sz="1800" dirty="0" err="1" smtClean="0"/>
              <a:t>Клямкин</a:t>
            </a:r>
            <a:r>
              <a:rPr lang="ru-RU" sz="1800" dirty="0" smtClean="0"/>
              <a:t> С.Л. Тепловые испытания паротурбинных установок электростанций. – М. – Л.: </a:t>
            </a:r>
            <a:r>
              <a:rPr lang="ru-RU" sz="1800" dirty="0" err="1" smtClean="0"/>
              <a:t>Госэнергоиздат</a:t>
            </a:r>
            <a:r>
              <a:rPr lang="ru-RU" sz="1800" dirty="0" smtClean="0"/>
              <a:t>, 2014.</a:t>
            </a:r>
          </a:p>
          <a:p>
            <a:r>
              <a:rPr lang="ru-RU" sz="1800" dirty="0" err="1" smtClean="0"/>
              <a:t>Малюшенко</a:t>
            </a:r>
            <a:r>
              <a:rPr lang="ru-RU" sz="1800" dirty="0" smtClean="0"/>
              <a:t> В.В., Михайлов А.К. Насосное оборудование тепловых электростанций. 2-е изд. – М.: Энергия, 2014.</a:t>
            </a:r>
          </a:p>
          <a:p>
            <a:r>
              <a:rPr lang="ru-RU" sz="1800" dirty="0" err="1" smtClean="0"/>
              <a:t>Малюшенко</a:t>
            </a:r>
            <a:r>
              <a:rPr lang="ru-RU" sz="1800" dirty="0" smtClean="0"/>
              <a:t> В.В., Михайлов А.К. Энергетические насосы. Справочное пособие. – М.: </a:t>
            </a:r>
            <a:r>
              <a:rPr lang="ru-RU" sz="1800" dirty="0" err="1" smtClean="0"/>
              <a:t>Энергоиздат</a:t>
            </a:r>
            <a:r>
              <a:rPr lang="ru-RU" sz="1800" dirty="0" smtClean="0"/>
              <a:t>, 2015.</a:t>
            </a:r>
          </a:p>
          <a:p>
            <a:r>
              <a:rPr lang="ru-RU" sz="1800" dirty="0" smtClean="0"/>
              <a:t>Мурин Г.А. Теплотехнические измерения. 5-е изд. – М.: Энергия, 2014.</a:t>
            </a:r>
          </a:p>
          <a:p>
            <a:r>
              <a:rPr lang="ru-RU" sz="1800" dirty="0" smtClean="0"/>
              <a:t>Насосы. Справочное пособие. Пер. с нем. – М.: Машиностроение, 2014.</a:t>
            </a:r>
          </a:p>
          <a:p>
            <a:r>
              <a:rPr lang="ru-RU" sz="1800" dirty="0" smtClean="0"/>
              <a:t>Перечень единиц физических величин, устанавливаемых СТ СЭВ 1052-78 и подлежащих применению на </a:t>
            </a:r>
            <a:r>
              <a:rPr lang="ru-RU" sz="1800" dirty="0" err="1" smtClean="0"/>
              <a:t>энергопредприятиях</a:t>
            </a:r>
            <a:r>
              <a:rPr lang="ru-RU" sz="1800" dirty="0" smtClean="0"/>
              <a:t> системы Минэнерго СССР. – М.: СПО </a:t>
            </a:r>
            <a:r>
              <a:rPr lang="ru-RU" sz="1800" dirty="0" err="1" smtClean="0"/>
              <a:t>Союзтехэнерго</a:t>
            </a:r>
            <a:r>
              <a:rPr lang="ru-RU" sz="1800" dirty="0" smtClean="0"/>
              <a:t>, 2015.</a:t>
            </a:r>
          </a:p>
          <a:p>
            <a:r>
              <a:rPr lang="ru-RU" sz="1800" dirty="0" smtClean="0"/>
              <a:t>Правила 28-64. Измерение расхода жидкостей, газов и паров стандартными диафрагмами и соплами. - М.: Изд-во стандартов, 2014.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Ссылки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https://www.nektonnasos.ru/article/promyshlennye/predpriyatia/kondensatnyj-nasos/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https://nasosovnet.ru/himicheskie/nasos-kondensatnyj.html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https://ros-tile.ru/nasosnoe-oborudovanie/kondensatnye-nasosy-osobennosti-ust</a:t>
            </a:r>
            <a:endParaRPr lang="en-US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Изучить конденсатные насосы</a:t>
            </a:r>
            <a:r>
              <a:rPr lang="en-US" dirty="0" smtClean="0"/>
              <a:t>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 Рассмотреть конструкцию и принцип работы конденсатных насосов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3. Указать преимущество конденсатных насосов.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Данная исследовательская работа рассматривает тему </a:t>
            </a:r>
            <a:r>
              <a:rPr lang="en-US" dirty="0" smtClean="0"/>
              <a:t>“</a:t>
            </a:r>
            <a:r>
              <a:rPr lang="ru-RU" dirty="0" smtClean="0"/>
              <a:t>Конденсатные насосы</a:t>
            </a:r>
            <a:r>
              <a:rPr lang="en-US" dirty="0" smtClean="0"/>
              <a:t>”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Эта тема актуальна для моей специальности 13.02.05 «Тепловые электрические станции», так как данные машины используются на тепловых электрических станциях.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273972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Конденсатный насос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устройство, которое предназначено для перекачивания разных жидкостей, воды, пара, а также откачки выработанного конденсата в процессе работы теплообменных и паровых устройств.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Содержимое 9" descr="Безымянный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2924944"/>
            <a:ext cx="6287420" cy="34548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5011750"/>
          </a:xfrm>
        </p:spPr>
        <p:txBody>
          <a:bodyPr>
            <a:normAutofit/>
          </a:bodyPr>
          <a:lstStyle/>
          <a:p>
            <a:r>
              <a:rPr lang="ru-RU" sz="2400" dirty="0" smtClean="0">
                <a:hlinkClick r:id="rId2"/>
              </a:rPr>
              <a:t>Конденсатные насосы </a:t>
            </a:r>
            <a:r>
              <a:rPr lang="ru-RU" sz="2400" dirty="0" smtClean="0"/>
              <a:t>– это аппараты горизонтального типа в электрическом или механическом варианте исполнения, которые служат для принудительной откачки отработанного конденсата из парового и теплообменного оборудования.</a:t>
            </a:r>
            <a:br>
              <a:rPr lang="ru-RU" sz="2400" dirty="0" smtClean="0"/>
            </a:br>
            <a:r>
              <a:rPr lang="ru-RU" sz="2400" dirty="0" smtClean="0">
                <a:hlinkClick r:id="rId3"/>
              </a:rPr>
              <a:t>Конденсатный насос </a:t>
            </a:r>
            <a:r>
              <a:rPr lang="ru-RU" sz="2400" dirty="0" smtClean="0"/>
              <a:t>– это насосный агрегат, обеспечивающий подачу воды из конденсатора турбины в деаэратор.</a:t>
            </a:r>
            <a:br>
              <a:rPr lang="ru-RU" sz="2400" dirty="0" smtClean="0"/>
            </a:br>
            <a:r>
              <a:rPr lang="ru-RU" sz="2400" dirty="0" smtClean="0">
                <a:hlinkClick r:id="rId4"/>
              </a:rPr>
              <a:t>Конденсатные насосы</a:t>
            </a:r>
            <a:r>
              <a:rPr lang="ru-RU" sz="2400" dirty="0" smtClean="0"/>
              <a:t> откачивают сконденсировавшийся в конденсаторе конденсат, а также воздух, который может проникнуть в конденсатор через не плотности паропровода. </a:t>
            </a:r>
            <a:br>
              <a:rPr lang="ru-RU" sz="2400" dirty="0" smtClean="0"/>
            </a:br>
            <a:r>
              <a:rPr lang="ru-RU" sz="2400" dirty="0" smtClean="0">
                <a:hlinkClick r:id="rId4"/>
              </a:rPr>
              <a:t>Конденсатные насосы</a:t>
            </a:r>
            <a:r>
              <a:rPr lang="ru-RU" sz="2400" dirty="0" smtClean="0"/>
              <a:t> предназначаются для откачки конденсата из сборных баков по </a:t>
            </a:r>
            <a:r>
              <a:rPr lang="ru-RU" sz="2400" dirty="0" err="1" smtClean="0"/>
              <a:t>конденсатопроводам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400" cy="1143000"/>
          </a:xfrm>
        </p:spPr>
        <p:txBody>
          <a:bodyPr/>
          <a:lstStyle/>
          <a:p>
            <a:r>
              <a:rPr lang="ru-RU" dirty="0" smtClean="0"/>
              <a:t>Устройство конденсатного насоса</a:t>
            </a:r>
            <a:endParaRPr lang="ru-RU" dirty="0"/>
          </a:p>
        </p:txBody>
      </p:sp>
      <p:pic>
        <p:nvPicPr>
          <p:cNvPr id="12" name="Рисунок 11" descr="printsip-rabo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628800"/>
            <a:ext cx="8448675" cy="4514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2400" cy="998984"/>
          </a:xfrm>
        </p:spPr>
        <p:txBody>
          <a:bodyPr/>
          <a:lstStyle/>
          <a:p>
            <a:r>
              <a:rPr lang="ru-RU" dirty="0" smtClean="0"/>
              <a:t>Общие сведения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424936" cy="547260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Конденсатные насосы представляют собой группу энергетических насосов, работающих с минимальным располагаемым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кавитационным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запасом. Этот запас обусловлен разностью вертикальных отметок уровня свободной поверхности жидкости в конденсаторе и центром тяжести входного отверстия рабочего колеса первой ступени насоса ( геометрический подпор) и потерями во входном тракте насоса.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Конденсатные насосы предназначены для подачи конденсата отработанного пара, конденсата греющего пара из теплообменных аппаратов ТЭС, а также жидкостей, сходных с конденсатом по вязкости и химической активности.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Конденсатные насосы должны надежно работать при наличии начальной или развитой кавитации в зоне рабочего колеса, а в некоторых случаях — и при наличии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суперкавитационного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обтекания элементов рабочего колеса 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496944" cy="6048672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Такие условия работы требуют применения для конденсатных насосов относительно низкой частоты вращения, использования материалов, стойких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кавитационным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разрушениям, установки для первой ступени насоса рабочих колес специальной конструкции с высокой всасывающей способностью. В связи с этим конденсатные насосы обладают более низкой экономичностью и более высокой массой  и стоимостью по сравнению с обычными насосами на аналогичные подачи и напоры.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обеспечения устойчивой параллельной работы насосы должны иметь стабильную форму напорной характеристики.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расширения диапазона использования насосов допускается подрезка  рабочих колес по наружному диаметру не более чем на 10% номинального. Снижение к. п. д. при этом не должно превышать 3%.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256</TotalTime>
  <Words>1279</Words>
  <Application>Microsoft Office PowerPoint</Application>
  <PresentationFormat>Экран (4:3)</PresentationFormat>
  <Paragraphs>132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Справедливость</vt:lpstr>
      <vt:lpstr>Конденсатные насосы Презентация по дисциплине “Гидравлика ” </vt:lpstr>
      <vt:lpstr>Содержание</vt:lpstr>
      <vt:lpstr>Цели и задачи:</vt:lpstr>
      <vt:lpstr>Актуальность темы</vt:lpstr>
      <vt:lpstr> Конденсатный насос – это устройство, которое предназначено для перекачивания разных жидкостей, воды, пара, а также откачки выработанного конденсата в процессе работы теплообменных и паровых устройств.</vt:lpstr>
      <vt:lpstr>Конденсатные насосы – это аппараты горизонтального типа в электрическом или механическом варианте исполнения, которые служат для принудительной откачки отработанного конденсата из парового и теплообменного оборудования. Конденсатный насос – это насосный агрегат, обеспечивающий подачу воды из конденсатора турбины в деаэратор. Конденсатные насосы откачивают сконденсировавшийся в конденсаторе конденсат, а также воздух, который может проникнуть в конденсатор через не плотности паропровода.  Конденсатные насосы предназначаются для откачки конденсата из сборных баков по конденсатопроводам. </vt:lpstr>
      <vt:lpstr>Устройство конденсатного насоса</vt:lpstr>
      <vt:lpstr>Общие сведения</vt:lpstr>
      <vt:lpstr>Слайд 9</vt:lpstr>
      <vt:lpstr>Принцип работы</vt:lpstr>
      <vt:lpstr>Классификация </vt:lpstr>
      <vt:lpstr>Слайд 12</vt:lpstr>
      <vt:lpstr>Маркировка и характеристики</vt:lpstr>
      <vt:lpstr>Слайд 14</vt:lpstr>
      <vt:lpstr>Эксплуатационные показатели</vt:lpstr>
      <vt:lpstr>Подготовка к запуску конденсатного аппарата</vt:lpstr>
      <vt:lpstr>Запуск конденсатного механизма</vt:lpstr>
      <vt:lpstr>Требования к оборудованию</vt:lpstr>
      <vt:lpstr>Советы по эксплуатации</vt:lpstr>
      <vt:lpstr>Назначение</vt:lpstr>
      <vt:lpstr>Достоинства</vt:lpstr>
      <vt:lpstr>Заключение</vt:lpstr>
      <vt:lpstr>Список литературы</vt:lpstr>
      <vt:lpstr>Ссылки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milen</dc:creator>
  <cp:lastModifiedBy>milen</cp:lastModifiedBy>
  <cp:revision>29</cp:revision>
  <dcterms:created xsi:type="dcterms:W3CDTF">2021-04-29T15:55:11Z</dcterms:created>
  <dcterms:modified xsi:type="dcterms:W3CDTF">2021-05-04T07:58:13Z</dcterms:modified>
</cp:coreProperties>
</file>