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6" r:id="rId3"/>
    <p:sldId id="257" r:id="rId4"/>
    <p:sldId id="259" r:id="rId5"/>
    <p:sldId id="273" r:id="rId6"/>
    <p:sldId id="270" r:id="rId7"/>
    <p:sldId id="263" r:id="rId8"/>
    <p:sldId id="261" r:id="rId9"/>
    <p:sldId id="260" r:id="rId10"/>
    <p:sldId id="265" r:id="rId11"/>
    <p:sldId id="272" r:id="rId12"/>
    <p:sldId id="279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634B7-6063-4E00-9A90-28544E7CCA02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D1DC3-7501-4E84-AF70-E2D8BFE05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0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D1DC3-7501-4E84-AF70-E2D8BFE05E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0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D1DC3-7501-4E84-AF70-E2D8BFE05E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6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931-9F95-4D77-9647-441490E5189C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FE9A-ED25-4CDC-A9A4-B0B67290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931-9F95-4D77-9647-441490E5189C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FE9A-ED25-4CDC-A9A4-B0B67290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5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931-9F95-4D77-9647-441490E5189C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FE9A-ED25-4CDC-A9A4-B0B67290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0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931-9F95-4D77-9647-441490E5189C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FE9A-ED25-4CDC-A9A4-B0B67290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0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931-9F95-4D77-9647-441490E5189C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FE9A-ED25-4CDC-A9A4-B0B67290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8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931-9F95-4D77-9647-441490E5189C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FE9A-ED25-4CDC-A9A4-B0B67290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3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931-9F95-4D77-9647-441490E5189C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FE9A-ED25-4CDC-A9A4-B0B67290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4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931-9F95-4D77-9647-441490E5189C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FE9A-ED25-4CDC-A9A4-B0B67290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5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931-9F95-4D77-9647-441490E5189C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FE9A-ED25-4CDC-A9A4-B0B67290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6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931-9F95-4D77-9647-441490E5189C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FE9A-ED25-4CDC-A9A4-B0B67290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4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F931-9F95-4D77-9647-441490E5189C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FE9A-ED25-4CDC-A9A4-B0B67290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2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AF931-9F95-4D77-9647-441490E5189C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9FE9A-ED25-4CDC-A9A4-B0B672909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4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996695" y="2396260"/>
            <a:ext cx="6719455" cy="8747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Создание специализированного класса по робототехнике, нацеленного на подготовку и формирование технического и инженерного мышления у современной молодежи 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6061363" y="5179739"/>
            <a:ext cx="5515132" cy="136187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Ермаков Владимир Викторович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Студент 3 курса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Кафедра «Автоматизация, </a:t>
            </a:r>
            <a:r>
              <a:rPr lang="ru-RU" sz="16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мехатроника</a:t>
            </a:r>
            <a:r>
              <a:rPr lang="ru-RU" sz="1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и </a:t>
            </a:r>
            <a:r>
              <a:rPr lang="ru-RU" sz="16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работотехника</a:t>
            </a:r>
            <a:r>
              <a:rPr lang="ru-RU" sz="1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»</a:t>
            </a:r>
          </a:p>
        </p:txBody>
      </p:sp>
      <p:grpSp>
        <p:nvGrpSpPr>
          <p:cNvPr id="13" name="Group 2"/>
          <p:cNvGrpSpPr/>
          <p:nvPr/>
        </p:nvGrpSpPr>
        <p:grpSpPr>
          <a:xfrm>
            <a:off x="6061363" y="5179739"/>
            <a:ext cx="219811" cy="1440160"/>
            <a:chOff x="351993" y="4476868"/>
            <a:chExt cx="219811" cy="1440160"/>
          </a:xfrm>
          <a:solidFill>
            <a:schemeClr val="accent5"/>
          </a:solidFill>
          <a:scene3d>
            <a:camera prst="isometricRightUp"/>
            <a:lightRig rig="threePt" dir="t"/>
          </a:scene3d>
        </p:grpSpPr>
        <p:sp>
          <p:nvSpPr>
            <p:cNvPr id="14" name="Rectangle 7"/>
            <p:cNvSpPr/>
            <p:nvPr/>
          </p:nvSpPr>
          <p:spPr>
            <a:xfrm>
              <a:off x="351993" y="4476868"/>
              <a:ext cx="144016" cy="1440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1"/>
            <p:cNvSpPr/>
            <p:nvPr/>
          </p:nvSpPr>
          <p:spPr>
            <a:xfrm>
              <a:off x="427788" y="4476868"/>
              <a:ext cx="144016" cy="1440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2" y="140536"/>
            <a:ext cx="1954165" cy="113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384484" y="336818"/>
            <a:ext cx="8561710" cy="73929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GB" sz="4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Владимирский государственный университет </a:t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лександра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ригорьевича 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иколая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ригорьевича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толетовых</a:t>
            </a:r>
            <a:endParaRPr lang="ru-RU" sz="1600" dirty="0"/>
          </a:p>
        </p:txBody>
      </p:sp>
      <p:pic>
        <p:nvPicPr>
          <p:cNvPr id="21" name="Picture 11" descr="Z:\Логотип герба ВлГ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43" y="165033"/>
            <a:ext cx="1172305" cy="117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85221" y="1473063"/>
            <a:ext cx="331662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465658" y="5179739"/>
            <a:ext cx="221673" cy="1440160"/>
          </a:xfrm>
          <a:prstGeom prst="rect">
            <a:avLst/>
          </a:prstGeom>
          <a:solidFill>
            <a:schemeClr val="accent5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8" y="3271057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54490" y="544699"/>
            <a:ext cx="4181220" cy="62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Команда проекта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110864"/>
              </p:ext>
            </p:extLst>
          </p:nvPr>
        </p:nvGraphicFramePr>
        <p:xfrm>
          <a:off x="719400" y="1874378"/>
          <a:ext cx="9241413" cy="357664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931845"/>
                <a:gridCol w="5309568"/>
              </a:tblGrid>
              <a:tr h="8972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Ермаков</a:t>
                      </a:r>
                      <a:r>
                        <a:rPr lang="ru-RU" baseline="0" dirty="0" smtClean="0"/>
                        <a:t> Владимир Викторович</a:t>
                      </a:r>
                      <a:endParaRPr lang="ru-RU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Руководитель проекта</a:t>
                      </a:r>
                    </a:p>
                    <a:p>
                      <a:pPr algn="ctr"/>
                      <a:r>
                        <a:rPr lang="ru-RU" dirty="0" smtClean="0"/>
                        <a:t>(Студент)</a:t>
                      </a:r>
                      <a:endParaRPr lang="ru-RU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849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Коростелев Владимир Федорович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Научный руководитель проекта</a:t>
                      </a:r>
                    </a:p>
                    <a:p>
                      <a:pPr algn="ctr"/>
                      <a:r>
                        <a:rPr lang="ru-RU" dirty="0" smtClean="0"/>
                        <a:t>(Профессор</a:t>
                      </a:r>
                      <a:r>
                        <a:rPr lang="ru-RU" baseline="0" dirty="0" smtClean="0"/>
                        <a:t>, заслуженный деятель науки)</a:t>
                      </a:r>
                      <a:endParaRPr lang="ru-RU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972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Денисов Максим Сергеевич 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Научный</a:t>
                      </a:r>
                      <a:r>
                        <a:rPr lang="ru-RU" baseline="0" dirty="0" smtClean="0"/>
                        <a:t> руководитель проекта</a:t>
                      </a:r>
                    </a:p>
                    <a:p>
                      <a:pPr algn="ctr"/>
                      <a:r>
                        <a:rPr lang="ru-RU" baseline="0" dirty="0" smtClean="0"/>
                        <a:t>(Старший п</a:t>
                      </a:r>
                      <a:r>
                        <a:rPr lang="ru-RU" dirty="0" smtClean="0"/>
                        <a:t>реподаватель)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972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Котов</a:t>
                      </a:r>
                      <a:r>
                        <a:rPr lang="ru-RU" baseline="0" dirty="0" smtClean="0"/>
                        <a:t> Георгий Александрович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Исполнитель проекта</a:t>
                      </a:r>
                    </a:p>
                    <a:p>
                      <a:pPr algn="ctr"/>
                      <a:r>
                        <a:rPr lang="ru-RU" dirty="0" smtClean="0"/>
                        <a:t>(Студент)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813" y="3032322"/>
            <a:ext cx="2008251" cy="1260763"/>
          </a:xfrm>
          <a:prstGeom prst="rect">
            <a:avLst/>
          </a:prstGeom>
        </p:spPr>
      </p:pic>
      <p:sp>
        <p:nvSpPr>
          <p:cNvPr id="7" name="5-конечная звезда 6"/>
          <p:cNvSpPr/>
          <p:nvPr/>
        </p:nvSpPr>
        <p:spPr>
          <a:xfrm>
            <a:off x="318652" y="346364"/>
            <a:ext cx="678875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48737" y="5144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76677" y="2969353"/>
            <a:ext cx="6042319" cy="55975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0043" y="5209714"/>
            <a:ext cx="6320645" cy="136187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Ермаков Владимир Викторович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«Автоматизация,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мехатроника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работотехника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(920) 928-72-57</a:t>
            </a:r>
          </a:p>
        </p:txBody>
      </p:sp>
      <p:grpSp>
        <p:nvGrpSpPr>
          <p:cNvPr id="13" name="Group 2"/>
          <p:cNvGrpSpPr/>
          <p:nvPr/>
        </p:nvGrpSpPr>
        <p:grpSpPr>
          <a:xfrm>
            <a:off x="5670560" y="4932218"/>
            <a:ext cx="219811" cy="1717656"/>
            <a:chOff x="351993" y="4476868"/>
            <a:chExt cx="219811" cy="1440160"/>
          </a:xfrm>
          <a:solidFill>
            <a:schemeClr val="accent5"/>
          </a:solidFill>
          <a:scene3d>
            <a:camera prst="isometricRightUp"/>
            <a:lightRig rig="threePt" dir="t"/>
          </a:scene3d>
        </p:grpSpPr>
        <p:sp>
          <p:nvSpPr>
            <p:cNvPr id="14" name="Rectangle 7"/>
            <p:cNvSpPr/>
            <p:nvPr/>
          </p:nvSpPr>
          <p:spPr>
            <a:xfrm>
              <a:off x="351993" y="4476868"/>
              <a:ext cx="144016" cy="1440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1"/>
            <p:cNvSpPr/>
            <p:nvPr/>
          </p:nvSpPr>
          <p:spPr>
            <a:xfrm>
              <a:off x="427788" y="4476868"/>
              <a:ext cx="144016" cy="1440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2" y="140536"/>
            <a:ext cx="1954165" cy="113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Z:\Логотип герба ВлГ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43" y="165033"/>
            <a:ext cx="1172305" cy="117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85221" y="1473063"/>
            <a:ext cx="331662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1139054" y="4932218"/>
            <a:ext cx="235528" cy="1609393"/>
          </a:xfrm>
          <a:prstGeom prst="rect">
            <a:avLst/>
          </a:prstGeom>
          <a:solidFill>
            <a:schemeClr val="accent5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0543" y="2701636"/>
            <a:ext cx="714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70311" y="581053"/>
            <a:ext cx="10121689" cy="55975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План-график реализации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11449"/>
              </p:ext>
            </p:extLst>
          </p:nvPr>
        </p:nvGraphicFramePr>
        <p:xfrm>
          <a:off x="577254" y="2163698"/>
          <a:ext cx="11001388" cy="3483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692"/>
                <a:gridCol w="8360696"/>
              </a:tblGrid>
              <a:tr h="3482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Месяц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работа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59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06.2020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Создание</a:t>
                      </a:r>
                      <a:r>
                        <a:rPr lang="ru-RU" baseline="0" dirty="0" smtClean="0"/>
                        <a:t> единой базы обучения</a:t>
                      </a:r>
                      <a:endParaRPr lang="ru-RU" dirty="0"/>
                    </a:p>
                  </a:txBody>
                  <a:tcPr/>
                </a:tc>
              </a:tr>
              <a:tr h="348267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Договоренность</a:t>
                      </a:r>
                      <a:r>
                        <a:rPr lang="ru-RU" baseline="0" dirty="0" smtClean="0"/>
                        <a:t> с Владимирским государственным университетом  имени Александра Григорьевича и Николая Григорьевича Столетовых о создании специализированного класса, аренда помещения</a:t>
                      </a:r>
                      <a:endParaRPr lang="ru-RU" dirty="0"/>
                    </a:p>
                  </a:txBody>
                  <a:tcPr/>
                </a:tc>
              </a:tr>
              <a:tr h="348267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Закупка</a:t>
                      </a:r>
                      <a:r>
                        <a:rPr lang="ru-RU" baseline="0" dirty="0" smtClean="0"/>
                        <a:t> комплектов по робототехнике </a:t>
                      </a:r>
                      <a:endParaRPr lang="ru-RU" dirty="0"/>
                    </a:p>
                  </a:txBody>
                  <a:tcPr/>
                </a:tc>
              </a:tr>
              <a:tr h="348267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Проведение</a:t>
                      </a:r>
                      <a:r>
                        <a:rPr lang="ru-RU" baseline="0" dirty="0" smtClean="0"/>
                        <a:t> агитации в муниципальных и общеобразовательных учреждениях города Владимир</a:t>
                      </a:r>
                      <a:endParaRPr lang="ru-RU" dirty="0"/>
                    </a:p>
                  </a:txBody>
                  <a:tcPr/>
                </a:tc>
              </a:tr>
              <a:tr h="348267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групп и графика занятий обучения.</a:t>
                      </a:r>
                    </a:p>
                  </a:txBody>
                  <a:tcPr/>
                </a:tc>
              </a:tr>
              <a:tr h="348267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общеобразовательных групп в разных уровнях подготовки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" y="374022"/>
            <a:ext cx="1681317" cy="97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3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393375"/>
              </p:ext>
            </p:extLst>
          </p:nvPr>
        </p:nvGraphicFramePr>
        <p:xfrm>
          <a:off x="280220" y="1246908"/>
          <a:ext cx="11582087" cy="54053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9701"/>
                <a:gridCol w="4603880"/>
                <a:gridCol w="4198506"/>
              </a:tblGrid>
              <a:tr h="290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endParaRPr lang="ru-RU" sz="1600" dirty="0"/>
                    </a:p>
                  </a:txBody>
                  <a:tcPr marL="82182" marR="82182" marT="41091" marB="4109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Подробная информация</a:t>
                      </a:r>
                      <a:endParaRPr lang="ru-RU" sz="1600" dirty="0"/>
                    </a:p>
                  </a:txBody>
                  <a:tcPr marL="82182" marR="82182" marT="41091" marB="4109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Цена</a:t>
                      </a:r>
                      <a:endParaRPr lang="ru-RU" sz="1600" dirty="0"/>
                    </a:p>
                  </a:txBody>
                  <a:tcPr marL="82182" marR="82182" marT="41091" marB="41091">
                    <a:solidFill>
                      <a:schemeClr val="accent1"/>
                    </a:solidFill>
                  </a:tcPr>
                </a:tc>
              </a:tr>
              <a:tr h="371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Подробная информация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Цена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/>
                </a:tc>
              </a:tr>
              <a:tr h="562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Оборудование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Комплекты робототехники (Уровень А)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75 000 руб  (15 шт)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5 000 руб/шт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/>
                </a:tc>
              </a:tr>
              <a:tr h="584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Оборудование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Комплекты робототехники (Уровень В)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135 000 руб (15 шт)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9 000 руб/ шт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/>
                </a:tc>
              </a:tr>
              <a:tr h="562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Оборудование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Комплект робототехники (Уровень С)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225 000 руб (15 шт)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 руб./шт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/>
                </a:tc>
              </a:tr>
              <a:tr h="562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Аренда помещения (с оборудованием)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/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Times New Roman"/>
                      </a:endParaRPr>
                    </a:p>
                  </a:txBody>
                  <a:tcPr marL="81915" marR="81915" marT="41275" marB="412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15 000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руб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/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мес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/>
                </a:tc>
              </a:tr>
              <a:tr h="371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З/п преподавателей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Times New Roman"/>
                      </a:endParaRPr>
                    </a:p>
                  </a:txBody>
                  <a:tcPr marL="81915" marR="81915" marT="41275" marB="41275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20 000/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>
                    <a:lnB w="12700" cmpd="sng">
                      <a:noFill/>
                    </a:lnB>
                  </a:tcPr>
                </a:tc>
              </a:tr>
              <a:tr h="80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Агитация (реклама и очные выступления, включая сайт)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100 000 руб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81915" marR="81915" marT="41275" marB="412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Итого:	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535 000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руб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(расходы на организацию)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35 000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руб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(ежемесячные расходы)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1915" marR="81915" marT="41275" marB="41275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18560" y="316332"/>
            <a:ext cx="6598117" cy="62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Примерный расчёт себестоимости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0" y="142243"/>
            <a:ext cx="1681317" cy="97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2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4672" y="817123"/>
            <a:ext cx="4250988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Цели…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9927" y="586290"/>
            <a:ext cx="6941126" cy="2476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будущих специалистов с компетенциями инженера, проектировщика и программиста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Связать школы и университет через специализированные классы, оснащенные материально-технической базой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85053" y="355458"/>
            <a:ext cx="3047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       Цели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 smtClean="0">
                <a:latin typeface="Arial Black" panose="020B0A04020102020204" pitchFamily="34" charset="0"/>
              </a:rPr>
              <a:t>: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817123"/>
            <a:ext cx="3810000" cy="26668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8503" y="2909455"/>
            <a:ext cx="103493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  <a:p>
            <a:pPr algn="ctr"/>
            <a:endParaRPr lang="ru-RU" sz="2400" b="1" dirty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обучения подрастающего поколения компетенциям  необходимым в настоящем и будущем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собственной методики обучения и преподавания занятий, а также оформление методических указаний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робототехнических наборов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переоснащенность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помещения для проведения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вида деятельности </a:t>
            </a: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7" y="3754459"/>
            <a:ext cx="531705" cy="4165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7" y="5368006"/>
            <a:ext cx="532096" cy="3547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7" y="5871805"/>
            <a:ext cx="386044" cy="3854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3" y="6410311"/>
            <a:ext cx="374802" cy="3748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5" y="4596561"/>
            <a:ext cx="390386" cy="3903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24" y="1204755"/>
            <a:ext cx="490703" cy="3843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75" y="1956559"/>
            <a:ext cx="387927" cy="387927"/>
          </a:xfrm>
          <a:prstGeom prst="rect">
            <a:avLst/>
          </a:prstGeom>
        </p:spPr>
      </p:pic>
      <p:sp>
        <p:nvSpPr>
          <p:cNvPr id="21" name="5-конечная звезда 20"/>
          <p:cNvSpPr/>
          <p:nvPr/>
        </p:nvSpPr>
        <p:spPr>
          <a:xfrm>
            <a:off x="166255" y="96982"/>
            <a:ext cx="839026" cy="720141"/>
          </a:xfrm>
          <a:prstGeom prst="star5">
            <a:avLst>
              <a:gd name="adj" fmla="val 1735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7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56711" y="447634"/>
            <a:ext cx="4682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Актуальность проекта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9927" y="1399309"/>
            <a:ext cx="68718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остро встает вопрос о переоснащении классов информатики и технологии в школах. Для того чтобы ориентироваться нынешнему поколению в современных тренах и тенденциях технологического и информационного развития, не хватает знания и оборудований которыми владеет большинство муниципальных учреждений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07818" y="221673"/>
            <a:ext cx="762000" cy="7491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5" y="1080655"/>
            <a:ext cx="4182093" cy="36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7558" y="293859"/>
            <a:ext cx="4460688" cy="62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План реализации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159328" y="199066"/>
            <a:ext cx="817418" cy="7204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6743" y="1080654"/>
            <a:ext cx="103978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Сбор единой базы материалов по программированию и конструированию роботов, создание методических указаний.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Проведение обучения на территории Владимирского государственного университета  им. А.Г и Н.Г Столетовых в современном классе.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Агитация и заключение договоров с муниципальным общеобразовательными учреждениями о проведении дополнительных занятий.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" y="4295395"/>
            <a:ext cx="3767575" cy="21192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37018" y="4172874"/>
            <a:ext cx="51538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Проведение обучения состоит из 3-х этапов.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Начальный.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Средний.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Сложный.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6" y="1190625"/>
            <a:ext cx="609058" cy="47709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7" y="2046362"/>
            <a:ext cx="468315" cy="46831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7" y="2895600"/>
            <a:ext cx="709634" cy="473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4" y="4694308"/>
            <a:ext cx="474518" cy="3717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86" y="5313235"/>
            <a:ext cx="394855" cy="39485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86" y="5871154"/>
            <a:ext cx="499528" cy="3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6435" y="850229"/>
            <a:ext cx="5541819" cy="62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Начальный этап.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425" y="1630469"/>
            <a:ext cx="791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Начальный этап осваивается с комплектом «</a:t>
            </a:r>
            <a:r>
              <a:rPr lang="en-US" dirty="0" smtClean="0"/>
              <a:t>I-ROBO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4112" y="1937901"/>
            <a:ext cx="3416877" cy="4342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1798" y="2215921"/>
            <a:ext cx="414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Собираются различные модели.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5" y="2732796"/>
            <a:ext cx="2590798" cy="17664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983" y="4738255"/>
            <a:ext cx="2590799" cy="1704109"/>
          </a:xfrm>
          <a:prstGeom prst="rect">
            <a:avLst/>
          </a:prstGeom>
        </p:spPr>
      </p:pic>
      <p:sp>
        <p:nvSpPr>
          <p:cNvPr id="14" name="5-конечная звезда 13"/>
          <p:cNvSpPr/>
          <p:nvPr/>
        </p:nvSpPr>
        <p:spPr>
          <a:xfrm>
            <a:off x="193964" y="457200"/>
            <a:ext cx="803563" cy="8312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2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03418" y="850228"/>
            <a:ext cx="5694218" cy="62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728" y="1814945"/>
            <a:ext cx="3671454" cy="32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89710" y="1574677"/>
            <a:ext cx="584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 этап осваивается с набором «</a:t>
            </a:r>
            <a:r>
              <a:rPr lang="en-US" dirty="0" smtClean="0"/>
              <a:t>LEGO Mindstorms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0" y="2142714"/>
            <a:ext cx="3699164" cy="36991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23709" y="2336677"/>
            <a:ext cx="390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Сборка различных моделей.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78" y="2816846"/>
            <a:ext cx="2867068" cy="18164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189" y="2729584"/>
            <a:ext cx="2630151" cy="19037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78" y="4765963"/>
            <a:ext cx="2867068" cy="19095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07" y="4674700"/>
            <a:ext cx="2133020" cy="2000775"/>
          </a:xfrm>
          <a:prstGeom prst="rect">
            <a:avLst/>
          </a:prstGeom>
        </p:spPr>
      </p:pic>
      <p:sp>
        <p:nvSpPr>
          <p:cNvPr id="18" name="5-конечная звезда 17"/>
          <p:cNvSpPr/>
          <p:nvPr/>
        </p:nvSpPr>
        <p:spPr>
          <a:xfrm>
            <a:off x="346364" y="346364"/>
            <a:ext cx="665018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6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35759" y="626307"/>
            <a:ext cx="278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 этап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544" y="1343891"/>
            <a:ext cx="541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Сложный этап осваивается с набором «</a:t>
            </a:r>
            <a:r>
              <a:rPr lang="en-US" dirty="0" err="1" smtClean="0"/>
              <a:t>Evolvector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99564" y="2701636"/>
            <a:ext cx="443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Сборка различных моделей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2183476"/>
            <a:ext cx="4459534" cy="33167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89" y="3070968"/>
            <a:ext cx="2570624" cy="19279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632" y="3070968"/>
            <a:ext cx="2909455" cy="19406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48" y="5039284"/>
            <a:ext cx="1634052" cy="16340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314" y="5039284"/>
            <a:ext cx="2240064" cy="1680048"/>
          </a:xfrm>
          <a:prstGeom prst="rect">
            <a:avLst/>
          </a:prstGeom>
        </p:spPr>
      </p:pic>
      <p:sp>
        <p:nvSpPr>
          <p:cNvPr id="18" name="5-конечная звезда 17"/>
          <p:cNvSpPr/>
          <p:nvPr/>
        </p:nvSpPr>
        <p:spPr>
          <a:xfrm>
            <a:off x="401782" y="443345"/>
            <a:ext cx="720436" cy="6446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8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51948" y="850227"/>
            <a:ext cx="3525252" cy="62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Обзор рынка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1685" y="5460525"/>
            <a:ext cx="11053519" cy="62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Цена занятия нашего класса будет составлять – 350 </a:t>
            </a:r>
            <a:r>
              <a:rPr lang="ru-RU" sz="2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руб</a:t>
            </a:r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/час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685" y="1648691"/>
            <a:ext cx="1044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2835" y="1648691"/>
            <a:ext cx="1043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данный момент в г. Владимир существует 3 школы по робототехнике.</a:t>
            </a:r>
          </a:p>
          <a:p>
            <a:pPr algn="ctr"/>
            <a:r>
              <a:rPr lang="ru-RU" dirty="0" smtClean="0"/>
              <a:t>В данной диаграмме представлена за одно часовое занятие</a:t>
            </a:r>
            <a:endParaRPr lang="ru-RU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63236" y="374073"/>
            <a:ext cx="720437" cy="7889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45" y="2295022"/>
            <a:ext cx="4627334" cy="27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5150" y="739393"/>
            <a:ext cx="5546557" cy="62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План коммерциализация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109455"/>
              </p:ext>
            </p:extLst>
          </p:nvPr>
        </p:nvGraphicFramePr>
        <p:xfrm>
          <a:off x="917512" y="1587498"/>
          <a:ext cx="8801255" cy="510286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45368"/>
                <a:gridCol w="4354743"/>
                <a:gridCol w="3701144"/>
              </a:tblGrid>
              <a:tr h="19325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kern="1200" baseline="0" dirty="0" smtClean="0"/>
                        <a:t>Владимирский государственный университет имени Александра Григорьевича и Николая Григорьевича Столетовых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Создание</a:t>
                      </a:r>
                      <a:r>
                        <a:rPr lang="ru-RU" sz="2000" baseline="0" dirty="0" smtClean="0"/>
                        <a:t> специализированного класса на базе университета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5851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baseline="0" dirty="0" smtClean="0"/>
                        <a:t>«ООО» </a:t>
                      </a:r>
                      <a:r>
                        <a:rPr lang="ru-RU" sz="2000" u="none" strike="noStrike" baseline="0" dirty="0" err="1" smtClean="0"/>
                        <a:t>Монострой</a:t>
                      </a:r>
                      <a:endParaRPr lang="ru-RU" sz="2000" u="none" strike="noStrike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baseline="0" dirty="0" smtClean="0"/>
                        <a:t>Аренда помещения для создания собственной школы по робототехнике</a:t>
                      </a:r>
                    </a:p>
                    <a:p>
                      <a:pPr algn="ctr"/>
                      <a:endParaRPr lang="ru-RU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5851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Федеральная налоговая служба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Регистрация юридического</a:t>
                      </a:r>
                      <a:r>
                        <a:rPr lang="ru-RU" sz="2000" baseline="0" dirty="0" smtClean="0"/>
                        <a:t> лица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199" y="2047242"/>
            <a:ext cx="1056639" cy="10566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00" y="3657599"/>
            <a:ext cx="1056639" cy="1056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00" y="5267956"/>
            <a:ext cx="1056639" cy="1056639"/>
          </a:xfrm>
          <a:prstGeom prst="rect">
            <a:avLst/>
          </a:prstGeom>
        </p:spPr>
      </p:pic>
      <p:sp>
        <p:nvSpPr>
          <p:cNvPr id="2" name="5-конечная звезда 1"/>
          <p:cNvSpPr/>
          <p:nvPr/>
        </p:nvSpPr>
        <p:spPr>
          <a:xfrm>
            <a:off x="277091" y="166255"/>
            <a:ext cx="651164" cy="678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5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3709</TotalTime>
  <Words>516</Words>
  <Application>Microsoft Office PowerPoint</Application>
  <PresentationFormat>Произвольный</PresentationFormat>
  <Paragraphs>128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lab-2114</dc:creator>
  <cp:lastModifiedBy>User</cp:lastModifiedBy>
  <cp:revision>144</cp:revision>
  <dcterms:created xsi:type="dcterms:W3CDTF">2019-09-16T12:32:27Z</dcterms:created>
  <dcterms:modified xsi:type="dcterms:W3CDTF">2020-02-24T20:52:25Z</dcterms:modified>
</cp:coreProperties>
</file>