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5" r:id="rId16"/>
    <p:sldId id="263" r:id="rId17"/>
    <p:sldId id="273" r:id="rId18"/>
    <p:sldId id="274" r:id="rId19"/>
    <p:sldId id="276" r:id="rId20"/>
    <p:sldId id="262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ADBA-FD75-4F26-BA5A-28008E1E11A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40D45-9604-4964-8840-E9F78753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40D45-9604-4964-8840-E9F78753A4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0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946F71-1969-42E9-A574-3B55AB130EDB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67D7259-41F6-4BB2-B8C6-9F4BDE638BE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.doklad.ru/view/IECKkEtpNZU.html" TargetMode="External"/><Relationship Id="rId2" Type="http://schemas.openxmlformats.org/officeDocument/2006/relationships/hyperlink" Target="https://vk.com/away.php?utf=1&amp;to=http://waterkotte.com.ru/primenenie-teplovih-nasosov#:~:text%3D%D0%97%D0%B8%D0%BC%D0%BE%D0%B9%20%D1%82%D0%B5%D0%BF%D0%BB%D0%BE%D0%B2%D0%BE%D0%B9%20%D0%BD%D0%B0%D1%81%D0%BE%D1%81%20%D0%BF%D1%80%D0%B8%D0%BC%D0%B5%D0%BD%D1%8F%D0%B5%D1%82%D1%81%D1%8F%20%D0%B4%D0%BB%D1%8F,%D1%81%D1%82%D0%BE%D1%80%D0%BE%D0%BD%D0%BD%D0%B8%D1%85%20%D1%8D%D0%BD%D0%B5%D1%80%D0%B3%D0%BE%D0%BD%D0%BE%D1%81%D0%B8%D1%82%D0%B5%D0%BB%D0%B5%D0%B9%20(%D0%BD%D0%B0%D0%BF%D1%80%D0%B8%D0%BC%D0%B5%D1%80%20%D0%B3%D0%B0%D0%B7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s://ru.wikipedia.org/wiki/%D0%A2%D0%B5%D0%BF%D0%BB%D0%BE%D0%B2%D0%BE%D0%B9_%D0%BD%D0%B0%D1%81%D0%BE%D1%81&amp;cc_key=" TargetMode="External"/><Relationship Id="rId5" Type="http://schemas.openxmlformats.org/officeDocument/2006/relationships/hyperlink" Target="https://vk.com/away.php?to=https://www.kp.ru/guide/teplovye-nasosy.html#:~:text%3D%D0%A2%D0%B5%D0%BF%D0%BB%D0%BE%D0%B2%D0%BE%D0%B9%20%D0%BD%D0%B0%D1%81%D0%BE%D1%81%20%E2%80%93%20%D1%8D%D1%82%D0%BE%20%D1%81%D0%B8%D1%81%D1%82%D0%B5%D0%BC%D0%B0%2C%20%D1%81,%D0%B1%D0%B5%D0%B7%20%D0%B2%D1%80%D0%B5%D0%B4%D0%B0%20%D0%B4%D0%BB%D1%8F%20%D0%BE%D0%BA%D1%80%D1%83%D0%B6%D0%B0%D1%8E%D1%89%D0%B5%D0%B9%20%D1%81%D1%80%D0%B5%D0%B4%D1%8B&amp;cc_key=" TargetMode="External"/><Relationship Id="rId4" Type="http://schemas.openxmlformats.org/officeDocument/2006/relationships/hyperlink" Target="https://vk.com/away.php?to=https://nsia-energy.ru/info/articles/13-oblasti-primeneniya-teplovykh-nasosov#:~:text%3D%D0%A2%D0%B5%D0%BF%D0%BB%D0%BE%D0%B2%D1%8B%D0%B5%20%D0%BD%D0%B0%D1%81%D0%BE%D1%81%D1%8B%20%D0%B2%D1%81%D0%B5%20%D1%87%D0%B0%D1%89%D0%B5%20%D0%BF%D1%80%D0%B8%D0%BC%D0%B5%D0%BD%D1%8F%D1%8E%D1%82,%D0%B4%D0%B0%D1%87%20%D0%B8%20%D0%B4%D1%80%D1%83%D0%B3%D0%B8%D1%85%20%D0%B6%D0%B8%D0%BB%D1%8B%D1%85%20%D0%BF%D0%BE%D0%BC%D0%B5%D1%89%D0%B5%D0%BD%D0%B8%D0%B9&amp;cc_key=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www.steamsys.ru/catalog/stati/printsip-deystviya-kondensatnogo-nasosa/&amp;cc_k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1"/>
            <a:ext cx="8699737" cy="1556791"/>
          </a:xfrm>
        </p:spPr>
        <p:txBody>
          <a:bodyPr>
            <a:normAutofit/>
          </a:bodyPr>
          <a:lstStyle/>
          <a:p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МИНИСТЕРСТВО ОБРАЗОВАНИЯ И НАУКИ 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РЕСПУБЛИКИ БАШКОРТОСТАН</a:t>
            </a:r>
            <a:b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ГОСУДАРСТВЕННОЕ АВТОНОМНОЕ ПРОФЕССИОНАЛЬНОЕ ОБРАЗОВАТЕЛЬНОЕ УЧРЕЖДЕНИЕ УФИМСКИЙ ТОПЛИВНО-ЭНЕРГЕТИЧЕСКИЙ КОЛЛЕДЖ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696964" y="2492896"/>
            <a:ext cx="3182285" cy="3962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13.02.01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2886" y="3068960"/>
            <a:ext cx="8594753" cy="85921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</a:t>
            </a:r>
            <a:r>
              <a:rPr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Гидравлика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гидравлические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2681611" y="4653136"/>
            <a:ext cx="6197638" cy="129614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2ПГ-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Екатерина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Валеева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43808" y="6172199"/>
            <a:ext cx="3715758" cy="38722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г.Уфа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4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насосы делятся на два вида: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компрессионные и абсорбционные. Все зависит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по какому принципу работает насос.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Компрессионный тепловой насос начинает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от механической энергии, то есть от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электричества. Абсорбционный насос может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как от электричества, так и от топлива.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какой источник отобран,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классифицируются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2073906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78360" cy="49262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Геотермальные (эти насосы пользуются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земли, наземными водами или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грунтовыми). В свою очередь такие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делятся на подвиды: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Замкнутый тип, горизонтальные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Замкнутый тип, вертикальные насосы.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3123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46805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5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4630288" cy="52565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Извилисто либо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кольцами коллектор размещают на дне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водоема. Это может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река, пруд, озеро и т.д. Коллектор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ниже,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глубина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промерзания.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9288"/>
            <a:ext cx="3888432" cy="40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2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5134344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тип. Система данного типа, в качестве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для теплообмена использует воду. Вода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циркулировать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теплового насоса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типа, ограниченная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рамками открытого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цикла. Такой цикл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слив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в землю, после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она прошла по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65474"/>
            <a:ext cx="3456384" cy="343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27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68052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20888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насосы (главный источник для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тепла становится воздух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96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572000"/>
          </a:xfrm>
        </p:spPr>
        <p:txBody>
          <a:bodyPr/>
          <a:lstStyle/>
          <a:p>
            <a:r>
              <a:rPr lang="ru-RU" dirty="0"/>
              <a:t>По виду теплоносителя во входном и выходном контурах насосы делят на шесть типов: «грунт вода», «</a:t>
            </a:r>
            <a:r>
              <a:rPr lang="ru-RU" dirty="0" err="1"/>
              <a:t>водавода</a:t>
            </a:r>
            <a:r>
              <a:rPr lang="ru-RU" dirty="0"/>
              <a:t>», «</a:t>
            </a:r>
            <a:r>
              <a:rPr lang="ru-RU" dirty="0" err="1"/>
              <a:t>воздухвода</a:t>
            </a:r>
            <a:r>
              <a:rPr lang="ru-RU" dirty="0"/>
              <a:t>», «грунт воздух», «</a:t>
            </a:r>
            <a:r>
              <a:rPr lang="ru-RU" dirty="0" err="1"/>
              <a:t>водавоздух</a:t>
            </a:r>
            <a:r>
              <a:rPr lang="ru-RU" dirty="0"/>
              <a:t>», «</a:t>
            </a:r>
            <a:r>
              <a:rPr lang="ru-RU" dirty="0" err="1"/>
              <a:t>воздухвоздух</a:t>
            </a:r>
            <a:r>
              <a:rPr lang="ru-RU" dirty="0"/>
              <a:t>».</a:t>
            </a:r>
          </a:p>
        </p:txBody>
      </p:sp>
      <p:pic>
        <p:nvPicPr>
          <p:cNvPr id="1026" name="Picture 2" descr="C:\Users\rus_k\OneDrive\Изображения\nasos-vozduh-vozduh-1024x683-700x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3"/>
            <a:ext cx="28083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us_k\OneDrive\Изображения\teplovoj-nasos-dlya-otopleniya-d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3779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96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тепловой насос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2" y="1412776"/>
            <a:ext cx="403860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насос состоит из 4 основных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Испаритель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Конденсатор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Компрессор (повышение давления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фреона)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Дроссельный клапан (понижение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и температуры фреона)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 и конденсатор – это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теплообменники. Рабочее вещество для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насосов то же, что и для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холодильников – хладагент (фреон).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2776"/>
            <a:ext cx="4038600" cy="4968552"/>
          </a:xfrm>
        </p:spPr>
      </p:pic>
    </p:spTree>
    <p:extLst>
      <p:ext uri="{BB962C8B-B14F-4D97-AF65-F5344CB8AC3E}">
        <p14:creationId xmlns:p14="http://schemas.microsoft.com/office/powerpoint/2010/main" val="68360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насос по своей сути – кондиционер, работающий наоборот - он забирает тепло из окружающей среды( так называемое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низкопотенциальное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 и перерабатывает его в высокопотенциальное, которое можно использовать для отопления</a:t>
            </a:r>
          </a:p>
        </p:txBody>
      </p:sp>
    </p:spTree>
    <p:extLst>
      <p:ext uri="{BB962C8B-B14F-4D97-AF65-F5344CB8AC3E}">
        <p14:creationId xmlns:p14="http://schemas.microsoft.com/office/powerpoint/2010/main" val="79994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0070"/>
            <a:ext cx="7920880" cy="56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отопления частных домов, дач, коттеджей,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таунхаусов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загородных домов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топления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заводов, складов, офисных зданий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отопления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АЗС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отопления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 и фермерских хозяйств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7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68052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теплового насоса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ссылки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насосов: экономичность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возможность переключения с режима отопления зимой на режим кондиционирования летом, надежен(его работой управляет автоматика), особенностью системы является ее сугубо индивидуальный характер для каждого потребителя,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компактен и практически бесшумен.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8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недостаткам тепловых насосов, используемых для отопления, следует отнести большую стоимость установленного оборудования.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9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ссылки 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http://waterkotte.com.ru/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primenenie-teplovih-nasosov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works.doklad.ru/view/IECKkEtpNZU.html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nsia-energy.ru/info/articles/13-oblasti-primeneniya-teplovykh-nasosov#:~:text=Тепловые насосы все чаще применяют,дач и других жилых помещений"/>
              </a:rPr>
              <a:t>https://nsia-energy.ru/info/articles/13-oblasti-prime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nsia-energy.ru/info/articles/13-oblasti-primeneniya-teplovykh-nasosov#:~:text=Тепловые насосы все чаще применяют,дач и других жилых помещений"/>
              </a:rPr>
              <a:t>..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https://www.kp.ru/guide/teplovye-nasosy.html#:~:text=Тепловой насос – это система, с,без вреда для окружающей среды"/>
              </a:rPr>
              <a:t>https://www.kp.ru/guide/teplovye-nasosy.html#:~:text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https://www.kp.ru/guide/teplovye-nasosy.html#:~:text=Тепловой насос – это система, с,без вреда для окружающей среды"/>
              </a:rPr>
              <a:t>=..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https://ru.wikipedia.org/wiki/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Тепловой_насос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07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err="1">
                <a:hlinkClick r:id="rId2"/>
              </a:rPr>
              <a:t>Копп</a:t>
            </a:r>
            <a:r>
              <a:rPr lang="ru-RU" sz="2800" dirty="0">
                <a:hlinkClick r:id="rId2"/>
              </a:rPr>
              <a:t> О.А.</a:t>
            </a:r>
            <a:r>
              <a:rPr lang="en-US" sz="2800" dirty="0">
                <a:hlinkClick r:id="rId2"/>
              </a:rPr>
              <a:t>,</a:t>
            </a:r>
            <a:r>
              <a:rPr lang="ru-RU" sz="2800" dirty="0">
                <a:hlinkClick r:id="rId2"/>
              </a:rPr>
              <a:t> Семененко Н.М. </a:t>
            </a:r>
            <a:r>
              <a:rPr lang="ru-RU" sz="2800" dirty="0" err="1">
                <a:hlinkClick r:id="rId2"/>
              </a:rPr>
              <a:t>Геотериальноеиотопление</a:t>
            </a:r>
            <a:r>
              <a:rPr lang="ru-RU" sz="2800" dirty="0">
                <a:hlinkClick r:id="rId2"/>
              </a:rPr>
              <a:t>. Конденсатные насосы.//Научно-методический электронный журнал «Концепт»</a:t>
            </a:r>
            <a:r>
              <a:rPr lang="en-US" sz="2800" dirty="0">
                <a:hlinkClick r:id="rId2"/>
              </a:rPr>
              <a:t>, 2017</a:t>
            </a:r>
            <a:endParaRPr lang="ru-RU" sz="2800" dirty="0">
              <a:hlinkClick r:id="rId2"/>
            </a:endParaRPr>
          </a:p>
          <a:p>
            <a:r>
              <a:rPr lang="ru-RU" sz="2800" dirty="0">
                <a:hlinkClick r:id="rId2"/>
              </a:rPr>
              <a:t>Лунева С.К.</a:t>
            </a:r>
            <a:r>
              <a:rPr lang="en-US" sz="2800" dirty="0">
                <a:hlinkClick r:id="rId2"/>
              </a:rPr>
              <a:t>, </a:t>
            </a:r>
            <a:r>
              <a:rPr lang="ru-RU" sz="2800" dirty="0" err="1">
                <a:hlinkClick r:id="rId2"/>
              </a:rPr>
              <a:t>Чистович</a:t>
            </a:r>
            <a:r>
              <a:rPr lang="ru-RU" sz="2800" dirty="0">
                <a:hlinkClick r:id="rId2"/>
              </a:rPr>
              <a:t> А.С.</a:t>
            </a:r>
            <a:r>
              <a:rPr lang="en-US" sz="2800" dirty="0">
                <a:hlinkClick r:id="rId2"/>
              </a:rPr>
              <a:t>, </a:t>
            </a:r>
            <a:r>
              <a:rPr lang="ru-RU" sz="2800" dirty="0">
                <a:hlinkClick r:id="rId2"/>
              </a:rPr>
              <a:t>Эмиров И.Х. К вопросу применения Конденсатных насосов .// Журнал «Технико-Технологические проблемы сервиса»</a:t>
            </a:r>
            <a:r>
              <a:rPr lang="en-US" sz="2800" dirty="0">
                <a:hlinkClick r:id="rId2"/>
              </a:rPr>
              <a:t>, </a:t>
            </a:r>
            <a:r>
              <a:rPr lang="ru-RU" sz="2800" dirty="0">
                <a:hlinkClick r:id="rId2"/>
              </a:rPr>
              <a:t>2013</a:t>
            </a:r>
          </a:p>
          <a:p>
            <a:r>
              <a:rPr lang="ru-RU" sz="2800" dirty="0">
                <a:hlinkClick r:id="rId2"/>
              </a:rPr>
              <a:t>Конденсатный насос// Большая советская энциклопедия</a:t>
            </a:r>
            <a:r>
              <a:rPr lang="en-US" sz="2800" dirty="0">
                <a:hlinkClick r:id="rId2"/>
              </a:rPr>
              <a:t>.</a:t>
            </a:r>
            <a:endParaRPr lang="ru-RU" sz="2800" dirty="0"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8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конструкцию и принцип работы тепловых насосов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Указать недостатки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тепловых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194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исследовательская работа рассматривает тему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тема актуальна для моей специальности 13.02.01 Тепловые электрические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8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насос — устройство для переноса тепловой энергии от источника к потребителю. В отличие от самопроизвольной передачи тепла, которая всегда происходит от горячего тела к холодному, тепловой насос переносит тепло в обратном направлении. Для работы тепловому насосу нужен внешний источник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35811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теплового насоса</a:t>
            </a:r>
            <a:endParaRPr lang="ru-RU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80920" cy="4752527"/>
          </a:xfrm>
        </p:spPr>
      </p:pic>
    </p:spTree>
    <p:extLst>
      <p:ext uri="{BB962C8B-B14F-4D97-AF65-F5344CB8AC3E}">
        <p14:creationId xmlns:p14="http://schemas.microsoft.com/office/powerpoint/2010/main" val="426581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 состав любой электрической станции входят два типа машин: машины - орудия (насосы) и машины - двигатели (турбины).</a:t>
            </a:r>
          </a:p>
          <a:p>
            <a:pPr>
              <a:defRPr/>
            </a:pPr>
            <a:r>
              <a:rPr lang="ru-RU" sz="2800" u="sng" dirty="0">
                <a:latin typeface="Times New Roman"/>
                <a:ea typeface="Times New Roman"/>
                <a:cs typeface="Times New Roman"/>
              </a:rPr>
              <a:t>Насосами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в широком смысле называют машины для сообщения энергии рабочей среде. В зависимости от рода рабочего тела, различают насосы для капельных жидкостей (насосы в узком смысле) и насосы для газов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газодувки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и компрессоры). В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газодувках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происходит незначительное изменение статического давления, и изменением плотности среды можно пренебречь. В компрессорах при значительных изменениях статического давления проявляется сжимаемость среды.</a:t>
            </a:r>
          </a:p>
          <a:p>
            <a:pPr>
              <a:defRPr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Остановимся подробнее на насосах в узком смысле этого слова - насосах для жидкости. Преобразуя механическую энергию приводного двигателя в механическую энергию движущейся жидкости, насосы поднимают жидкость на определенную высоту, подают ее на необходимое расстояние в горизонтальной плоскости или заставляют циркулировать в какой-либо замкнутой системе. По принципу действия насосы подразделяют на динамические и объемные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368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динамических насосах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жидкость движется под силовым воздействием в камере постоянного объема, сообщающейся с подводящими и отводящими устройствами.</a:t>
            </a:r>
          </a:p>
          <a:p>
            <a:pPr>
              <a:defRPr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u="sng" dirty="0">
                <a:latin typeface="Times New Roman"/>
                <a:ea typeface="Times New Roman"/>
                <a:cs typeface="Times New Roman"/>
              </a:rPr>
              <a:t>объемных насосах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движение жидкости происходит путем всасывания и вытеснения жидкости за счет циклического изменения объема в рабочих полостях при движении поршней, диафрагм, пластин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любого насоса характеризуется следующими величинами:</a:t>
            </a:r>
          </a:p>
          <a:p>
            <a:pPr>
              <a:defRPr/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1.Объемная подача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[м</a:t>
            </a:r>
            <a:r>
              <a:rPr lang="ru-RU" sz="2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/с] -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объем жидкости подаваемый насосом в напорный трубопровод за единицу времени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2.Напор (удельная работа)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[Дж/кг] -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полное количество энергии, сообщаемое 1 кг рабочего среды в насосе.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Выраженный в метрах показывает высоту на которую можно поднять жидкость с помощью насоса.</a:t>
            </a:r>
          </a:p>
          <a:p>
            <a:pPr>
              <a:defRPr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18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/>
          <p:nvPr/>
        </p:nvSpPr>
        <p:spPr bwMode="auto">
          <a:xfrm>
            <a:off x="230549" y="152399"/>
            <a:ext cx="8661931" cy="670560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2800" b="0" i="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3.Частота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вращения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насосов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имеющих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вращающийся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ротор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- </a:t>
            </a:r>
            <a:r>
              <a:rPr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[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мин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];</a:t>
            </a:r>
          </a:p>
          <a:p>
            <a:pPr>
              <a:defRPr/>
            </a:pP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4.Состояние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среды</a:t>
            </a: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(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температура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давление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>
              <a:defRPr/>
            </a:pP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5.Плотность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среды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 - [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кг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/м</a:t>
            </a:r>
            <a:r>
              <a:rPr sz="2800" b="0" i="0" u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]</a:t>
            </a:r>
          </a:p>
          <a:p>
            <a:pPr>
              <a:defRPr/>
            </a:pP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6.Мощность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N [</a:t>
            </a:r>
            <a:r>
              <a:rPr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] -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полная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энергия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подводимая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насосу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единицу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7.Коэффициент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полезного</a:t>
            </a: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действия</a:t>
            </a:r>
            <a:r>
              <a:rPr sz="2800" b="0" i="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КПД</a:t>
            </a:r>
            <a:r>
              <a:rPr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-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отношение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энергии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переданной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жидкости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полной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энергии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подведенной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8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насосу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br>
              <a:rPr sz="28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83768" y="4581128"/>
            <a:ext cx="3422457" cy="13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329</TotalTime>
  <Words>772</Words>
  <Application>Microsoft Office PowerPoint</Application>
  <PresentationFormat>Экран (4:3)</PresentationFormat>
  <Paragraphs>79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МИНИСТЕРСТВО ОБРАЗОВАНИЯ И НАУКИ РЕСПУБЛИКИ БАШКОРТОСТАН  ГОСУДАРСТВЕННОЕ АВТОНОМНОЕ ПРОФЕССИОНАЛЬНОЕ ОБРАЗОВАТЕЛЬНОЕ УЧРЕЖДЕНИЕ УФИМСКИЙ ТОПЛИВНО-ЭНЕРГЕТИЧЕСКИЙ КОЛЛЕДЖ</vt:lpstr>
      <vt:lpstr>Содержание</vt:lpstr>
      <vt:lpstr>Цели и задачи:</vt:lpstr>
      <vt:lpstr>Актуальность темы</vt:lpstr>
      <vt:lpstr>Определение </vt:lpstr>
      <vt:lpstr>Схема теплового насоса</vt:lpstr>
      <vt:lpstr>Общие сведения</vt:lpstr>
      <vt:lpstr>Презентация PowerPoint</vt:lpstr>
      <vt:lpstr>Презентация PowerPoint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чего состоит тепловой насос</vt:lpstr>
      <vt:lpstr>Принцип действия</vt:lpstr>
      <vt:lpstr>Презентация PowerPoint</vt:lpstr>
      <vt:lpstr>Применение</vt:lpstr>
      <vt:lpstr>Заключение</vt:lpstr>
      <vt:lpstr>Презентация PowerPoint</vt:lpstr>
      <vt:lpstr>Используемые ссылки 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БАШКОРТОСТАН ГОСУДАРСТВЕННОЕ АВТОНОМНОЕ ПРОФЕССИОНАЛЬНОЕ ОБРАЗОВАТЕЛЬНОЕ УЧРЕЖДЕНИЕ УФИМСКИЙ ТОПЛИВНО-ЭНЕРГЕТИЧЕСКИЙ КОЛЛЕДЖ</dc:title>
  <dc:creator>rus_kg@bk.ru</dc:creator>
  <cp:lastModifiedBy>rus_kg@bk.ru</cp:lastModifiedBy>
  <cp:revision>21</cp:revision>
  <dcterms:created xsi:type="dcterms:W3CDTF">2021-05-06T19:31:25Z</dcterms:created>
  <dcterms:modified xsi:type="dcterms:W3CDTF">2021-05-19T00:47:48Z</dcterms:modified>
</cp:coreProperties>
</file>