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75" r:id="rId18"/>
    <p:sldId id="277" r:id="rId19"/>
    <p:sldId id="269" r:id="rId20"/>
    <p:sldId id="270" r:id="rId21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18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 bwMode="auto">
          <a:xfrm>
            <a:off x="1871530" y="3212975"/>
            <a:ext cx="8534399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920054" y="1204857"/>
            <a:ext cx="10339617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32331" y="1484784"/>
            <a:ext cx="10312995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Title 10"/>
          <p:cNvSpPr>
            <a:spLocks noGrp="1"/>
          </p:cNvSpPr>
          <p:nvPr>
            <p:ph type="title"/>
          </p:nvPr>
        </p:nvSpPr>
        <p:spPr bwMode="auto">
          <a:xfrm>
            <a:off x="925158" y="116631"/>
            <a:ext cx="10341684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1556793"/>
            <a:ext cx="5071871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9402" y="1556791"/>
            <a:ext cx="5080583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719402" y="2492895"/>
            <a:ext cx="5071871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384031" y="1556791"/>
            <a:ext cx="5074114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6288021" y="2492897"/>
            <a:ext cx="5071871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712773" y="596974"/>
            <a:ext cx="4563310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922669" y="559398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12773" y="2618910"/>
            <a:ext cx="4548966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 cstate="print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903642" y="4668818"/>
            <a:ext cx="10356027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917985" y="5324305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543606" y="620687"/>
            <a:ext cx="6929454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578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34047" y="6165303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06047" y="6165303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 smtClean="0"/>
              <a:pPr>
                <a:defRPr/>
              </a:pPr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0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5" Type="http://schemas.openxmlformats.org/officeDocument/2006/relationships/slide" Target="slide8.xml"/><Relationship Id="rId10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9"/>
          <p:cNvSpPr>
            <a:spLocks noGrp="1"/>
          </p:cNvSpPr>
          <p:nvPr>
            <p:ph type="ctrTitle"/>
          </p:nvPr>
        </p:nvSpPr>
        <p:spPr bwMode="auto">
          <a:xfrm>
            <a:off x="363899" y="152399"/>
            <a:ext cx="11715750" cy="1200150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5000"/>
          </a:bodyPr>
          <a:lstStyle>
            <a:lvl1pPr algn="ctr">
              <a:defRPr sz="4000" cap="sm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>
              <a:lnSpc>
                <a:spcPct val="114999"/>
              </a:lnSpc>
              <a:defRPr/>
            </a:pPr>
            <a:r>
              <a:rPr sz="2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МИНИСТЕРСТВО </a:t>
            </a:r>
            <a:r>
              <a:rPr sz="2200" b="0" i="0" u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ОБРАЗОВАНИЯ</a:t>
            </a:r>
            <a:r>
              <a:rPr lang="ru-RU" sz="2200" b="0" i="0" u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НАУКИ</a:t>
            </a:r>
            <a:r>
              <a:rPr sz="2200" b="0" i="0" u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РЕСПУБЛИКИ БАШКОРТОСТАН ГОСУДАРСТВЕННОЕ АВТОНОМНОЕ ПРОФЕССИОНАЛЬНОЕ ОБРАЗОВАТЕЛЬНОЕ УЧРЕЖДЕНИЕ УФИМСКИЙ ТОПЛИВНО-ЭНЕРГЕТИЧЕСКИЙ КОЛЛЕДЖ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 bwMode="auto">
          <a:xfrm>
            <a:off x="5780430" y="4038599"/>
            <a:ext cx="6197638" cy="1200150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72500" lnSpcReduction="20000"/>
          </a:bodyPr>
          <a:lstStyle>
            <a:lvl1pPr marL="0" indent="0" algn="ctr">
              <a:buNone/>
              <a:defRPr sz="2400" b="0" i="0" cap="none" spc="119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defRPr/>
            </a:pPr>
            <a:r>
              <a:rPr dirty="0" err="1">
                <a:solidFill>
                  <a:schemeClr val="bg1"/>
                </a:solidFill>
              </a:rPr>
              <a:t>В</a:t>
            </a:r>
            <a:r>
              <a:rPr sz="2400" dirty="0" err="1">
                <a:solidFill>
                  <a:schemeClr val="bg1"/>
                </a:solidFill>
              </a:rPr>
              <a:t>ыполнил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студент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группы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smtClean="0">
                <a:solidFill>
                  <a:schemeClr val="bg1"/>
                </a:solidFill>
              </a:rPr>
              <a:t>2ПГ-</a:t>
            </a:r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sz="2400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ru-RU" sz="2400" dirty="0" err="1" smtClean="0">
                <a:solidFill>
                  <a:schemeClr val="bg1"/>
                </a:solidFill>
              </a:rPr>
              <a:t>Крутяева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Карина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sz="2400" dirty="0" err="1" smtClean="0">
                <a:solidFill>
                  <a:schemeClr val="bg1"/>
                </a:solidFill>
              </a:rPr>
              <a:t>Преподаватель</a:t>
            </a:r>
            <a:r>
              <a:rPr sz="2400" dirty="0">
                <a:solidFill>
                  <a:schemeClr val="bg1"/>
                </a:solidFill>
              </a:rPr>
              <a:t>:</a:t>
            </a:r>
          </a:p>
          <a:p>
            <a:pPr algn="r">
              <a:defRPr/>
            </a:pP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Валеева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Зульфия</a:t>
            </a:r>
            <a:r>
              <a:rPr sz="2400" dirty="0">
                <a:solidFill>
                  <a:schemeClr val="bg1"/>
                </a:solidFill>
              </a:rPr>
              <a:t> </a:t>
            </a:r>
            <a:r>
              <a:rPr sz="2400" dirty="0" err="1">
                <a:solidFill>
                  <a:schemeClr val="bg1"/>
                </a:solidFill>
              </a:rPr>
              <a:t>Азатовна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8879249" y="1943100"/>
            <a:ext cx="3182285" cy="3962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2000">
                <a:solidFill>
                  <a:schemeClr val="bg1"/>
                </a:solidFill>
              </a:rPr>
              <a:t>Специальность: 13.02.01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830749" y="2495549"/>
            <a:ext cx="8594753" cy="8839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2600" b="0" i="0">
                <a:solidFill>
                  <a:schemeClr val="bg1"/>
                </a:solidFill>
              </a:rPr>
              <a:t>Питательные насосы</a:t>
            </a:r>
          </a:p>
          <a:p>
            <a:pPr algn="ctr">
              <a:defRPr/>
            </a:pPr>
            <a:r>
              <a:rPr sz="2600" b="0" i="0">
                <a:solidFill>
                  <a:schemeClr val="bg1"/>
                </a:solidFill>
              </a:rPr>
              <a:t>Презентация по “Гидравлика и гидравлические машины”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097699" y="6172200"/>
            <a:ext cx="3715758" cy="5181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2800" smtClean="0">
                <a:solidFill>
                  <a:schemeClr val="bg1"/>
                </a:solidFill>
              </a:rPr>
              <a:t>г.Уфа</a:t>
            </a:r>
            <a:r>
              <a:rPr lang="ru-RU" sz="2800" dirty="0" smtClean="0">
                <a:solidFill>
                  <a:schemeClr val="bg1"/>
                </a:solidFill>
              </a:rPr>
              <a:t> 2021г.</a:t>
            </a:r>
            <a:endParaRPr sz="28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Принцип работы ПЭ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Ротор </a:t>
            </a: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насоса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 приводится в действие электродвигателем через упругую втулочно-пальцевую полумуфту. </a:t>
            </a: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Принцип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 действия </a:t>
            </a: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питательного насоса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 типа ПЭ основан на действии центробежных сил. Вращаясь, рабочее колесо, сообщает круговое движение жидкости, находящейся между лопатками рабочего колеса.</a:t>
            </a:r>
            <a:endParaRPr sz="2400" b="0" i="0" u="none">
              <a:solidFill>
                <a:srgbClr val="202124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Shape 5"/>
          <p:cNvSpPr/>
          <p:nvPr/>
        </p:nvSpPr>
        <p:spPr bwMode="auto">
          <a:xfrm>
            <a:off x="-2872807" y="7116883"/>
            <a:ext cx="55365" cy="48362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6097624" y="3524249"/>
            <a:ext cx="5102446" cy="3224435"/>
          </a:xfrm>
          <a:prstGeom prst="rect">
            <a:avLst/>
          </a:prstGeom>
        </p:spPr>
      </p:pic>
      <p:sp>
        <p:nvSpPr>
          <p:cNvPr id="8" name="5-конечная звезда 7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Конструкция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02020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32011" y="1690116"/>
            <a:ext cx="6242304" cy="4315968"/>
          </a:xfrm>
        </p:spPr>
      </p:pic>
      <p:sp>
        <p:nvSpPr>
          <p:cNvPr id="5" name="5-конечная звезда 4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Виды ПЭ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Насосы питательные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 могут быть изготовлены в различных конструктивных исполнениях: - Вертикальные (ЦНСв) и горизонтальные (ЦВК); - Однокорпусные (ЦНСГ) или двухкорпусные; - Секционного (ЦНСв и ЦНСп) или спирального типа (ЦВК);</a:t>
            </a:r>
          </a:p>
        </p:txBody>
      </p:sp>
      <p:sp>
        <p:nvSpPr>
          <p:cNvPr id="6" name="Shape 5"/>
          <p:cNvSpPr/>
          <p:nvPr/>
        </p:nvSpPr>
        <p:spPr bwMode="auto">
          <a:xfrm>
            <a:off x="6478775" y="5309945"/>
            <a:ext cx="254495" cy="26247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6946404" y="3485696"/>
            <a:ext cx="4098501" cy="3003731"/>
          </a:xfrm>
          <a:prstGeom prst="rect">
            <a:avLst/>
          </a:prstGeom>
        </p:spPr>
      </p:pic>
      <p:sp>
        <p:nvSpPr>
          <p:cNvPr id="8" name="5-конечная звезда 7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Подпиточный насос АН-2/16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 lnSpcReduction="20000"/>
          </a:bodyPr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4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На питательных центробежных насосах, использующих рабочее колесо, опорами вала служат два подшипника скольжения, которые имеют камеры водяного охлаждения. Также, обычно, конструкционно, в насосах предусматривается охлаждение сальников водой, в том числе перекачиваемой. Необходимость охлаждения связана в первую очередь с тем, что питательные насосы – это высокооборотистые насосы с электрическим или турбинным приводом, перегрев которых может привести к деформации рабочих поверхностей, узлов и агрегатов, что может полностью вывести такой насос из строя.</a:t>
            </a:r>
          </a:p>
          <a:p>
            <a:pPr>
              <a:defRPr/>
            </a:pPr>
            <a:r>
              <a:rPr sz="24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Классический питательный насос должен отвечать следующим требованиям:</a:t>
            </a:r>
          </a:p>
          <a:p>
            <a:pPr marL="184750" indent="-184750">
              <a:buFont typeface="Arial"/>
              <a:buChar char="–"/>
              <a:defRPr/>
            </a:pPr>
            <a:r>
              <a:rPr sz="24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диапазон вибрации на корпусе подшипника не превышает 0,05мм.;</a:t>
            </a:r>
          </a:p>
          <a:p>
            <a:pPr marL="184750" indent="-184750">
              <a:buFont typeface="Arial"/>
              <a:buChar char="–"/>
              <a:defRPr/>
            </a:pPr>
            <a:r>
              <a:rPr sz="24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- динамическая устойчивость во всем диапазоне работы насоса;</a:t>
            </a:r>
          </a:p>
          <a:p>
            <a:pPr>
              <a:defRPr/>
            </a:pPr>
            <a:r>
              <a:rPr sz="24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- удобство при монтаже, ремонте и обслуживании;</a:t>
            </a: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Как он выглядит</a:t>
            </a:r>
            <a:endParaRPr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/>
        </p:blipFill>
        <p:spPr bwMode="auto">
          <a:xfrm>
            <a:off x="3586163" y="1709737"/>
            <a:ext cx="5334000" cy="4276725"/>
          </a:xfrm>
          <a:prstGeom prst="rect">
            <a:avLst/>
          </a:prstGeom>
        </p:spPr>
      </p:pic>
      <p:sp>
        <p:nvSpPr>
          <p:cNvPr id="6" name="Shape 5"/>
          <p:cNvSpPr/>
          <p:nvPr/>
        </p:nvSpPr>
        <p:spPr bwMode="auto">
          <a:xfrm>
            <a:off x="-6087711" y="5236589"/>
            <a:ext cx="68257" cy="808127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7" name="5-конечная звезда 6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Предназначение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 sz="2800"/>
          </a:p>
          <a:p>
            <a:pPr>
              <a:defRPr/>
            </a:pPr>
            <a:r>
              <a:rPr sz="2800" b="1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Питательные насосы </a:t>
            </a:r>
            <a:r>
              <a:rPr sz="2800" b="0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предназначены для перекачивания воды и схожих с ней нейтральных жидкостей кинематической вязкостью до 36 сСт, плотностью до 1200 кг/м3 и малым включением твердых частиц. Температура при этом может быть от – 15 до + 105 °С. Питательные центробежно-вихревые насосы в основном применяются в системах питания маломощных котлов, в других случаях используют масляные насосы.</a:t>
            </a: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 dirty="0" err="1">
                <a:solidFill>
                  <a:schemeClr val="tx1"/>
                </a:solidFill>
              </a:rPr>
              <a:t>Из</a:t>
            </a:r>
            <a:r>
              <a:rPr b="1" i="1" dirty="0">
                <a:solidFill>
                  <a:schemeClr val="tx1"/>
                </a:solidFill>
              </a:rPr>
              <a:t> </a:t>
            </a:r>
            <a:r>
              <a:rPr b="1" i="1" dirty="0" err="1">
                <a:solidFill>
                  <a:schemeClr val="tx1"/>
                </a:solidFill>
              </a:rPr>
              <a:t>чего</a:t>
            </a:r>
            <a:r>
              <a:rPr b="1" i="1" dirty="0">
                <a:solidFill>
                  <a:schemeClr val="tx1"/>
                </a:solidFill>
              </a:rPr>
              <a:t> </a:t>
            </a:r>
            <a:r>
              <a:rPr b="1" i="1" dirty="0" err="1">
                <a:solidFill>
                  <a:schemeClr val="tx1"/>
                </a:solidFill>
              </a:rPr>
              <a:t>состоят</a:t>
            </a:r>
            <a:endParaRPr b="1" i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0000" lnSpcReduction="2000"/>
          </a:bodyPr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800" b="0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Питательные насосы состоят из двух ступеней (первая – центробежное колесо, 2-я – вихревое колесо), что не могло не сказаться на его производительности в лучшую сторону. Центробежное колесо надежно закреплено, вихревое – плавающее. Двигатель </a:t>
            </a:r>
            <a:r>
              <a:rPr sz="2800" b="1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питательного насоса </a:t>
            </a:r>
            <a:r>
              <a:rPr sz="2800" b="0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смонтирован на общей фундаментной плите и раме. Материал основных деталей – чугун, вихревое же колесо выполнено из стали. </a:t>
            </a:r>
            <a:r>
              <a:rPr sz="2800" b="1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Питательные насосы </a:t>
            </a:r>
            <a:r>
              <a:rPr sz="2800" b="0" i="0" u="none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по мощности давления в 2-3 раза превосходят центробежные насосы. Питательные центробежно-вихревые насосы имеют малые габариты и массу.</a:t>
            </a: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Питательный насос ПЭ 250-75-2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Питательный насос ПЭ 250-75-2 None Насосы питательные ПЭ возможны скидки и  подбор по параметрам +380 (44) 221-36-96 доб. гор : продажа оптом и в  розницу в Киеве, Запорожье, Днепропетровске, Сумах, Херсоне, Харькове,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1476374"/>
            <a:ext cx="6677025" cy="5120978"/>
          </a:xfrm>
          <a:prstGeom prst="rect">
            <a:avLst/>
          </a:prstGeom>
          <a:noFill/>
        </p:spPr>
      </p:pic>
      <p:sp>
        <p:nvSpPr>
          <p:cNvPr id="4" name="5-конечная звезда 3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ttp://nasos.info/files/nasos_img/big/4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399"/>
            <a:ext cx="12192000" cy="7029400"/>
          </a:xfrm>
          <a:prstGeom prst="rect">
            <a:avLst/>
          </a:prstGeom>
          <a:noFill/>
        </p:spPr>
      </p:pic>
      <p:sp>
        <p:nvSpPr>
          <p:cNvPr id="4" name="5-конечная звезда 3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Ссылки и литература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en-US" sz="2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https://arosna.com</a:t>
            </a:r>
            <a:endParaRPr sz="2800" b="0" i="0" u="none" strike="noStrike" cap="none" spc="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en-US" sz="2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https://td-automatika.ru/</a:t>
            </a:r>
            <a:endParaRPr sz="2800" b="0" i="0" u="none" strike="noStrike" cap="none" spc="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en-US" sz="2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https://kron-pump.ru</a:t>
            </a:r>
            <a:endParaRPr sz="2800" b="0" i="0" u="none" strike="noStrike" cap="none" spc="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defRPr/>
            </a:pPr>
            <a:r>
              <a:rPr lang="en-US" sz="2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А.П </a:t>
            </a:r>
            <a:r>
              <a:rPr lang="en-US" sz="2800" b="0" i="0" u="none" strike="noStrike" cap="none" spc="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Абрамов</a:t>
            </a:r>
            <a:r>
              <a:rPr lang="en-US" sz="2800" b="0" i="0" u="none" strike="noStrike" cap="none" spc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800" b="0" i="0" u="none" strike="noStrike" cap="none" spc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Питательные электронасосы </a:t>
            </a:r>
            <a:r>
              <a:rPr sz="2800" b="0" i="0" u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ТЭЦ 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 АЭС: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инструкция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изучению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конструкций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узлов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элементов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приемов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эксплуатации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студентов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всех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форм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обучения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специальности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«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Тепловые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двигатели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</a:t>
            </a:r>
            <a:r>
              <a:rPr sz="2800" b="0" i="0" u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нагнетатели</a:t>
            </a:r>
            <a:r>
              <a:rPr sz="28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» </a:t>
            </a:r>
            <a:endParaRPr sz="2800" dirty="0"/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 smtClean="0">
                <a:solidFill>
                  <a:schemeClr val="tx1"/>
                </a:solidFill>
              </a:rPr>
              <a:t>Содержание</a:t>
            </a:r>
            <a:endParaRPr b="1" i="1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932330" y="1772815"/>
            <a:ext cx="10327339" cy="470418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87500" lnSpcReduction="20000"/>
          </a:bodyPr>
          <a:lstStyle/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  <a:hlinkClick r:id="rId2" action="ppaction://hlinksldjump"/>
              </a:rPr>
              <a:t>Цели и задачи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3" action="ppaction://hlinksldjump"/>
              </a:rPr>
              <a:t>Определение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4" action="ppaction://hlinksldjump"/>
              </a:rPr>
              <a:t>Общие</a:t>
            </a:r>
            <a:r>
              <a:rPr sz="2800" dirty="0" smtClean="0">
                <a:solidFill>
                  <a:schemeClr val="tx1"/>
                </a:solidFill>
                <a:hlinkClick r:id="rId4" action="ppaction://hlinksldjump"/>
              </a:rPr>
              <a:t> </a:t>
            </a:r>
            <a:r>
              <a:rPr sz="2800" dirty="0" err="1" smtClean="0">
                <a:solidFill>
                  <a:schemeClr val="tx1"/>
                </a:solidFill>
                <a:hlinkClick r:id="rId4" action="ppaction://hlinksldjump"/>
              </a:rPr>
              <a:t>сведения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5" action="ppaction://hlinksldjump"/>
              </a:rPr>
              <a:t>Классификация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6" action="ppaction://hlinksldjump"/>
              </a:rPr>
              <a:t>Принцип</a:t>
            </a:r>
            <a:r>
              <a:rPr sz="2800" dirty="0" smtClean="0">
                <a:solidFill>
                  <a:schemeClr val="tx1"/>
                </a:solidFill>
                <a:hlinkClick r:id="rId6" action="ppaction://hlinksldjump"/>
              </a:rPr>
              <a:t> </a:t>
            </a:r>
            <a:r>
              <a:rPr sz="2800" dirty="0" err="1" smtClean="0">
                <a:solidFill>
                  <a:schemeClr val="tx1"/>
                </a:solidFill>
                <a:hlinkClick r:id="rId6" action="ppaction://hlinksldjump"/>
              </a:rPr>
              <a:t>работы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7" action="ppaction://hlinksldjump"/>
              </a:rPr>
              <a:t>Виды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8" action="ppaction://hlinksldjump"/>
              </a:rPr>
              <a:t>Подпиточный</a:t>
            </a:r>
            <a:r>
              <a:rPr sz="2800" dirty="0" smtClean="0">
                <a:solidFill>
                  <a:schemeClr val="tx1"/>
                </a:solidFill>
                <a:hlinkClick r:id="rId8" action="ppaction://hlinksldjump"/>
              </a:rPr>
              <a:t> </a:t>
            </a:r>
            <a:r>
              <a:rPr sz="2800" dirty="0" err="1" smtClean="0">
                <a:solidFill>
                  <a:schemeClr val="tx1"/>
                </a:solidFill>
                <a:hlinkClick r:id="rId8" action="ppaction://hlinksldjump"/>
              </a:rPr>
              <a:t>насос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9" action="ppaction://hlinksldjump"/>
              </a:rPr>
              <a:t>Изображение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10" action="ppaction://hlinksldjump"/>
              </a:rPr>
              <a:t>Предназначение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11" action="ppaction://hlinksldjump"/>
              </a:rPr>
              <a:t>Из</a:t>
            </a:r>
            <a:r>
              <a:rPr sz="2800" dirty="0" smtClean="0">
                <a:solidFill>
                  <a:schemeClr val="tx1"/>
                </a:solidFill>
                <a:hlinkClick r:id="rId11" action="ppaction://hlinksldjump"/>
              </a:rPr>
              <a:t> </a:t>
            </a:r>
            <a:r>
              <a:rPr sz="2800" dirty="0" err="1" smtClean="0">
                <a:solidFill>
                  <a:schemeClr val="tx1"/>
                </a:solidFill>
                <a:hlinkClick r:id="rId11" action="ppaction://hlinksldjump"/>
              </a:rPr>
              <a:t>чего</a:t>
            </a:r>
            <a:r>
              <a:rPr sz="2800" dirty="0" smtClean="0">
                <a:solidFill>
                  <a:schemeClr val="tx1"/>
                </a:solidFill>
                <a:hlinkClick r:id="rId11" action="ppaction://hlinksldjump"/>
              </a:rPr>
              <a:t> </a:t>
            </a:r>
            <a:r>
              <a:rPr sz="2800" dirty="0" err="1" smtClean="0">
                <a:solidFill>
                  <a:schemeClr val="tx1"/>
                </a:solidFill>
                <a:hlinkClick r:id="rId11" action="ppaction://hlinksldjump"/>
              </a:rPr>
              <a:t>состоит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12" action="ppaction://hlinksldjump"/>
              </a:rPr>
              <a:t>Использованная</a:t>
            </a:r>
            <a:r>
              <a:rPr sz="2800" dirty="0" smtClean="0">
                <a:solidFill>
                  <a:schemeClr val="tx1"/>
                </a:solidFill>
                <a:hlinkClick r:id="rId12" action="ppaction://hlinksldjump"/>
              </a:rPr>
              <a:t> </a:t>
            </a:r>
            <a:r>
              <a:rPr sz="2800" dirty="0" err="1" smtClean="0">
                <a:solidFill>
                  <a:schemeClr val="tx1"/>
                </a:solidFill>
                <a:hlinkClick r:id="rId12" action="ppaction://hlinksldjump"/>
              </a:rPr>
              <a:t>литература</a:t>
            </a:r>
            <a:endParaRPr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sz="2800" dirty="0" err="1" smtClean="0">
                <a:solidFill>
                  <a:schemeClr val="tx1"/>
                </a:solidFill>
                <a:hlinkClick r:id="rId13" action="ppaction://hlinksldjump"/>
              </a:rPr>
              <a:t>Заключение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Заключение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932330" y="1409699"/>
            <a:ext cx="10327339" cy="5276849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Исходя из цели и задач, мы можем сделать вывод, что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существует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два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варианта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приводов питательных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насосов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(электрический и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турбинный).  Достоинствами насоса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является-простота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  <a:sym typeface="Wingdings" pitchFamily="2" charset="2"/>
            </a:endParaRPr>
          </a:p>
          <a:p>
            <a:pPr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конструкции, надежность. Недостатком является-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ограничена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единичная мощность двигателя до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МВт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7" name="5-конечная звезда 6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Цели и задачи</a:t>
            </a:r>
            <a:r>
              <a:rPr lang="en-US" b="1" i="1" dirty="0" smtClean="0">
                <a:solidFill>
                  <a:schemeClr val="tx1"/>
                </a:solidFill>
              </a:rPr>
              <a:t>: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1. Изучить питательные насосы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2. Рассмотреть конструкцию и принцип работы питательных насосов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3. Указать недостатки и преимущество питательных насосов.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Определение питательных насосов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quarter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Питательные насосы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 - ПЭ - </a:t>
            </a: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это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 специальные </a:t>
            </a:r>
            <a:r>
              <a:rPr sz="2200" b="1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насосы</a:t>
            </a:r>
            <a:r>
              <a:rPr sz="2200" b="0" i="0" u="none">
                <a:solidFill>
                  <a:srgbClr val="202124"/>
                </a:solidFill>
                <a:latin typeface="Arial"/>
                <a:ea typeface="Arial"/>
                <a:cs typeface="Arial"/>
              </a:rPr>
              <a:t>, которые предназначаются для «питания» котлов электростанций, и промышленных паровых генераторов водой и удовлетворяют следующим требованиям: способность к перекачиванию воды высокой температуры (до 165 оС); способность поддержания высокого напора (Н) длительное время.</a:t>
            </a:r>
          </a:p>
        </p:txBody>
      </p:sp>
      <p:sp>
        <p:nvSpPr>
          <p:cNvPr id="6" name="Shape 5"/>
          <p:cNvSpPr/>
          <p:nvPr/>
        </p:nvSpPr>
        <p:spPr bwMode="auto">
          <a:xfrm>
            <a:off x="955735" y="6983783"/>
            <a:ext cx="95549" cy="496847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1306158" y="4238624"/>
            <a:ext cx="4807341" cy="2476499"/>
          </a:xfrm>
          <a:prstGeom prst="rect">
            <a:avLst/>
          </a:prstGeom>
        </p:spPr>
      </p:pic>
      <p:sp>
        <p:nvSpPr>
          <p:cNvPr id="9" name="5-конечная звезда 8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Общие сведения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932330" y="1123949"/>
            <a:ext cx="10327339" cy="5715000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 lnSpcReduction="13000"/>
          </a:bodyPr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состав любой электрической станции входят два типа машин: машины - орудия (насосы) и машины - двигатели (турбины).</a:t>
            </a:r>
          </a:p>
          <a:p>
            <a:pPr>
              <a:defRPr/>
            </a:pPr>
            <a:r>
              <a:rPr sz="2200" b="0" i="0" u="sng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Насосами</a:t>
            </a: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в широком смысле называют машины для сообщения энергии рабочей среде. В зависимости от рода рабочего тела, различают насосы для капельных жидкостей (насосы в узком смысле) и насосы для газов (газодувки и компрессоры). В газодувках происходит незначительное изменение статического давления, и изменением плотности среды можно пренебречь. В компрессорах при значительных изменениях статического давления проявляется сжимаемость среды.</a:t>
            </a:r>
          </a:p>
          <a:p>
            <a:pPr>
              <a:defRPr/>
            </a:pP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Остановимся подробнее на насосах в узком смысле этого слова - насосах для жидкости. Преобразуя механическую энергию приводного двигателя в механическую энергию движущейся жидкости, насосы поднимают жидкость на определенную высоту, подают ее на необходимое расстояние в горизонтальной плоскости или заставляют циркулировать в какой-либо замкнутой системе. По принципу действия насосы подразделяют на динамические и объемные.</a:t>
            </a:r>
          </a:p>
          <a:p>
            <a:pPr>
              <a:defRPr/>
            </a:pP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sz="2200" b="0" i="0" u="sng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динамических насосах</a:t>
            </a: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жидкость движется под силовым воздействием в камере постоянного объема, сообщающейся с подводящими и отводящими устройствами.</a:t>
            </a:r>
          </a:p>
          <a:p>
            <a:pPr>
              <a:defRPr/>
            </a:pP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sz="2200" b="0" i="0" u="sng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объемных насосах</a:t>
            </a:r>
            <a:r>
              <a:rPr sz="22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движение жидкости происходит путем всасывания и вытеснения жидкости за счет циклического изменения объема в рабочих полостях при движении поршней, диафрагм, пластин.</a:t>
            </a: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-86338" y="-112239"/>
            <a:ext cx="258860" cy="33651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 bwMode="auto">
          <a:xfrm>
            <a:off x="211499" y="266699"/>
            <a:ext cx="11753849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Shape 4"/>
          <p:cNvSpPr/>
          <p:nvPr/>
        </p:nvSpPr>
        <p:spPr bwMode="auto">
          <a:xfrm>
            <a:off x="230549" y="152399"/>
            <a:ext cx="11738642" cy="641984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Работа любого насоса характеризуется следующими величинами: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1.Объемная подача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sz="2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Q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[м</a:t>
            </a:r>
            <a:r>
              <a:rPr sz="2600" b="0" i="0" u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/с] - </a:t>
            </a:r>
            <a:r>
              <a:rPr sz="2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объем жидкости подаваемый насосом в напорный трубопровод за единицу времени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2.Напор (удельная работа)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sz="2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H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[Дж/кг] - </a:t>
            </a:r>
            <a:r>
              <a:rPr sz="2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полное количество энергии, сообщаемое 1 кг рабочего среды в насосе.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Выраженный в метрах показывает высоту на которую можно поднять жидкость с помощью насоса.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3.Частота вращения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(для насосов имеющих вращающийся ротор) - </a:t>
            </a:r>
            <a:r>
              <a:rPr sz="2600" b="1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[об/мин];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4.Состояние среды на входе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(температура и давление);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5.Плотность среды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 - [кг/м</a:t>
            </a:r>
            <a:r>
              <a:rPr sz="2600" b="0" i="0" u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]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6.Мощность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N [Вт] - </a:t>
            </a:r>
            <a:r>
              <a:rPr sz="2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полная энергия подводимая к насосу в единицу времени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defRPr/>
            </a:pPr>
            <a:r>
              <a:rPr sz="2600" b="0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7.Коэффициент полезного действия КПД</a:t>
            </a: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 - </a:t>
            </a:r>
            <a:r>
              <a:rPr sz="26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отношение энергии переданной жидкости, к полной энергии, подведенной к насосу:</a:t>
            </a:r>
            <a:r>
              <a:rPr sz="12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sz="1200" b="0" i="1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endParaRPr sz="1200" b="0" i="1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-129507" y="-146774"/>
            <a:ext cx="388291" cy="440063"/>
          </a:xfrm>
          <a:prstGeom prst="rect">
            <a:avLst/>
          </a:prstGeom>
        </p:spPr>
      </p:pic>
      <p:sp>
        <p:nvSpPr>
          <p:cNvPr id="8" name="Shape 7"/>
          <p:cNvSpPr/>
          <p:nvPr/>
        </p:nvSpPr>
        <p:spPr bwMode="auto">
          <a:xfrm>
            <a:off x="10046651" y="8385791"/>
            <a:ext cx="604922" cy="900241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/>
        </p:blipFill>
        <p:spPr bwMode="auto">
          <a:xfrm>
            <a:off x="4287641" y="5284451"/>
            <a:ext cx="3422457" cy="1383047"/>
          </a:xfrm>
          <a:prstGeom prst="rect">
            <a:avLst/>
          </a:prstGeom>
        </p:spPr>
      </p:pic>
      <p:sp>
        <p:nvSpPr>
          <p:cNvPr id="10" name="5-конечная звезда 9">
            <a:hlinkClick r:id="rId5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Схема питательного насоса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питательный насос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55963" y="1600200"/>
            <a:ext cx="5994400" cy="4495800"/>
          </a:xfrm>
        </p:spPr>
      </p:pic>
      <p:sp>
        <p:nvSpPr>
          <p:cNvPr id="5" name="5-конечная звезда 4">
            <a:hlinkClick r:id="rId3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 i="1">
                <a:solidFill>
                  <a:schemeClr val="tx1"/>
                </a:solidFill>
              </a:rPr>
              <a:t>Классификация</a:t>
            </a:r>
            <a:endParaRPr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932330" y="1772815"/>
            <a:ext cx="10327339" cy="4856583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endParaRPr/>
          </a:p>
          <a:p>
            <a:pPr>
              <a:defRPr/>
            </a:pP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 конструкционно - энергетическим признакам насосы подразделяются на: </a:t>
            </a:r>
            <a:r>
              <a:rPr sz="2400" b="0" i="1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объемные</a:t>
            </a: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i="1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лопаточные</a:t>
            </a: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i="1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струйные</a:t>
            </a: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2400" b="0" i="1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электромагнитные</a:t>
            </a: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или </a:t>
            </a:r>
            <a:r>
              <a:rPr sz="2400" b="0" i="1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магнитогидродинамические</a:t>
            </a: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(МГД). В качестве основных насосов АЭС (циркуляционных, питательных, конденсатных), как правило, используются лопаточные машины. МГД насосы используются для токопроводящих жидкостей в космических и судовых ядерных реакторах. Струйные насосы и используются для откачивания неконденсирующихся газов из конденсаторов, деаэраторов и уплотнений.</a:t>
            </a:r>
          </a:p>
          <a:p>
            <a:pPr>
              <a:defRPr/>
            </a:pPr>
            <a:r>
              <a:rPr sz="2400" b="0" i="0" u="none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Объемные насосы используются главным образом во вспомогательных системах. К объемным насосом относят поршневые, плунжерные, ротационные, шестеренчатые и некоторые другие насосы.</a:t>
            </a: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/>
        </p:nvSpPr>
        <p:spPr bwMode="auto">
          <a:xfrm>
            <a:off x="5968559" y="3291840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6955200" y="1390649"/>
            <a:ext cx="5067407" cy="3371850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/>
          </a:p>
          <a:p>
            <a:pPr>
              <a:defRPr/>
            </a:pPr>
            <a:endParaRPr sz="36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Shape 5"/>
          <p:cNvSpPr/>
          <p:nvPr/>
        </p:nvSpPr>
        <p:spPr bwMode="auto">
          <a:xfrm>
            <a:off x="300649" y="76199"/>
            <a:ext cx="11590736" cy="6473189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sz="2600"/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Питательные насосы применяются для подачи химически очищенной воды в парогенераторы энергоблоков АЭС. Питательные насосы изготавливаются в различных конструктивных исполнениях: горизонтальные, одно- или двухкорпусные, секционного или спирального типа, одноступенчатые с рабочим колесом двухстороннего входа или многоступенчатые с односторонним расположением рабочих колес. Бескавитационная работа питательных насосов обеспечивается применением рабочего колеса с расширенным входом или применением предвключенного колеса или насоса.</a:t>
            </a:r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Питательные насосы должны отвечать следующим требованиям:</a:t>
            </a:r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обеспечивать динамическую устойчивость во всем диапазоне работы насоса; </a:t>
            </a:r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вибрация на корпусах подшипника не должна превышать 0,05 мм; </a:t>
            </a:r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обеспечивать удобство монтажа, ремонта и обслуживания;</a:t>
            </a:r>
          </a:p>
          <a:p>
            <a:pPr>
              <a:defRPr/>
            </a:pPr>
            <a:r>
              <a:rPr sz="26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насосы должны снабжаться обратными клапанами с линией рециркуляции, чтобы не возникало обратного вращения ротора насоса и перегрева воды до температур, близких к парообразованию. </a:t>
            </a:r>
          </a:p>
        </p:txBody>
      </p:sp>
      <p:sp>
        <p:nvSpPr>
          <p:cNvPr id="7" name="5-конечная звезда 6">
            <a:hlinkClick r:id="rId2" action="ppaction://hlinksldjump"/>
          </p:cNvPr>
          <p:cNvSpPr/>
          <p:nvPr/>
        </p:nvSpPr>
        <p:spPr bwMode="auto">
          <a:xfrm>
            <a:off x="0" y="6381328"/>
            <a:ext cx="407368" cy="476672"/>
          </a:xfrm>
          <a:prstGeom prst="star5">
            <a:avLst/>
          </a:prstGeom>
          <a:solidFill>
            <a:schemeClr val="accent5"/>
          </a:solidFill>
        </p:spPr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1134</Words>
  <Application>Microsoft Office PowerPoint</Application>
  <DocSecurity>0</DocSecurity>
  <PresentationFormat>Произвольный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Обычная</vt:lpstr>
      <vt:lpstr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</vt:lpstr>
      <vt:lpstr>Содержание</vt:lpstr>
      <vt:lpstr>Цели и задачи:</vt:lpstr>
      <vt:lpstr>Определение питательных насосов</vt:lpstr>
      <vt:lpstr>Общие сведения</vt:lpstr>
      <vt:lpstr>Слайд 6</vt:lpstr>
      <vt:lpstr>Схема питательного насоса</vt:lpstr>
      <vt:lpstr>Классификация</vt:lpstr>
      <vt:lpstr>Слайд 9</vt:lpstr>
      <vt:lpstr>Принцип работы ПЭ</vt:lpstr>
      <vt:lpstr>Конструкция</vt:lpstr>
      <vt:lpstr>Виды ПЭ</vt:lpstr>
      <vt:lpstr>Подпиточный насос АН-2/16</vt:lpstr>
      <vt:lpstr>Как он выглядит</vt:lpstr>
      <vt:lpstr>Предназначение</vt:lpstr>
      <vt:lpstr>Из чего состоят</vt:lpstr>
      <vt:lpstr> Питательный насос ПЭ 250-75-2  </vt:lpstr>
      <vt:lpstr>Слайд 18</vt:lpstr>
      <vt:lpstr>Ссылки и литература</vt:lpstr>
      <vt:lpstr>Заключение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</dc:title>
  <dc:creator>Prepod</dc:creator>
  <cp:lastModifiedBy>Karina</cp:lastModifiedBy>
  <cp:revision>11</cp:revision>
  <dcterms:created xsi:type="dcterms:W3CDTF">2012-12-03T06:56:55Z</dcterms:created>
  <dcterms:modified xsi:type="dcterms:W3CDTF">2021-05-11T20:15:52Z</dcterms:modified>
  <dc:identifier/>
  <dc:language/>
  <cp:version/>
</cp:coreProperties>
</file>