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2" r:id="rId9"/>
    <p:sldId id="263" r:id="rId10"/>
    <p:sldId id="264" r:id="rId11"/>
    <p:sldId id="266" r:id="rId12"/>
    <p:sldId id="268" r:id="rId13"/>
    <p:sldId id="283" r:id="rId14"/>
    <p:sldId id="284" r:id="rId15"/>
    <p:sldId id="285" r:id="rId16"/>
    <p:sldId id="286" r:id="rId17"/>
    <p:sldId id="287" r:id="rId18"/>
    <p:sldId id="288" r:id="rId19"/>
    <p:sldId id="269" r:id="rId20"/>
    <p:sldId id="270" r:id="rId21"/>
    <p:sldId id="265" r:id="rId22"/>
    <p:sldId id="271" r:id="rId23"/>
    <p:sldId id="272" r:id="rId24"/>
    <p:sldId id="273"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ru.wikipedia.org/wiki/%D0%9A%D0%BE%D0%BD%D1%81%D0%BE%D0%BB%D1%8C%D0%BD%D1%8B%D0%B9_%D0%BD%D0%B0%D1%81%D0%BE%D1%81"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3200" dirty="0" smtClean="0">
                <a:effectLst>
                  <a:outerShdw blurRad="38100" dist="38100" dir="2700000" algn="tl">
                    <a:srgbClr val="000000">
                      <a:alpha val="43137"/>
                    </a:srgbClr>
                  </a:outerShdw>
                </a:effectLst>
                <a:latin typeface="Times New Roman" pitchFamily="18" charset="0"/>
                <a:cs typeface="Times New Roman" pitchFamily="18" charset="0"/>
              </a:rPr>
              <a:t>Проект-презентация по дисциплине</a:t>
            </a:r>
            <a:br>
              <a:rPr lang="ru-RU" sz="3200"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3200" dirty="0" smtClean="0">
                <a:effectLst>
                  <a:outerShdw blurRad="38100" dist="38100" dir="2700000" algn="tl">
                    <a:srgbClr val="000000">
                      <a:alpha val="43137"/>
                    </a:srgbClr>
                  </a:outerShdw>
                </a:effectLst>
                <a:latin typeface="Times New Roman" pitchFamily="18" charset="0"/>
                <a:cs typeface="Times New Roman" pitchFamily="18" charset="0"/>
              </a:rPr>
              <a:t>«Гидравлика и гидравлические машины»</a:t>
            </a:r>
            <a:br>
              <a:rPr lang="ru-RU" sz="3200"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3200" dirty="0" smtClean="0">
                <a:effectLst>
                  <a:outerShdw blurRad="38100" dist="38100" dir="2700000" algn="tl">
                    <a:srgbClr val="000000">
                      <a:alpha val="43137"/>
                    </a:srgbClr>
                  </a:outerShdw>
                </a:effectLst>
                <a:latin typeface="Times New Roman" pitchFamily="18" charset="0"/>
                <a:cs typeface="Times New Roman" pitchFamily="18" charset="0"/>
              </a:rPr>
              <a:t>Тема: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3200" dirty="0" smtClean="0">
                <a:effectLst>
                  <a:outerShdw blurRad="38100" dist="38100" dir="2700000" algn="tl">
                    <a:srgbClr val="000000">
                      <a:alpha val="43137"/>
                    </a:srgbClr>
                  </a:outerShdw>
                </a:effectLst>
                <a:latin typeface="Times New Roman" pitchFamily="18" charset="0"/>
                <a:cs typeface="Times New Roman" pitchFamily="18" charset="0"/>
              </a:rPr>
              <a:t>Центробежный насос»</a:t>
            </a:r>
            <a:endParaRPr lang="ru-RU" sz="3200" dirty="0"/>
          </a:p>
        </p:txBody>
      </p:sp>
      <p:sp>
        <p:nvSpPr>
          <p:cNvPr id="4" name="TextBox 3"/>
          <p:cNvSpPr txBox="1"/>
          <p:nvPr/>
        </p:nvSpPr>
        <p:spPr>
          <a:xfrm>
            <a:off x="4286248" y="214290"/>
            <a:ext cx="4572032" cy="646331"/>
          </a:xfrm>
          <a:prstGeom prst="rect">
            <a:avLst/>
          </a:prstGeom>
          <a:noFill/>
        </p:spPr>
        <p:txBody>
          <a:bodyPr wrap="square" rtlCol="0">
            <a:spAutoFit/>
          </a:bodyPr>
          <a:lstStyle/>
          <a:p>
            <a:r>
              <a:rPr lang="ru-RU" sz="1200" dirty="0" smtClean="0">
                <a:latin typeface="Times New Roman" pitchFamily="18" charset="0"/>
                <a:cs typeface="Times New Roman" pitchFamily="18" charset="0"/>
              </a:rPr>
              <a:t>Министерство Образования и Науки Республики Башкортостан</a:t>
            </a:r>
          </a:p>
          <a:p>
            <a:r>
              <a:rPr lang="ru-RU" sz="1200" dirty="0" smtClean="0">
                <a:latin typeface="Times New Roman" pitchFamily="18" charset="0"/>
                <a:cs typeface="Times New Roman" pitchFamily="18" charset="0"/>
              </a:rPr>
              <a:t>ГАПО Уфимский  Топливно-Энергетический Колледж</a:t>
            </a:r>
          </a:p>
          <a:p>
            <a:r>
              <a:rPr lang="ru-RU" sz="1200" dirty="0" smtClean="0">
                <a:latin typeface="Times New Roman" pitchFamily="18" charset="0"/>
                <a:cs typeface="Times New Roman" pitchFamily="18" charset="0"/>
              </a:rPr>
              <a:t>Специальность 13.02.01</a:t>
            </a:r>
            <a:endParaRPr lang="ru-RU" sz="1200" dirty="0">
              <a:latin typeface="Times New Roman" pitchFamily="18" charset="0"/>
              <a:cs typeface="Times New Roman" pitchFamily="18" charset="0"/>
            </a:endParaRPr>
          </a:p>
        </p:txBody>
      </p:sp>
      <p:sp>
        <p:nvSpPr>
          <p:cNvPr id="5" name="Подзаголовок 2"/>
          <p:cNvSpPr>
            <a:spLocks noGrp="1"/>
          </p:cNvSpPr>
          <p:nvPr>
            <p:ph type="subTitle" idx="1"/>
          </p:nvPr>
        </p:nvSpPr>
        <p:spPr>
          <a:xfrm>
            <a:off x="357158" y="4786322"/>
            <a:ext cx="8543940" cy="1752600"/>
          </a:xfrm>
        </p:spPr>
        <p:txBody>
          <a:bodyPr>
            <a:normAutofit lnSpcReduction="10000"/>
          </a:bodyPr>
          <a:lstStyle/>
          <a:p>
            <a:pPr algn="r"/>
            <a:r>
              <a:rPr lang="ru-RU" sz="2000" dirty="0" smtClean="0"/>
              <a:t>Выполнил студент группы 2пг-2:</a:t>
            </a:r>
            <a:endParaRPr lang="en-US" sz="2000" dirty="0" smtClean="0"/>
          </a:p>
          <a:p>
            <a:pPr algn="r"/>
            <a:r>
              <a:rPr lang="ru-RU" sz="2000" dirty="0" err="1" smtClean="0"/>
              <a:t>Ронжин</a:t>
            </a:r>
            <a:r>
              <a:rPr lang="ru-RU" sz="2000" dirty="0" smtClean="0"/>
              <a:t> Илья Александрович</a:t>
            </a:r>
          </a:p>
          <a:p>
            <a:pPr algn="r"/>
            <a:r>
              <a:rPr lang="ru-RU" sz="2000" dirty="0" smtClean="0"/>
              <a:t>Руководитель:</a:t>
            </a:r>
          </a:p>
          <a:p>
            <a:pPr algn="r"/>
            <a:r>
              <a:rPr lang="ru-RU" sz="2000" dirty="0" err="1" smtClean="0"/>
              <a:t>Валеева</a:t>
            </a:r>
            <a:r>
              <a:rPr lang="ru-RU" sz="2000" dirty="0" smtClean="0"/>
              <a:t> </a:t>
            </a:r>
            <a:r>
              <a:rPr lang="ru-RU" sz="2000" dirty="0" err="1" smtClean="0"/>
              <a:t>Зульфия</a:t>
            </a:r>
            <a:r>
              <a:rPr lang="ru-RU" sz="2000" dirty="0" smtClean="0"/>
              <a:t> </a:t>
            </a:r>
            <a:r>
              <a:rPr lang="ru-RU" sz="2000" dirty="0" err="1" smtClean="0"/>
              <a:t>Азатовна</a:t>
            </a:r>
            <a:endParaRPr lang="ru-RU" sz="2000" dirty="0" smtClean="0"/>
          </a:p>
          <a:p>
            <a:pPr algn="ctr"/>
            <a:r>
              <a:rPr lang="ru-RU" sz="2000" dirty="0" smtClean="0"/>
              <a:t>Уфа 2021</a:t>
            </a:r>
            <a:endParaRPr lang="ru-RU"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lnSpcReduction="10000"/>
          </a:bodyPr>
          <a:lstStyle/>
          <a:p>
            <a:r>
              <a:rPr lang="ru-RU" sz="2800" dirty="0" smtClean="0"/>
              <a:t>Принцип работы центробежного насоса основан на действии центробежных сил, создаваемых рабочим колесом. Жидкость, подаваемая через патрубок </a:t>
            </a:r>
            <a:r>
              <a:rPr lang="ru-RU" sz="2800" dirty="0" err="1" smtClean="0"/>
              <a:t>всоса</a:t>
            </a:r>
            <a:r>
              <a:rPr lang="ru-RU" sz="2800" dirty="0" smtClean="0"/>
              <a:t> </a:t>
            </a:r>
            <a:r>
              <a:rPr lang="ru-RU" sz="2800" dirty="0" smtClean="0"/>
              <a:t>в центр рабочего колеса, под действием центробежных сил вращающегося колеса, выбрасывается на периферию колеса. При этом на входе в насос (центральная часть колеса) создается разряжение, а в корпусе насоса (улитке) создается повышенное давление. Жидкость под действием разряжения поступает через всасывающий патрубок в насос, и под действием повышенного давления поступает в напорный патрубок. За счет этого происходит перекачка жидкости центробежным насосом.</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rmAutofit fontScale="90000"/>
          </a:bodyPr>
          <a:lstStyle/>
          <a:p>
            <a:r>
              <a:rPr lang="ru-RU" dirty="0" smtClean="0"/>
              <a:t>Классификация центробежных насосов</a:t>
            </a:r>
            <a:endParaRPr lang="ru-RU" dirty="0"/>
          </a:p>
        </p:txBody>
      </p:sp>
      <p:sp>
        <p:nvSpPr>
          <p:cNvPr id="3" name="Содержимое 2"/>
          <p:cNvSpPr>
            <a:spLocks noGrp="1"/>
          </p:cNvSpPr>
          <p:nvPr>
            <p:ph idx="1"/>
          </p:nvPr>
        </p:nvSpPr>
        <p:spPr>
          <a:xfrm>
            <a:off x="142844" y="1428736"/>
            <a:ext cx="8858312" cy="5286412"/>
          </a:xfrm>
        </p:spPr>
        <p:txBody>
          <a:bodyPr>
            <a:normAutofit/>
          </a:bodyPr>
          <a:lstStyle/>
          <a:p>
            <a:pPr algn="ctr"/>
            <a:r>
              <a:rPr lang="ru-RU" sz="2400" dirty="0" smtClean="0"/>
              <a:t>По количеству ступеней (колёс); одноступенчатые насосы могут быть с консольным расположением вала — </a:t>
            </a:r>
            <a:r>
              <a:rPr lang="ru-RU" sz="2400" dirty="0" smtClean="0">
                <a:hlinkClick r:id="rId2" tooltip="Консольный насос"/>
              </a:rPr>
              <a:t>консольные</a:t>
            </a:r>
            <a:r>
              <a:rPr lang="ru-RU" sz="2400" dirty="0" smtClean="0"/>
              <a:t>;</a:t>
            </a:r>
          </a:p>
          <a:p>
            <a:endParaRPr lang="ru-RU" dirty="0" smtClean="0"/>
          </a:p>
          <a:p>
            <a:endParaRPr lang="ru-RU" dirty="0" smtClean="0"/>
          </a:p>
          <a:p>
            <a:endParaRPr lang="ru-RU" dirty="0" smtClean="0"/>
          </a:p>
          <a:p>
            <a:endParaRPr lang="ru-RU" dirty="0" smtClean="0"/>
          </a:p>
          <a:p>
            <a:endParaRPr lang="ru-RU" dirty="0" smtClean="0"/>
          </a:p>
          <a:p>
            <a:r>
              <a:rPr lang="ru-RU" sz="2400" dirty="0" smtClean="0"/>
              <a:t>    Одноступенчатый                                Многоступенчатый</a:t>
            </a:r>
            <a:endParaRPr lang="ru-RU" sz="2400" dirty="0"/>
          </a:p>
        </p:txBody>
      </p:sp>
      <p:pic>
        <p:nvPicPr>
          <p:cNvPr id="23555" name="Picture 3" descr="D:\Работы\Иллюстрации\odnostupenchatyi-300x282.jpg"/>
          <p:cNvPicPr>
            <a:picLocks noChangeAspect="1" noChangeArrowheads="1"/>
          </p:cNvPicPr>
          <p:nvPr/>
        </p:nvPicPr>
        <p:blipFill>
          <a:blip r:embed="rId3" cstate="print"/>
          <a:srcRect/>
          <a:stretch>
            <a:fillRect/>
          </a:stretch>
        </p:blipFill>
        <p:spPr bwMode="auto">
          <a:xfrm>
            <a:off x="500034" y="2214554"/>
            <a:ext cx="3357586" cy="2686050"/>
          </a:xfrm>
          <a:prstGeom prst="rect">
            <a:avLst/>
          </a:prstGeom>
          <a:noFill/>
        </p:spPr>
      </p:pic>
      <p:pic>
        <p:nvPicPr>
          <p:cNvPr id="23556" name="Picture 4" descr="D:\Работы\Иллюстрации\mnogostupenchatyi.png"/>
          <p:cNvPicPr>
            <a:picLocks noChangeAspect="1" noChangeArrowheads="1"/>
          </p:cNvPicPr>
          <p:nvPr/>
        </p:nvPicPr>
        <p:blipFill>
          <a:blip r:embed="rId4" cstate="print"/>
          <a:srcRect/>
          <a:stretch>
            <a:fillRect/>
          </a:stretch>
        </p:blipFill>
        <p:spPr bwMode="auto">
          <a:xfrm>
            <a:off x="4357686" y="2214554"/>
            <a:ext cx="4352927" cy="271464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dirty="0" smtClean="0"/>
              <a:t>По назначению:</a:t>
            </a:r>
            <a:endParaRPr lang="ru-RU" dirty="0"/>
          </a:p>
        </p:txBody>
      </p:sp>
      <p:sp>
        <p:nvSpPr>
          <p:cNvPr id="3" name="Содержимое 2"/>
          <p:cNvSpPr>
            <a:spLocks noGrp="1"/>
          </p:cNvSpPr>
          <p:nvPr>
            <p:ph idx="1"/>
          </p:nvPr>
        </p:nvSpPr>
        <p:spPr/>
        <p:txBody>
          <a:bodyPr>
            <a:normAutofit/>
          </a:bodyPr>
          <a:lstStyle/>
          <a:p>
            <a:pPr algn="ctr" fontAlgn="base"/>
            <a:r>
              <a:rPr lang="ru-RU" dirty="0" smtClean="0"/>
              <a:t>Дренажные</a:t>
            </a:r>
            <a:endParaRPr lang="ru-RU" dirty="0" smtClean="0"/>
          </a:p>
        </p:txBody>
      </p:sp>
      <p:pic>
        <p:nvPicPr>
          <p:cNvPr id="1027" name="Picture 3" descr="D:\Работы\Иллюстрации\ampika_10926.jpg"/>
          <p:cNvPicPr>
            <a:picLocks noChangeAspect="1" noChangeArrowheads="1"/>
          </p:cNvPicPr>
          <p:nvPr/>
        </p:nvPicPr>
        <p:blipFill>
          <a:blip r:embed="rId2" cstate="print"/>
          <a:srcRect/>
          <a:stretch>
            <a:fillRect/>
          </a:stretch>
        </p:blipFill>
        <p:spPr bwMode="auto">
          <a:xfrm>
            <a:off x="642910" y="2786058"/>
            <a:ext cx="2786082" cy="3071834"/>
          </a:xfrm>
          <a:prstGeom prst="rect">
            <a:avLst/>
          </a:prstGeom>
          <a:noFill/>
        </p:spPr>
      </p:pic>
      <p:pic>
        <p:nvPicPr>
          <p:cNvPr id="1028" name="Picture 4" descr="D:\Работы\Иллюстрации\nasos_drenagniy_gardena_20000_inox_premium_dlya_gryaznoy_vodi_2.jpg"/>
          <p:cNvPicPr>
            <a:picLocks noChangeAspect="1" noChangeArrowheads="1"/>
          </p:cNvPicPr>
          <p:nvPr/>
        </p:nvPicPr>
        <p:blipFill>
          <a:blip r:embed="rId3" cstate="print"/>
          <a:srcRect/>
          <a:stretch>
            <a:fillRect/>
          </a:stretch>
        </p:blipFill>
        <p:spPr bwMode="auto">
          <a:xfrm>
            <a:off x="5286380" y="2786058"/>
            <a:ext cx="3090857" cy="307183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Скважинные</a:t>
            </a:r>
            <a:endParaRPr lang="ru-RU" sz="3200" dirty="0"/>
          </a:p>
        </p:txBody>
      </p:sp>
      <p:pic>
        <p:nvPicPr>
          <p:cNvPr id="2050" name="Picture 2" descr="D:\Работы\Иллюстрации\nasos_heisskraft_4sd_326_3x380_v_1.jpg"/>
          <p:cNvPicPr>
            <a:picLocks noGrp="1" noChangeAspect="1" noChangeArrowheads="1"/>
          </p:cNvPicPr>
          <p:nvPr>
            <p:ph idx="1"/>
          </p:nvPr>
        </p:nvPicPr>
        <p:blipFill>
          <a:blip r:embed="rId2" cstate="print"/>
          <a:srcRect/>
          <a:stretch>
            <a:fillRect/>
          </a:stretch>
        </p:blipFill>
        <p:spPr bwMode="auto">
          <a:xfrm>
            <a:off x="4786314" y="1714488"/>
            <a:ext cx="4097335" cy="3668707"/>
          </a:xfrm>
          <a:prstGeom prst="rect">
            <a:avLst/>
          </a:prstGeom>
          <a:noFill/>
        </p:spPr>
      </p:pic>
      <p:pic>
        <p:nvPicPr>
          <p:cNvPr id="2051" name="Picture 3" descr="D:\Работы\Иллюстрации\mozhet_li_skvazhinnyi_nasos_rabotat_gorizontalno_v_kolodze3.png"/>
          <p:cNvPicPr>
            <a:picLocks noChangeAspect="1" noChangeArrowheads="1"/>
          </p:cNvPicPr>
          <p:nvPr/>
        </p:nvPicPr>
        <p:blipFill>
          <a:blip r:embed="rId3" cstate="print"/>
          <a:srcRect/>
          <a:stretch>
            <a:fillRect/>
          </a:stretch>
        </p:blipFill>
        <p:spPr bwMode="auto">
          <a:xfrm>
            <a:off x="642910" y="1714488"/>
            <a:ext cx="4143404" cy="36433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Пищевые                              Пожарные</a:t>
            </a:r>
            <a:endParaRPr lang="ru-RU" sz="3200" dirty="0"/>
          </a:p>
        </p:txBody>
      </p:sp>
      <p:pic>
        <p:nvPicPr>
          <p:cNvPr id="3074" name="Picture 2" descr="D:\Работы\Иллюстрации\f048eaa5aef312a0f29e7f4cbddd772f.jpg"/>
          <p:cNvPicPr>
            <a:picLocks noGrp="1" noChangeAspect="1" noChangeArrowheads="1"/>
          </p:cNvPicPr>
          <p:nvPr>
            <p:ph idx="1"/>
          </p:nvPr>
        </p:nvPicPr>
        <p:blipFill>
          <a:blip r:embed="rId2" cstate="print"/>
          <a:srcRect/>
          <a:stretch>
            <a:fillRect/>
          </a:stretch>
        </p:blipFill>
        <p:spPr bwMode="auto">
          <a:xfrm>
            <a:off x="500035" y="2357430"/>
            <a:ext cx="3143272" cy="3240079"/>
          </a:xfrm>
          <a:prstGeom prst="rect">
            <a:avLst/>
          </a:prstGeom>
          <a:noFill/>
        </p:spPr>
      </p:pic>
      <p:pic>
        <p:nvPicPr>
          <p:cNvPr id="3075" name="Picture 3" descr="D:\Работы\Иллюстрации\kisspng-godiva-fire-pumps-relief-valve-piston-pump-5aedf070155940.8483390915255430240875.jpg"/>
          <p:cNvPicPr>
            <a:picLocks noChangeAspect="1" noChangeArrowheads="1"/>
          </p:cNvPicPr>
          <p:nvPr/>
        </p:nvPicPr>
        <p:blipFill>
          <a:blip r:embed="rId3" cstate="print"/>
          <a:srcRect/>
          <a:stretch>
            <a:fillRect/>
          </a:stretch>
        </p:blipFill>
        <p:spPr bwMode="auto">
          <a:xfrm>
            <a:off x="5214942" y="2357430"/>
            <a:ext cx="3143272" cy="321471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Самовсасывающие</a:t>
            </a:r>
            <a:endParaRPr lang="ru-RU" sz="3200" dirty="0"/>
          </a:p>
        </p:txBody>
      </p:sp>
      <p:pic>
        <p:nvPicPr>
          <p:cNvPr id="4098" name="Picture 2" descr="D:\Работы\Иллюстрации\240ff72cff77fd2ab53c591df61a278c.jpg"/>
          <p:cNvPicPr>
            <a:picLocks noGrp="1" noChangeAspect="1" noChangeArrowheads="1"/>
          </p:cNvPicPr>
          <p:nvPr>
            <p:ph idx="1"/>
          </p:nvPr>
        </p:nvPicPr>
        <p:blipFill>
          <a:blip r:embed="rId2" cstate="print"/>
          <a:srcRect/>
          <a:stretch>
            <a:fillRect/>
          </a:stretch>
        </p:blipFill>
        <p:spPr bwMode="auto">
          <a:xfrm>
            <a:off x="457200" y="1702911"/>
            <a:ext cx="8229600" cy="432054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214422"/>
            <a:ext cx="8229600" cy="4525963"/>
          </a:xfrm>
        </p:spPr>
        <p:txBody>
          <a:bodyPr>
            <a:normAutofit fontScale="92500"/>
          </a:bodyPr>
          <a:lstStyle/>
          <a:p>
            <a:r>
              <a:rPr lang="ru-RU" sz="2800" dirty="0" smtClean="0"/>
              <a:t>Многие ошибочно </a:t>
            </a:r>
            <a:r>
              <a:rPr lang="ru-RU" sz="2800" dirty="0" smtClean="0"/>
              <a:t>причисляют к самовсасывающим насосам поверхностные и даже циркуляционные </a:t>
            </a:r>
            <a:r>
              <a:rPr lang="ru-RU" sz="2800" dirty="0" smtClean="0"/>
              <a:t>центробежные насосы, </a:t>
            </a:r>
            <a:r>
              <a:rPr lang="ru-RU" sz="2800" dirty="0" smtClean="0"/>
              <a:t>которые необходимо полностью заливать жидкостью перед запуском, эти насосы не способны обеспечить </a:t>
            </a:r>
            <a:r>
              <a:rPr lang="ru-RU" sz="2800" dirty="0" err="1" smtClean="0"/>
              <a:t>самозаполнение</a:t>
            </a:r>
            <a:r>
              <a:rPr lang="ru-RU" sz="2800" dirty="0" smtClean="0"/>
              <a:t> подводящего трубопровода без использования дополнительных устройств.</a:t>
            </a:r>
            <a:r>
              <a:rPr lang="ru-RU" dirty="0" smtClean="0"/>
              <a:t> </a:t>
            </a:r>
            <a:r>
              <a:rPr lang="ru-RU" sz="3000" dirty="0" smtClean="0"/>
              <a:t>Для работы </a:t>
            </a:r>
            <a:r>
              <a:rPr lang="ru-RU" sz="3000" dirty="0" err="1" smtClean="0"/>
              <a:t>самовсасвающему</a:t>
            </a:r>
            <a:r>
              <a:rPr lang="ru-RU" sz="3000" dirty="0" smtClean="0"/>
              <a:t> насосу может потребоваться небольшое количество жидкости, например, оставшееся после предыдущего запуска.</a:t>
            </a:r>
            <a:endParaRPr lang="ru-RU"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lnSpcReduction="10000"/>
          </a:bodyPr>
          <a:lstStyle/>
          <a:p>
            <a:r>
              <a:rPr lang="ru-RU" sz="2800" dirty="0" smtClean="0"/>
              <a:t>Частицы </a:t>
            </a:r>
            <a:r>
              <a:rPr lang="ru-RU" sz="2800" dirty="0" smtClean="0"/>
              <a:t>жидкости в центробежном насосе перемещаются от центра к периферии, а затем по отводу за счет силы инерции. Масса частиц воздуха значительно меньше массы частиц воды, поэтому они не обладают такой инерционностью. Движение частиц воздуха под действием силы инерции при вращении рабочего колеса не создается, значит воздух из всасывающего патрубка выкачиваться не будет и он не заполнится </a:t>
            </a:r>
            <a:r>
              <a:rPr lang="ru-RU" sz="2800" dirty="0" smtClean="0"/>
              <a:t>жидкостью. Самовсасывающими </a:t>
            </a:r>
            <a:r>
              <a:rPr lang="ru-RU" sz="2800" dirty="0" smtClean="0"/>
              <a:t>являются вихревые насосы отрытого типа с глухими каналами, для работы им необходимо небольшое количество воды, оставшееся от предыдущего запуска</a:t>
            </a:r>
            <a:r>
              <a:rPr lang="ru-RU" sz="2800" dirty="0" smtClean="0"/>
              <a:t>.</a:t>
            </a:r>
            <a:endParaRPr lang="ru-RU"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Самовсасывающий центробежный насос</a:t>
            </a:r>
            <a:endParaRPr lang="ru-RU" dirty="0"/>
          </a:p>
        </p:txBody>
      </p:sp>
      <p:pic>
        <p:nvPicPr>
          <p:cNvPr id="5122" name="Picture 2" descr="D:\Работы\Иллюстрации\samovsasivauschij-nasos-5.jpg"/>
          <p:cNvPicPr>
            <a:picLocks noGrp="1" noChangeAspect="1" noChangeArrowheads="1"/>
          </p:cNvPicPr>
          <p:nvPr>
            <p:ph idx="1"/>
          </p:nvPr>
        </p:nvPicPr>
        <p:blipFill>
          <a:blip r:embed="rId2" cstate="print"/>
          <a:srcRect/>
          <a:stretch>
            <a:fillRect/>
          </a:stretch>
        </p:blipFill>
        <p:spPr bwMode="auto">
          <a:xfrm>
            <a:off x="428596" y="1571612"/>
            <a:ext cx="8358246" cy="500066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dirty="0" smtClean="0"/>
              <a:t>По типу соединения с двигателем</a:t>
            </a:r>
            <a:br>
              <a:rPr lang="ru-RU" dirty="0" smtClean="0"/>
            </a:br>
            <a:endParaRPr lang="ru-RU" dirty="0"/>
          </a:p>
        </p:txBody>
      </p:sp>
      <p:sp>
        <p:nvSpPr>
          <p:cNvPr id="3" name="Содержимое 2"/>
          <p:cNvSpPr>
            <a:spLocks noGrp="1"/>
          </p:cNvSpPr>
          <p:nvPr>
            <p:ph idx="1"/>
          </p:nvPr>
        </p:nvSpPr>
        <p:spPr>
          <a:xfrm>
            <a:off x="457200" y="928670"/>
            <a:ext cx="8229600" cy="5197493"/>
          </a:xfrm>
        </p:spPr>
        <p:txBody>
          <a:bodyPr>
            <a:normAutofit/>
          </a:bodyPr>
          <a:lstStyle/>
          <a:p>
            <a:r>
              <a:rPr lang="ru-RU" sz="2000" dirty="0" smtClean="0"/>
              <a:t>Насос с соединительной муфтой. Использование промежуточного элемента позволяет не отсоединять электродвигатель при  техническом обслуживании насоса, например при замене торцевого уплотнения.</a:t>
            </a:r>
          </a:p>
          <a:p>
            <a:endParaRPr lang="ru-RU" sz="2000" dirty="0" smtClean="0"/>
          </a:p>
          <a:p>
            <a:endParaRPr lang="ru-RU" sz="2000" dirty="0" smtClean="0"/>
          </a:p>
          <a:p>
            <a:endParaRPr lang="ru-RU" sz="2000" dirty="0" smtClean="0"/>
          </a:p>
          <a:p>
            <a:endParaRPr lang="ru-RU" sz="2000" dirty="0" smtClean="0"/>
          </a:p>
          <a:p>
            <a:endParaRPr lang="ru-RU" sz="2000" dirty="0" smtClean="0"/>
          </a:p>
          <a:p>
            <a:r>
              <a:rPr lang="ru-RU" sz="2000" dirty="0" smtClean="0"/>
              <a:t>   Обычная муфта                                Муфта с промежуточным элементом</a:t>
            </a:r>
            <a:endParaRPr lang="ru-RU" sz="2000" dirty="0"/>
          </a:p>
        </p:txBody>
      </p:sp>
      <p:pic>
        <p:nvPicPr>
          <p:cNvPr id="24579" name="Picture 3" descr="D:\Работы\Иллюстрации\obyichnaya-mufta-1.jpg"/>
          <p:cNvPicPr>
            <a:picLocks noChangeAspect="1" noChangeArrowheads="1"/>
          </p:cNvPicPr>
          <p:nvPr/>
        </p:nvPicPr>
        <p:blipFill>
          <a:blip r:embed="rId2" cstate="print"/>
          <a:srcRect/>
          <a:stretch>
            <a:fillRect/>
          </a:stretch>
        </p:blipFill>
        <p:spPr bwMode="auto">
          <a:xfrm>
            <a:off x="571472" y="2357430"/>
            <a:ext cx="2857520" cy="1600200"/>
          </a:xfrm>
          <a:prstGeom prst="rect">
            <a:avLst/>
          </a:prstGeom>
          <a:noFill/>
        </p:spPr>
      </p:pic>
      <p:pic>
        <p:nvPicPr>
          <p:cNvPr id="24580" name="Picture 4" descr="D:\Работы\Иллюстрации\mufta-s-promezhutochnyim-e`lementom.png"/>
          <p:cNvPicPr>
            <a:picLocks noChangeAspect="1" noChangeArrowheads="1"/>
          </p:cNvPicPr>
          <p:nvPr/>
        </p:nvPicPr>
        <p:blipFill>
          <a:blip r:embed="rId3" cstate="print"/>
          <a:srcRect/>
          <a:stretch>
            <a:fillRect/>
          </a:stretch>
        </p:blipFill>
        <p:spPr bwMode="auto">
          <a:xfrm>
            <a:off x="4572000" y="2000240"/>
            <a:ext cx="3929090" cy="200026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Введение</a:t>
            </a:r>
            <a:endParaRPr lang="ru-RU" dirty="0"/>
          </a:p>
        </p:txBody>
      </p:sp>
      <p:sp>
        <p:nvSpPr>
          <p:cNvPr id="3" name="Содержимое 2"/>
          <p:cNvSpPr>
            <a:spLocks noGrp="1"/>
          </p:cNvSpPr>
          <p:nvPr>
            <p:ph idx="1"/>
          </p:nvPr>
        </p:nvSpPr>
        <p:spPr>
          <a:xfrm>
            <a:off x="457200" y="1600201"/>
            <a:ext cx="8229600" cy="1328734"/>
          </a:xfrm>
        </p:spPr>
        <p:txBody>
          <a:bodyPr/>
          <a:lstStyle/>
          <a:p>
            <a:pPr algn="ctr"/>
            <a:r>
              <a:rPr lang="ru-RU" dirty="0" smtClean="0"/>
              <a:t>Данная исследовательская работа рассматривает тему «Центробежный насос»</a:t>
            </a:r>
            <a:endParaRPr lang="ru-RU" dirty="0"/>
          </a:p>
        </p:txBody>
      </p:sp>
      <p:sp>
        <p:nvSpPr>
          <p:cNvPr id="4" name="Подзаголовок 2"/>
          <p:cNvSpPr txBox="1">
            <a:spLocks/>
          </p:cNvSpPr>
          <p:nvPr/>
        </p:nvSpPr>
        <p:spPr>
          <a:xfrm>
            <a:off x="2143108" y="4572008"/>
            <a:ext cx="6560234" cy="1752600"/>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Эта</a:t>
            </a:r>
            <a:r>
              <a:rPr kumimoji="0" lang="ru-RU" sz="2000" b="0" i="0" u="none" strike="noStrike" kern="1200" cap="none" spc="0" normalizeH="0" noProof="0" dirty="0" smtClean="0">
                <a:ln>
                  <a:noFill/>
                </a:ln>
                <a:solidFill>
                  <a:schemeClr val="tx1"/>
                </a:solidFill>
                <a:effectLst/>
                <a:uLnTx/>
                <a:uFillTx/>
                <a:latin typeface="+mn-lt"/>
                <a:ea typeface="+mn-ea"/>
                <a:cs typeface="+mn-cs"/>
              </a:rPr>
              <a:t> тема актуальна для специальности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r>
              <a:rPr lang="ru-RU" sz="2000" baseline="0" dirty="0" smtClean="0"/>
              <a:t>13.02.01</a:t>
            </a:r>
            <a:r>
              <a:rPr lang="ru-RU" sz="2000" dirty="0" smtClean="0"/>
              <a:t>- тепловые электрические станции</a:t>
            </a: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a:bodyPr>
          <a:lstStyle/>
          <a:p>
            <a:r>
              <a:rPr lang="ru-RU" sz="2000" b="1" dirty="0" smtClean="0"/>
              <a:t>Моноблочный насос</a:t>
            </a:r>
            <a:r>
              <a:rPr lang="ru-RU" sz="2000" dirty="0" smtClean="0"/>
              <a:t>. У данного типа насосов рабочее колесо крепится либо сразу на удлиненном валу электродвигателя, либо для соединения вала двигателя и насоса используется неподвижная постоянная глухая муфта.</a:t>
            </a:r>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r>
              <a:rPr lang="ru-RU" sz="2000" dirty="0" smtClean="0"/>
              <a:t>                      Центробежный насос с глухой муфтой</a:t>
            </a:r>
            <a:endParaRPr lang="ru-RU" sz="2000" dirty="0"/>
          </a:p>
        </p:txBody>
      </p:sp>
      <p:pic>
        <p:nvPicPr>
          <p:cNvPr id="25602" name="Picture 2" descr="D:\Работы\Иллюстрации\tsentrobezhnyiy-nasos-s-gluhoy-muftoy.jpg"/>
          <p:cNvPicPr>
            <a:picLocks noChangeAspect="1" noChangeArrowheads="1"/>
          </p:cNvPicPr>
          <p:nvPr/>
        </p:nvPicPr>
        <p:blipFill>
          <a:blip r:embed="rId2" cstate="print"/>
          <a:srcRect/>
          <a:stretch>
            <a:fillRect/>
          </a:stretch>
        </p:blipFill>
        <p:spPr bwMode="auto">
          <a:xfrm>
            <a:off x="2643174" y="1857364"/>
            <a:ext cx="3071834" cy="21526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a:bodyPr>
          <a:lstStyle/>
          <a:p>
            <a:r>
              <a:rPr lang="ru-RU" sz="2000" dirty="0" smtClean="0"/>
              <a:t>Так же они классифицируются:</a:t>
            </a:r>
          </a:p>
          <a:p>
            <a:r>
              <a:rPr lang="ru-RU" sz="2000" dirty="0" smtClean="0"/>
              <a:t>по </a:t>
            </a:r>
            <a:r>
              <a:rPr lang="ru-RU" sz="2000" dirty="0" smtClean="0"/>
              <a:t>числу выходных потоков;</a:t>
            </a:r>
          </a:p>
          <a:p>
            <a:r>
              <a:rPr lang="ru-RU" sz="2000" dirty="0" smtClean="0"/>
              <a:t>одностороннего расположения входного патрубка и двустороннего, при этом конструкция может реализовывать как принцип удобства подключения, так и обеспечивать забор увеличенных объемов воды без роста диаметра подводящих шлангов;</a:t>
            </a:r>
          </a:p>
          <a:p>
            <a:r>
              <a:rPr lang="ru-RU" sz="2000" dirty="0" smtClean="0"/>
              <a:t>со спиральным, направленным, кольцевым отводом потока, который формируют лопастные колеса;</a:t>
            </a:r>
          </a:p>
          <a:p>
            <a:r>
              <a:rPr lang="ru-RU" sz="2000" dirty="0" smtClean="0"/>
              <a:t>с открытым и закрытым колесом турбины.</a:t>
            </a:r>
          </a:p>
          <a:p>
            <a:r>
              <a:rPr lang="ru-RU" sz="2000" dirty="0" smtClean="0"/>
              <a:t>По способу расположения</a:t>
            </a:r>
          </a:p>
          <a:p>
            <a:r>
              <a:rPr lang="ru-RU" sz="2000" dirty="0" smtClean="0"/>
              <a:t>По типу перекачиваемых сред</a:t>
            </a:r>
          </a:p>
          <a:p>
            <a:r>
              <a:rPr lang="ru-RU" sz="2000" dirty="0" smtClean="0"/>
              <a:t>Давлению (низкого давления — до 0,2 МПа, среднего — от 0,2 до 0,6 МПа, высокого давления — более 0,6 МПа)</a:t>
            </a:r>
            <a:endParaRPr lang="ru-RU"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571504"/>
          </a:xfrm>
        </p:spPr>
        <p:txBody>
          <a:bodyPr>
            <a:normAutofit fontScale="90000"/>
          </a:bodyPr>
          <a:lstStyle/>
          <a:p>
            <a:r>
              <a:rPr lang="ru-RU" sz="3600" dirty="0" smtClean="0"/>
              <a:t>Основные характеристики центробежных насосов</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r>
              <a:rPr lang="ru-RU" sz="2000" b="1" dirty="0" smtClean="0"/>
              <a:t>Производительность или подача</a:t>
            </a:r>
            <a:r>
              <a:rPr lang="ru-RU" sz="2000" dirty="0" smtClean="0"/>
              <a:t>. Данная цифра характеризует количество жидкости, которое насос выбрасывает из выходного патрубка в случае, когда двигатель развивает номинальную мощность.</a:t>
            </a:r>
          </a:p>
          <a:p>
            <a:r>
              <a:rPr lang="ru-RU" sz="2000" b="1" dirty="0" smtClean="0"/>
              <a:t>Напор</a:t>
            </a:r>
            <a:r>
              <a:rPr lang="ru-RU" sz="2000" i="1" dirty="0" smtClean="0"/>
              <a:t> </a:t>
            </a:r>
            <a:r>
              <a:rPr lang="ru-RU" sz="2000" dirty="0" smtClean="0"/>
              <a:t>— разница в давлениях между входным и выходным патрубком.</a:t>
            </a:r>
          </a:p>
          <a:p>
            <a:r>
              <a:rPr lang="ru-RU" sz="2000" b="1" dirty="0" smtClean="0"/>
              <a:t>Напорно-расходная характеристика</a:t>
            </a:r>
            <a:r>
              <a:rPr lang="ru-RU" sz="2000" dirty="0" smtClean="0"/>
              <a:t> центробежного насоса — данный график показывает зависимость между напором и производительностью установки, позволяет эмпирически проанализировать достаточность подачи на отдельных этажах.</a:t>
            </a:r>
          </a:p>
          <a:p>
            <a:r>
              <a:rPr lang="ru-RU" sz="2000" b="1" dirty="0" smtClean="0"/>
              <a:t>Высота всасывания</a:t>
            </a:r>
            <a:r>
              <a:rPr lang="ru-RU" sz="2000" dirty="0" smtClean="0"/>
              <a:t> показывает, с какой глубины насос способен забирать воду.</a:t>
            </a:r>
          </a:p>
          <a:p>
            <a:r>
              <a:rPr lang="ru-RU" sz="2000" b="1" dirty="0" smtClean="0"/>
              <a:t>Номинальное давление</a:t>
            </a:r>
            <a:r>
              <a:rPr lang="ru-RU" sz="2000" dirty="0" smtClean="0"/>
              <a:t> — показатель, при котором насос в сети водоснабжения может работать в постоянном режиме.</a:t>
            </a:r>
          </a:p>
          <a:p>
            <a:endParaRPr lang="ru-RU"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ru-RU" dirty="0" smtClean="0"/>
              <a:t>Преимущества:</a:t>
            </a:r>
            <a:endParaRPr lang="ru-RU" dirty="0"/>
          </a:p>
        </p:txBody>
      </p:sp>
      <p:sp>
        <p:nvSpPr>
          <p:cNvPr id="3" name="Содержимое 2"/>
          <p:cNvSpPr>
            <a:spLocks noGrp="1"/>
          </p:cNvSpPr>
          <p:nvPr>
            <p:ph idx="1"/>
          </p:nvPr>
        </p:nvSpPr>
        <p:spPr/>
        <p:txBody>
          <a:bodyPr>
            <a:normAutofit/>
          </a:bodyPr>
          <a:lstStyle/>
          <a:p>
            <a:pPr fontAlgn="base"/>
            <a:r>
              <a:rPr lang="ru-RU" sz="2000" dirty="0" smtClean="0"/>
              <a:t>высокую производительность, которую обеспечивают конструктивные особенности и принцип действия таких устройств;</a:t>
            </a:r>
          </a:p>
          <a:p>
            <a:pPr fontAlgn="base"/>
            <a:r>
              <a:rPr lang="ru-RU" sz="2000" dirty="0" smtClean="0"/>
              <a:t>стабильность параметров потока жидкой среды, создаваемого насосным оборудованием данного типа;</a:t>
            </a:r>
          </a:p>
          <a:p>
            <a:pPr fontAlgn="base"/>
            <a:r>
              <a:rPr lang="ru-RU" sz="2000" dirty="0" smtClean="0"/>
              <a:t>компактные габариты и небольшой вес;</a:t>
            </a:r>
          </a:p>
          <a:p>
            <a:pPr fontAlgn="base"/>
            <a:r>
              <a:rPr lang="ru-RU" sz="2000" dirty="0" smtClean="0"/>
              <a:t>простоту технического обслуживания, для чего можно не привлекать сторонних специалистов, выполняя все необходимые процедуры самостоятельно при помощи набора простейших инструментов;</a:t>
            </a:r>
          </a:p>
          <a:p>
            <a:pPr fontAlgn="base"/>
            <a:r>
              <a:rPr lang="ru-RU" sz="2000" dirty="0" smtClean="0"/>
              <a:t>длительный эксплуатационный срок.</a:t>
            </a:r>
          </a:p>
          <a:p>
            <a:endParaRPr lang="ru-RU"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ru-RU" dirty="0" smtClean="0"/>
              <a:t>Недостатки:</a:t>
            </a:r>
            <a:endParaRPr lang="ru-RU" dirty="0"/>
          </a:p>
        </p:txBody>
      </p:sp>
      <p:sp>
        <p:nvSpPr>
          <p:cNvPr id="3" name="Содержимое 2"/>
          <p:cNvSpPr>
            <a:spLocks noGrp="1"/>
          </p:cNvSpPr>
          <p:nvPr>
            <p:ph idx="1"/>
          </p:nvPr>
        </p:nvSpPr>
        <p:spPr/>
        <p:txBody>
          <a:bodyPr>
            <a:normAutofit/>
          </a:bodyPr>
          <a:lstStyle/>
          <a:p>
            <a:pPr fontAlgn="base"/>
            <a:r>
              <a:rPr lang="ru-RU" sz="2000" dirty="0" smtClean="0"/>
              <a:t>Насосное оборудование данного типа нельзя использовать, пока его внутренняя рабочая камера не будет заполнена жидкой средой. Если пренебречь этим требованием, то </a:t>
            </a:r>
            <a:r>
              <a:rPr lang="ru-RU" sz="2000" dirty="0" err="1" smtClean="0"/>
              <a:t>гидромашина</a:t>
            </a:r>
            <a:r>
              <a:rPr lang="ru-RU" sz="2000" dirty="0" smtClean="0"/>
              <a:t> достаточно быстро выйдет из строя.</a:t>
            </a:r>
          </a:p>
          <a:p>
            <a:pPr fontAlgn="base"/>
            <a:r>
              <a:rPr lang="ru-RU" sz="2000" dirty="0" smtClean="0"/>
              <a:t>При использовании одноступенчатых центробежных насосов создать высокий напор в обслуживаемой такими устройствами трубопроводной системе не получится: для этого следует применять оборудование, оснащенное несколькими рабочими колесами.</a:t>
            </a:r>
          </a:p>
          <a:p>
            <a:pPr fontAlgn="base"/>
            <a:r>
              <a:rPr lang="ru-RU" sz="2000" dirty="0" smtClean="0"/>
              <a:t>Невозможность «самовсасывания»</a:t>
            </a:r>
          </a:p>
          <a:p>
            <a:pPr fontAlgn="base"/>
            <a:r>
              <a:rPr lang="ru-RU" sz="2000" dirty="0" smtClean="0"/>
              <a:t>Не может работать с </a:t>
            </a:r>
            <a:r>
              <a:rPr lang="ru-RU" sz="2000" dirty="0" err="1" smtClean="0"/>
              <a:t>мультифазными</a:t>
            </a:r>
            <a:r>
              <a:rPr lang="ru-RU" sz="2000" dirty="0" smtClean="0"/>
              <a:t> жидкостями с содержанием воздуха или газа</a:t>
            </a:r>
          </a:p>
          <a:p>
            <a:pPr fontAlgn="base"/>
            <a:r>
              <a:rPr lang="ru-RU" sz="2000" dirty="0" smtClean="0"/>
              <a:t>Не может работать с высоковязкими жидкостями (макс. 150 </a:t>
            </a:r>
            <a:r>
              <a:rPr lang="ru-RU" sz="2000" dirty="0" err="1" smtClean="0"/>
              <a:t>сСт</a:t>
            </a:r>
            <a:r>
              <a:rPr lang="ru-RU" sz="2000" dirty="0" smtClean="0"/>
              <a:t>)</a:t>
            </a:r>
          </a:p>
          <a:p>
            <a:pPr fontAlgn="base"/>
            <a:endParaRPr lang="ru-RU" sz="2000" dirty="0" smtClean="0"/>
          </a:p>
          <a:p>
            <a:endParaRPr lang="ru-RU"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857256"/>
          </a:xfrm>
        </p:spPr>
        <p:txBody>
          <a:bodyPr>
            <a:normAutofit/>
          </a:bodyPr>
          <a:lstStyle/>
          <a:p>
            <a:r>
              <a:rPr lang="ru-RU" dirty="0" smtClean="0"/>
              <a:t>Список литературы:</a:t>
            </a:r>
            <a:endParaRPr lang="ru-RU" dirty="0"/>
          </a:p>
        </p:txBody>
      </p:sp>
      <p:sp>
        <p:nvSpPr>
          <p:cNvPr id="3" name="Содержимое 2"/>
          <p:cNvSpPr>
            <a:spLocks noGrp="1"/>
          </p:cNvSpPr>
          <p:nvPr>
            <p:ph idx="1"/>
          </p:nvPr>
        </p:nvSpPr>
        <p:spPr>
          <a:xfrm>
            <a:off x="214282" y="1000108"/>
            <a:ext cx="8715436" cy="5572164"/>
          </a:xfrm>
        </p:spPr>
        <p:txBody>
          <a:bodyPr>
            <a:normAutofit/>
          </a:bodyPr>
          <a:lstStyle/>
          <a:p>
            <a:r>
              <a:rPr lang="ru-RU" sz="2000" dirty="0" smtClean="0"/>
              <a:t>1. </a:t>
            </a:r>
            <a:r>
              <a:rPr lang="ru-RU" sz="2000" i="1" dirty="0" smtClean="0"/>
              <a:t>Свешников В. К.</a:t>
            </a:r>
            <a:r>
              <a:rPr lang="ru-RU" sz="2000" dirty="0" smtClean="0"/>
              <a:t> </a:t>
            </a:r>
            <a:r>
              <a:rPr lang="ru-RU" sz="2000" dirty="0" err="1" smtClean="0"/>
              <a:t>Гидрооборудование</a:t>
            </a:r>
            <a:r>
              <a:rPr lang="ru-RU" sz="2000" dirty="0" smtClean="0"/>
              <a:t>: Международный справочник. В 3-х книгах. Книга 1. Насосы и </a:t>
            </a:r>
            <a:r>
              <a:rPr lang="ru-RU" sz="2000" dirty="0" err="1" smtClean="0"/>
              <a:t>гидродвигатели</a:t>
            </a:r>
            <a:r>
              <a:rPr lang="ru-RU" sz="2000" dirty="0" smtClean="0"/>
              <a:t>. М.: </a:t>
            </a:r>
            <a:r>
              <a:rPr lang="ru-RU" sz="2000" dirty="0" err="1" smtClean="0"/>
              <a:t>Техинформ</a:t>
            </a:r>
            <a:r>
              <a:rPr lang="ru-RU" sz="2000" dirty="0" smtClean="0"/>
              <a:t> МАИ, 2001.</a:t>
            </a:r>
          </a:p>
          <a:p>
            <a:r>
              <a:rPr lang="ru-RU" sz="2000" dirty="0" smtClean="0"/>
              <a:t>2.</a:t>
            </a:r>
            <a:r>
              <a:rPr lang="ru-RU" sz="2000" i="1" dirty="0" smtClean="0"/>
              <a:t> </a:t>
            </a:r>
            <a:r>
              <a:rPr lang="ru-RU" sz="2000" i="1" dirty="0" err="1" smtClean="0"/>
              <a:t>Калекин</a:t>
            </a:r>
            <a:r>
              <a:rPr lang="ru-RU" sz="2000" i="1" dirty="0" smtClean="0"/>
              <a:t> А.А.</a:t>
            </a:r>
            <a:r>
              <a:rPr lang="ru-RU" sz="2000" dirty="0" smtClean="0"/>
              <a:t> Гидравлика и гидравлические машины: Учеб, пособие для вузов. М.: Мир, 2005 г. </a:t>
            </a:r>
          </a:p>
          <a:p>
            <a:r>
              <a:rPr lang="ru-RU" sz="2000" dirty="0" smtClean="0"/>
              <a:t>3.</a:t>
            </a:r>
            <a:r>
              <a:rPr lang="ru-RU" sz="2000" i="1" dirty="0" smtClean="0"/>
              <a:t> Осипов П.Е.</a:t>
            </a:r>
            <a:r>
              <a:rPr lang="ru-RU" sz="2000" dirty="0" smtClean="0"/>
              <a:t> Гидравлика, гидравлические машины и гидропривод: Учеб, пособие для вузов. 3-е изд., </a:t>
            </a:r>
            <a:r>
              <a:rPr lang="ru-RU" sz="2000" dirty="0" err="1" smtClean="0"/>
              <a:t>перераб</a:t>
            </a:r>
            <a:r>
              <a:rPr lang="ru-RU" sz="2000" dirty="0" smtClean="0"/>
              <a:t>. и доп. М.: Лесная промышленность, 1981 г.</a:t>
            </a:r>
          </a:p>
          <a:p>
            <a:r>
              <a:rPr lang="ru-RU" sz="2000" dirty="0" smtClean="0"/>
              <a:t>4.</a:t>
            </a:r>
            <a:r>
              <a:rPr lang="ru-RU" sz="2000" i="1" dirty="0" smtClean="0"/>
              <a:t> Иванов В.И., Сазанов И.И., </a:t>
            </a:r>
            <a:r>
              <a:rPr lang="ru-RU" sz="2000" i="1" dirty="0" err="1" smtClean="0"/>
              <a:t>Схиртладзе</a:t>
            </a:r>
            <a:r>
              <a:rPr lang="ru-RU" sz="2000" i="1" dirty="0" smtClean="0"/>
              <a:t> А.Г., Трифонова Г.О.</a:t>
            </a:r>
            <a:r>
              <a:rPr lang="ru-RU" sz="2000" dirty="0" smtClean="0"/>
              <a:t> Гидравлика. В 2 т. Т 1: Гидравлические машины и приводы: Учебник для студ. учреждений </a:t>
            </a:r>
            <a:r>
              <a:rPr lang="ru-RU" sz="2000" dirty="0" err="1" smtClean="0"/>
              <a:t>высш</a:t>
            </a:r>
            <a:r>
              <a:rPr lang="ru-RU" sz="2000" dirty="0" smtClean="0"/>
              <a:t>. проф. образования. М.: Академия, 2012 г.</a:t>
            </a:r>
          </a:p>
          <a:p>
            <a:r>
              <a:rPr lang="ru-RU" sz="2000" dirty="0" smtClean="0"/>
              <a:t>5.</a:t>
            </a:r>
            <a:r>
              <a:rPr lang="ru-RU" sz="2000" b="1" dirty="0" smtClean="0"/>
              <a:t> </a:t>
            </a:r>
            <a:r>
              <a:rPr lang="ru-RU" sz="2000" dirty="0" smtClean="0"/>
              <a:t>Справочное пособие по гидравлике, </a:t>
            </a:r>
            <a:r>
              <a:rPr lang="ru-RU" sz="2000" dirty="0" err="1" smtClean="0"/>
              <a:t>гидромашинам</a:t>
            </a:r>
            <a:r>
              <a:rPr lang="ru-RU" sz="2000" dirty="0" smtClean="0"/>
              <a:t> и гидроприводам (1976) Я.М. Вильнер</a:t>
            </a:r>
          </a:p>
          <a:p>
            <a:endParaRPr lang="ru-RU" sz="2000" dirty="0" smtClean="0"/>
          </a:p>
          <a:p>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 и задачи проекта:</a:t>
            </a:r>
            <a:endParaRPr lang="ru-RU" dirty="0"/>
          </a:p>
        </p:txBody>
      </p:sp>
      <p:sp>
        <p:nvSpPr>
          <p:cNvPr id="3" name="Содержимое 2"/>
          <p:cNvSpPr>
            <a:spLocks noGrp="1"/>
          </p:cNvSpPr>
          <p:nvPr>
            <p:ph idx="1"/>
          </p:nvPr>
        </p:nvSpPr>
        <p:spPr/>
        <p:txBody>
          <a:bodyPr/>
          <a:lstStyle/>
          <a:p>
            <a:pPr lvl="0"/>
            <a:r>
              <a:rPr lang="ru-RU" sz="2400" dirty="0" smtClean="0">
                <a:latin typeface="Times New Roman" pitchFamily="18" charset="0"/>
                <a:cs typeface="Times New Roman" pitchFamily="18" charset="0"/>
              </a:rPr>
              <a:t>1) Изучить </a:t>
            </a:r>
            <a:r>
              <a:rPr lang="ru-RU" sz="2400" dirty="0" smtClean="0">
                <a:latin typeface="Times New Roman" pitchFamily="18" charset="0"/>
                <a:cs typeface="Times New Roman" pitchFamily="18" charset="0"/>
                <a:hlinkClick r:id="" action="ppaction://noaction"/>
              </a:rPr>
              <a:t>конструкцию центробежного насоса</a:t>
            </a:r>
            <a:r>
              <a:rPr lang="ru-RU" sz="2400" dirty="0" smtClean="0">
                <a:latin typeface="Times New Roman" pitchFamily="18" charset="0"/>
                <a:cs typeface="Times New Roman" pitchFamily="18" charset="0"/>
              </a:rPr>
              <a:t>.</a:t>
            </a:r>
          </a:p>
          <a:p>
            <a:pPr lvl="0"/>
            <a:r>
              <a:rPr lang="ru-RU" sz="2400" dirty="0" smtClean="0">
                <a:latin typeface="Times New Roman" pitchFamily="18" charset="0"/>
                <a:cs typeface="Times New Roman" pitchFamily="18" charset="0"/>
              </a:rPr>
              <a:t>2) Рассмотреть </a:t>
            </a:r>
            <a:r>
              <a:rPr lang="ru-RU" sz="2400" dirty="0" smtClean="0">
                <a:latin typeface="Times New Roman" pitchFamily="18" charset="0"/>
                <a:cs typeface="Times New Roman" pitchFamily="18" charset="0"/>
                <a:hlinkClick r:id="" action="ppaction://noaction"/>
              </a:rPr>
              <a:t>устройство </a:t>
            </a:r>
            <a:r>
              <a:rPr lang="ru-RU" sz="2400" dirty="0" smtClean="0">
                <a:latin typeface="Times New Roman" pitchFamily="18" charset="0"/>
                <a:cs typeface="Times New Roman" pitchFamily="18" charset="0"/>
              </a:rPr>
              <a:t>и </a:t>
            </a:r>
            <a:r>
              <a:rPr lang="ru-RU" sz="2400" dirty="0" smtClean="0">
                <a:latin typeface="Times New Roman" pitchFamily="18" charset="0"/>
                <a:cs typeface="Times New Roman" pitchFamily="18" charset="0"/>
                <a:hlinkClick r:id="" action="ppaction://noaction"/>
              </a:rPr>
              <a:t>принцип работы </a:t>
            </a:r>
            <a:r>
              <a:rPr lang="ru-RU" sz="2400" dirty="0" smtClean="0">
                <a:latin typeface="Times New Roman" pitchFamily="18" charset="0"/>
                <a:cs typeface="Times New Roman" pitchFamily="18" charset="0"/>
              </a:rPr>
              <a:t>центробежного насоса.</a:t>
            </a:r>
          </a:p>
          <a:p>
            <a:pPr lvl="0"/>
            <a:r>
              <a:rPr lang="ru-RU" sz="2400" dirty="0" smtClean="0">
                <a:latin typeface="Times New Roman" pitchFamily="18" charset="0"/>
                <a:cs typeface="Times New Roman" pitchFamily="18" charset="0"/>
              </a:rPr>
              <a:t>3) Показать преимущества и недостатки центробежного насоса.</a:t>
            </a:r>
          </a:p>
          <a:p>
            <a:pPr lvl="0"/>
            <a:r>
              <a:rPr lang="ru-RU" sz="2400" dirty="0" smtClean="0">
                <a:latin typeface="Times New Roman" pitchFamily="18" charset="0"/>
                <a:cs typeface="Times New Roman" pitchFamily="18" charset="0"/>
              </a:rPr>
              <a:t>4) Обобщить изученный центробежный насос и использовать результаты в написание курсовой и дипломной работы.</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Центробежный насос</a:t>
            </a:r>
            <a:endParaRPr lang="ru-RU" dirty="0"/>
          </a:p>
        </p:txBody>
      </p:sp>
      <p:sp>
        <p:nvSpPr>
          <p:cNvPr id="3" name="Содержимое 2"/>
          <p:cNvSpPr>
            <a:spLocks noGrp="1"/>
          </p:cNvSpPr>
          <p:nvPr>
            <p:ph idx="1"/>
          </p:nvPr>
        </p:nvSpPr>
        <p:spPr/>
        <p:txBody>
          <a:bodyPr>
            <a:normAutofit/>
          </a:bodyPr>
          <a:lstStyle/>
          <a:p>
            <a:r>
              <a:rPr lang="ru-RU" sz="2400" dirty="0" smtClean="0"/>
              <a:t>Один из 2-х типов динамических лопастных насосов, перемещение рабочего тела в котором происходит непрерывным потоком за счёт взаимодействия потока с вращающимися лопастями ротора.</a:t>
            </a:r>
          </a:p>
          <a:p>
            <a:r>
              <a:rPr lang="ru-RU" sz="2400" dirty="0" smtClean="0"/>
              <a:t>Переносное движение рабочего тела происходит за счёт центробежной силы из-за которой данный насос и получил своё название.</a:t>
            </a:r>
          </a:p>
        </p:txBody>
      </p:sp>
      <p:pic>
        <p:nvPicPr>
          <p:cNvPr id="1026" name="Picture 2" descr="https://st20.stpulscen.ru/images/product/316/125/276_big.jpeg"/>
          <p:cNvPicPr>
            <a:picLocks noChangeAspect="1" noChangeArrowheads="1"/>
          </p:cNvPicPr>
          <p:nvPr/>
        </p:nvPicPr>
        <p:blipFill>
          <a:blip r:embed="rId2" cstate="print"/>
          <a:srcRect/>
          <a:stretch>
            <a:fillRect/>
          </a:stretch>
        </p:blipFill>
        <p:spPr bwMode="auto">
          <a:xfrm>
            <a:off x="6286512" y="4143380"/>
            <a:ext cx="2428892" cy="24288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Области применения</a:t>
            </a:r>
            <a:endParaRPr lang="ru-RU" dirty="0"/>
          </a:p>
        </p:txBody>
      </p:sp>
      <p:sp>
        <p:nvSpPr>
          <p:cNvPr id="3" name="Содержимое 2"/>
          <p:cNvSpPr>
            <a:spLocks noGrp="1"/>
          </p:cNvSpPr>
          <p:nvPr>
            <p:ph idx="1"/>
          </p:nvPr>
        </p:nvSpPr>
        <p:spPr/>
        <p:txBody>
          <a:bodyPr>
            <a:noAutofit/>
          </a:bodyPr>
          <a:lstStyle/>
          <a:p>
            <a:pPr fontAlgn="base"/>
            <a:r>
              <a:rPr lang="ru-RU" sz="2400" dirty="0" smtClean="0"/>
              <a:t>Центробежные насосы применяются практически во всех отраслях промышленности, основные:</a:t>
            </a:r>
          </a:p>
          <a:p>
            <a:pPr fontAlgn="base"/>
            <a:r>
              <a:rPr lang="ru-RU" sz="2400" dirty="0" smtClean="0"/>
              <a:t>Водоснабжение и водоотведение</a:t>
            </a:r>
          </a:p>
          <a:p>
            <a:pPr fontAlgn="base"/>
            <a:r>
              <a:rPr lang="ru-RU" sz="2400" dirty="0" smtClean="0"/>
              <a:t>Водоочистные сооружения</a:t>
            </a:r>
          </a:p>
          <a:p>
            <a:pPr fontAlgn="base"/>
            <a:r>
              <a:rPr lang="ru-RU" sz="2400" dirty="0" smtClean="0"/>
              <a:t>Энергетика</a:t>
            </a:r>
          </a:p>
          <a:p>
            <a:pPr fontAlgn="base"/>
            <a:r>
              <a:rPr lang="ru-RU" sz="2400" dirty="0" smtClean="0"/>
              <a:t>Нефтяная и газовая промышленность</a:t>
            </a:r>
          </a:p>
          <a:p>
            <a:pPr fontAlgn="base"/>
            <a:r>
              <a:rPr lang="ru-RU" sz="2400" dirty="0" smtClean="0"/>
              <a:t>Химическая промышленность</a:t>
            </a:r>
          </a:p>
          <a:p>
            <a:pPr fontAlgn="base"/>
            <a:r>
              <a:rPr lang="ru-RU" sz="2400" dirty="0" smtClean="0"/>
              <a:t>Целлюлозно-бумажная промышленность</a:t>
            </a:r>
          </a:p>
          <a:p>
            <a:pPr fontAlgn="base"/>
            <a:r>
              <a:rPr lang="ru-RU" sz="2400" dirty="0" smtClean="0"/>
              <a:t>Горнодобывающая промышленность</a:t>
            </a:r>
          </a:p>
          <a:p>
            <a:pPr fontAlgn="base"/>
            <a:r>
              <a:rPr lang="ru-RU" sz="2400" dirty="0" smtClean="0"/>
              <a:t>Пищевая</a:t>
            </a:r>
          </a:p>
          <a:p>
            <a:pPr fontAlgn="base"/>
            <a:r>
              <a:rPr lang="ru-RU" sz="2400" dirty="0" smtClean="0"/>
              <a:t>Фармацевтическая</a:t>
            </a: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ru-RU" dirty="0" smtClean="0"/>
              <a:t>Устройство центробежного насоса</a:t>
            </a:r>
            <a:endParaRPr lang="ru-RU" dirty="0"/>
          </a:p>
        </p:txBody>
      </p:sp>
      <p:sp>
        <p:nvSpPr>
          <p:cNvPr id="3" name="Содержимое 2"/>
          <p:cNvSpPr>
            <a:spLocks noGrp="1"/>
          </p:cNvSpPr>
          <p:nvPr>
            <p:ph idx="1"/>
          </p:nvPr>
        </p:nvSpPr>
        <p:spPr>
          <a:xfrm>
            <a:off x="457200" y="1071546"/>
            <a:ext cx="8229600" cy="5572164"/>
          </a:xfrm>
        </p:spPr>
        <p:txBody>
          <a:bodyPr>
            <a:normAutofit/>
          </a:bodyPr>
          <a:lstStyle/>
          <a:p>
            <a:r>
              <a:rPr lang="ru-RU" sz="2400" dirty="0" smtClean="0"/>
              <a:t>Центробежный насос, оптимальное назначение которого заключается в создании постоянного потока жидкости без ее обратного движения — популярное у потребителей устройство. Его конструкция состоит из нескольких крупных функциональных блоков.</a:t>
            </a:r>
          </a:p>
          <a:p>
            <a:r>
              <a:rPr lang="ru-RU" sz="2400" dirty="0" smtClean="0"/>
              <a:t>1. </a:t>
            </a:r>
            <a:r>
              <a:rPr lang="ru-RU" sz="2400" b="1" dirty="0" smtClean="0"/>
              <a:t>Узел привода</a:t>
            </a:r>
            <a:r>
              <a:rPr lang="ru-RU" sz="2400" dirty="0" smtClean="0"/>
              <a:t>, роль которого состоит в создании крутящего момента.</a:t>
            </a:r>
          </a:p>
          <a:p>
            <a:r>
              <a:rPr lang="ru-RU" sz="2400" dirty="0" smtClean="0"/>
              <a:t>2. </a:t>
            </a:r>
            <a:r>
              <a:rPr lang="ru-RU" sz="2400" b="1" dirty="0" smtClean="0"/>
              <a:t>Силовой вал</a:t>
            </a:r>
            <a:r>
              <a:rPr lang="ru-RU" sz="2400" dirty="0" smtClean="0"/>
              <a:t>, передающий момент на рабочий орган.</a:t>
            </a:r>
          </a:p>
          <a:p>
            <a:r>
              <a:rPr lang="ru-RU" sz="2400" dirty="0" smtClean="0"/>
              <a:t>3.</a:t>
            </a:r>
            <a:r>
              <a:rPr lang="ru-RU" sz="2400" i="1" dirty="0" smtClean="0"/>
              <a:t> </a:t>
            </a:r>
            <a:r>
              <a:rPr lang="ru-RU" sz="2400" b="1" dirty="0" smtClean="0"/>
              <a:t>Колесо турбины</a:t>
            </a:r>
            <a:r>
              <a:rPr lang="ru-RU" sz="2400" dirty="0" smtClean="0"/>
              <a:t>, оснащенное расположенными под наклоном лопатками, являющееся основным рабочим органом.</a:t>
            </a:r>
          </a:p>
          <a:p>
            <a:r>
              <a:rPr lang="ru-RU" sz="2400" dirty="0" smtClean="0"/>
              <a:t>4.</a:t>
            </a:r>
            <a:r>
              <a:rPr lang="ru-RU" sz="2400" i="1" dirty="0" smtClean="0"/>
              <a:t> </a:t>
            </a:r>
            <a:r>
              <a:rPr lang="ru-RU" sz="2400" b="1" dirty="0" smtClean="0"/>
              <a:t>Защитный корпус</a:t>
            </a:r>
            <a:r>
              <a:rPr lang="ru-RU" sz="2400" dirty="0" smtClean="0"/>
              <a:t>, который может выполнять функции силового элемента для крепления всех частей конструкции.</a:t>
            </a:r>
          </a:p>
          <a:p>
            <a:endParaRPr lang="ru-RU"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sz="half" idx="1"/>
          </p:nvPr>
        </p:nvSpPr>
        <p:spPr>
          <a:xfrm>
            <a:off x="457200" y="3786190"/>
            <a:ext cx="4038600" cy="2714644"/>
          </a:xfrm>
        </p:spPr>
        <p:txBody>
          <a:bodyPr>
            <a:normAutofit/>
          </a:bodyPr>
          <a:lstStyle/>
          <a:p>
            <a:r>
              <a:rPr lang="ru-RU" sz="2400" dirty="0" smtClean="0"/>
              <a:t>1. Корпус</a:t>
            </a:r>
          </a:p>
          <a:p>
            <a:r>
              <a:rPr lang="ru-RU" sz="2400" dirty="0" smtClean="0"/>
              <a:t>2. Крышка </a:t>
            </a:r>
          </a:p>
          <a:p>
            <a:r>
              <a:rPr lang="ru-RU" sz="2400" dirty="0" smtClean="0"/>
              <a:t>3. Рабочие колёса</a:t>
            </a:r>
          </a:p>
          <a:p>
            <a:r>
              <a:rPr lang="ru-RU" sz="2400" dirty="0" smtClean="0"/>
              <a:t>4. Диффузоры</a:t>
            </a:r>
          </a:p>
          <a:p>
            <a:r>
              <a:rPr lang="ru-RU" sz="2400" dirty="0" smtClean="0"/>
              <a:t>5. Ведущий вал</a:t>
            </a:r>
            <a:endParaRPr lang="ru-RU" sz="2400" dirty="0"/>
          </a:p>
        </p:txBody>
      </p:sp>
      <p:sp>
        <p:nvSpPr>
          <p:cNvPr id="10" name="Содержимое 9"/>
          <p:cNvSpPr>
            <a:spLocks noGrp="1"/>
          </p:cNvSpPr>
          <p:nvPr>
            <p:ph sz="half" idx="2"/>
          </p:nvPr>
        </p:nvSpPr>
        <p:spPr>
          <a:xfrm>
            <a:off x="4648200" y="3786190"/>
            <a:ext cx="4038600" cy="2714644"/>
          </a:xfrm>
        </p:spPr>
        <p:txBody>
          <a:bodyPr>
            <a:normAutofit/>
          </a:bodyPr>
          <a:lstStyle/>
          <a:p>
            <a:pPr>
              <a:buNone/>
            </a:pPr>
            <a:r>
              <a:rPr lang="ru-RU" sz="2400" dirty="0" smtClean="0"/>
              <a:t>6. Механическое уплотнение</a:t>
            </a:r>
          </a:p>
          <a:p>
            <a:pPr>
              <a:buNone/>
            </a:pPr>
            <a:r>
              <a:rPr lang="ru-RU" sz="2400" dirty="0" smtClean="0"/>
              <a:t>7. Подшипники</a:t>
            </a:r>
          </a:p>
          <a:p>
            <a:pPr>
              <a:buNone/>
            </a:pPr>
            <a:r>
              <a:rPr lang="ru-RU" sz="2400" dirty="0" smtClean="0"/>
              <a:t>8. Конденсатор</a:t>
            </a:r>
          </a:p>
          <a:p>
            <a:pPr>
              <a:buNone/>
            </a:pPr>
            <a:r>
              <a:rPr lang="ru-RU" sz="2400" dirty="0" smtClean="0"/>
              <a:t>9. Электродвигатель</a:t>
            </a:r>
            <a:endParaRPr lang="ru-RU" sz="2400" dirty="0"/>
          </a:p>
        </p:txBody>
      </p:sp>
      <p:pic>
        <p:nvPicPr>
          <p:cNvPr id="3076" name="Picture 4"/>
          <p:cNvPicPr>
            <a:picLocks noChangeAspect="1" noChangeArrowheads="1"/>
          </p:cNvPicPr>
          <p:nvPr/>
        </p:nvPicPr>
        <p:blipFill>
          <a:blip r:embed="rId2" cstate="print"/>
          <a:srcRect/>
          <a:stretch>
            <a:fillRect/>
          </a:stretch>
        </p:blipFill>
        <p:spPr bwMode="auto">
          <a:xfrm>
            <a:off x="357158" y="214290"/>
            <a:ext cx="8358246" cy="3390901"/>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p:txBody>
          <a:bodyPr/>
          <a:lstStyle/>
          <a:p>
            <a:endParaRPr lang="ru-RU" dirty="0"/>
          </a:p>
        </p:txBody>
      </p:sp>
      <p:pic>
        <p:nvPicPr>
          <p:cNvPr id="26628" name="Picture 4" descr="D:\Работы\Иллюстрации\centrobezhn-nasos-9027.jpg"/>
          <p:cNvPicPr>
            <a:picLocks noChangeAspect="1" noChangeArrowheads="1"/>
          </p:cNvPicPr>
          <p:nvPr/>
        </p:nvPicPr>
        <p:blipFill>
          <a:blip r:embed="rId2" cstate="print"/>
          <a:srcRect/>
          <a:stretch>
            <a:fillRect/>
          </a:stretch>
        </p:blipFill>
        <p:spPr bwMode="auto">
          <a:xfrm>
            <a:off x="89335" y="500042"/>
            <a:ext cx="8963744" cy="585791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14380"/>
          </a:xfrm>
        </p:spPr>
        <p:txBody>
          <a:bodyPr>
            <a:normAutofit fontScale="90000"/>
          </a:bodyPr>
          <a:lstStyle/>
          <a:p>
            <a:r>
              <a:rPr lang="ru-RU" dirty="0" smtClean="0"/>
              <a:t>Принцип работы</a:t>
            </a:r>
            <a:endParaRPr lang="ru-RU" dirty="0"/>
          </a:p>
        </p:txBody>
      </p:sp>
      <p:pic>
        <p:nvPicPr>
          <p:cNvPr id="6147" name="Picture 3"/>
          <p:cNvPicPr>
            <a:picLocks noGrp="1" noChangeAspect="1" noChangeArrowheads="1"/>
          </p:cNvPicPr>
          <p:nvPr>
            <p:ph idx="1"/>
          </p:nvPr>
        </p:nvPicPr>
        <p:blipFill>
          <a:blip r:embed="rId2" cstate="print"/>
          <a:srcRect/>
          <a:stretch>
            <a:fillRect/>
          </a:stretch>
        </p:blipFill>
        <p:spPr bwMode="auto">
          <a:xfrm>
            <a:off x="857224" y="857232"/>
            <a:ext cx="7458075" cy="40767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759</Words>
  <PresentationFormat>Экран (4:3)</PresentationFormat>
  <Paragraphs>114</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Проект-презентация по дисциплине «Гидравлика и гидравлические машины» Тема: « Центробежный насос»</vt:lpstr>
      <vt:lpstr>Введение</vt:lpstr>
      <vt:lpstr>Цели и задачи проекта:</vt:lpstr>
      <vt:lpstr>Центробежный насос</vt:lpstr>
      <vt:lpstr>Области применения</vt:lpstr>
      <vt:lpstr>Устройство центробежного насоса</vt:lpstr>
      <vt:lpstr>Слайд 7</vt:lpstr>
      <vt:lpstr>Слайд 8</vt:lpstr>
      <vt:lpstr>Принцип работы</vt:lpstr>
      <vt:lpstr>Слайд 10</vt:lpstr>
      <vt:lpstr>Классификация центробежных насосов</vt:lpstr>
      <vt:lpstr>По назначению:</vt:lpstr>
      <vt:lpstr>Скважинные</vt:lpstr>
      <vt:lpstr>Пищевые                              Пожарные</vt:lpstr>
      <vt:lpstr>Самовсасывающие</vt:lpstr>
      <vt:lpstr>Слайд 16</vt:lpstr>
      <vt:lpstr>Слайд 17</vt:lpstr>
      <vt:lpstr>Самовсасывающий центробежный насос</vt:lpstr>
      <vt:lpstr>По типу соединения с двигателем </vt:lpstr>
      <vt:lpstr>Слайд 20</vt:lpstr>
      <vt:lpstr>Слайд 21</vt:lpstr>
      <vt:lpstr>Основные характеристики центробежных насосов </vt:lpstr>
      <vt:lpstr>Преимущества:</vt:lpstr>
      <vt:lpstr>Недостатки:</vt:lpstr>
      <vt:lpstr>Список литературы: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Проект-презентация по дисциплине «Гидравлика и гидравлические машины» Тема: « Центробежный насос»</dc:title>
  <dc:creator>Илья</dc:creator>
  <cp:lastModifiedBy>Илья</cp:lastModifiedBy>
  <cp:revision>21</cp:revision>
  <dcterms:created xsi:type="dcterms:W3CDTF">2021-05-10T03:21:15Z</dcterms:created>
  <dcterms:modified xsi:type="dcterms:W3CDTF">2021-05-18T05:38:37Z</dcterms:modified>
</cp:coreProperties>
</file>