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8"/>
  </p:notesMasterIdLst>
  <p:sldIdLst>
    <p:sldId id="279" r:id="rId2"/>
    <p:sldId id="280" r:id="rId3"/>
    <p:sldId id="281" r:id="rId4"/>
    <p:sldId id="257" r:id="rId5"/>
    <p:sldId id="259" r:id="rId6"/>
    <p:sldId id="285" r:id="rId7"/>
    <p:sldId id="278" r:id="rId8"/>
    <p:sldId id="276" r:id="rId9"/>
    <p:sldId id="277" r:id="rId10"/>
    <p:sldId id="283" r:id="rId11"/>
    <p:sldId id="284" r:id="rId12"/>
    <p:sldId id="261" r:id="rId13"/>
    <p:sldId id="262" r:id="rId14"/>
    <p:sldId id="263" r:id="rId15"/>
    <p:sldId id="264" r:id="rId16"/>
    <p:sldId id="266" r:id="rId17"/>
    <p:sldId id="265" r:id="rId18"/>
    <p:sldId id="267" r:id="rId19"/>
    <p:sldId id="269" r:id="rId20"/>
    <p:sldId id="270" r:id="rId21"/>
    <p:sldId id="271" r:id="rId22"/>
    <p:sldId id="275" r:id="rId23"/>
    <p:sldId id="272" r:id="rId24"/>
    <p:sldId id="273" r:id="rId25"/>
    <p:sldId id="282" r:id="rId26"/>
    <p:sldId id="260"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242"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presProps" Target="pres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viewProps" Target="viewProps.xml" /></Relationships>
</file>

<file path=ppt/diagrams/_rels/data1.xml.rels><?xml version="1.0" encoding="UTF-8" standalone="yes"?>
<Relationships xmlns="http://schemas.openxmlformats.org/package/2006/relationships"><Relationship Id="rId1" Type="http://schemas.openxmlformats.org/officeDocument/2006/relationships/slide" Target="../slides/slide5.xml" /></Relationships>
</file>

<file path=ppt/diagrams/_rels/data3.xml.rels><?xml version="1.0" encoding="UTF-8" standalone="yes"?>
<Relationships xmlns="http://schemas.openxmlformats.org/package/2006/relationships"><Relationship Id="rId3" Type="http://schemas.openxmlformats.org/officeDocument/2006/relationships/hyperlink" Target="https://mskompany.ru/tsentrobezhnye-nasosy-vidy-i-printsip-dejstviya" TargetMode="External" /><Relationship Id="rId2" Type="http://schemas.openxmlformats.org/officeDocument/2006/relationships/hyperlink" Target="https://nasos-pump.ru/moshhnost-i-kpd-centrobezhnyx-nasosov/" TargetMode="External" /><Relationship Id="rId1" Type="http://schemas.openxmlformats.org/officeDocument/2006/relationships/hyperlink" Target="https://jsk-bryansk.ru/ustrojstvo-i-printsip-raboty-tsentrobezhnogo-nasosa/" TargetMode="External" /><Relationship Id="rId5" Type="http://schemas.openxmlformats.org/officeDocument/2006/relationships/hyperlink" Target="https://ru.wikipedia.org/wiki/&#1062;&#1077;&#1085;&#1090;&#1088;&#1086;&#1073;&#1077;&#1078;&#1085;&#1099;&#1081;_&#1085;&#1072;&#1089;&#1086;&#1089;" TargetMode="External" /><Relationship Id="rId4" Type="http://schemas.openxmlformats.org/officeDocument/2006/relationships/hyperlink" Target="https://neftegaz.ru/tech-library/nasosnoe-i-kompressornoe-oborudovanie/141940-tsentrobezhnyy-nasos/" TargetMode="External" /></Relationships>
</file>

<file path=ppt/diagrams/_rels/drawing3.xml.rels><?xml version="1.0" encoding="UTF-8" standalone="yes"?>
<Relationships xmlns="http://schemas.openxmlformats.org/package/2006/relationships"><Relationship Id="rId3" Type="http://schemas.openxmlformats.org/officeDocument/2006/relationships/hyperlink" Target="https://mskompany.ru/tsentrobezhnye-nasosy-vidy-i-printsip-dejstviya" TargetMode="External" /><Relationship Id="rId2" Type="http://schemas.openxmlformats.org/officeDocument/2006/relationships/hyperlink" Target="https://nasos-pump.ru/moshhnost-i-kpd-centrobezhnyx-nasosov/" TargetMode="External" /><Relationship Id="rId1" Type="http://schemas.openxmlformats.org/officeDocument/2006/relationships/hyperlink" Target="https://jsk-bryansk.ru/ustrojstvo-i-printsip-raboty-tsentrobezhnogo-nasosa/" TargetMode="External" /><Relationship Id="rId5" Type="http://schemas.openxmlformats.org/officeDocument/2006/relationships/hyperlink" Target="https://ru.wikipedia.org/wiki/&#1062;&#1077;&#1085;&#1090;&#1088;&#1086;&#1073;&#1077;&#1078;&#1085;&#1099;&#1081;_&#1085;&#1072;&#1089;&#1086;&#1089;" TargetMode="External" /><Relationship Id="rId4" Type="http://schemas.openxmlformats.org/officeDocument/2006/relationships/hyperlink" Target="https://neftegaz.ru/tech-library/nasosnoe-i-kompressornoe-oborudovanie/141940-tsentrobezhnyy-nasos/" TargetMode="External" /></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556999-2E20-459D-BC5F-9A7FA3C66D2B}"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ru-RU"/>
        </a:p>
      </dgm:t>
    </dgm:pt>
    <dgm:pt modelId="{90AA0BF0-4C05-4AC3-904B-8010326204AB}">
      <dgm:prSet/>
      <dgm:spPr/>
      <dgm:t>
        <a:bodyPr/>
        <a:lstStyle/>
        <a:p>
          <a:pPr rtl="0"/>
          <a:r>
            <a:rPr lang="ru-RU" dirty="0"/>
            <a:t>Цели и задачи проекта:</a:t>
          </a:r>
        </a:p>
      </dgm:t>
    </dgm:pt>
    <dgm:pt modelId="{EFE825E9-D88D-4C56-8C98-6E1423C34454}" type="parTrans" cxnId="{8E038BB0-BBF4-465D-A07D-1E6008BE5857}">
      <dgm:prSet/>
      <dgm:spPr/>
      <dgm:t>
        <a:bodyPr/>
        <a:lstStyle/>
        <a:p>
          <a:endParaRPr lang="ru-RU"/>
        </a:p>
      </dgm:t>
    </dgm:pt>
    <dgm:pt modelId="{AD3003D2-E32F-4939-9889-3F39F89D29E6}" type="sibTrans" cxnId="{8E038BB0-BBF4-465D-A07D-1E6008BE5857}">
      <dgm:prSet/>
      <dgm:spPr/>
      <dgm:t>
        <a:bodyPr/>
        <a:lstStyle/>
        <a:p>
          <a:endParaRPr lang="ru-RU"/>
        </a:p>
      </dgm:t>
    </dgm:pt>
    <dgm:pt modelId="{4594CFF3-F9E3-40DA-A1AA-EF2FB834FB91}">
      <dgm:prSet custT="1"/>
      <dgm:spPr/>
      <dgm:t>
        <a:bodyPr/>
        <a:lstStyle/>
        <a:p>
          <a:pPr algn="l" rtl="0"/>
          <a:r>
            <a:rPr lang="ru-RU" sz="2000" dirty="0">
              <a:latin typeface="Times New Roman" pitchFamily="18" charset="0"/>
              <a:cs typeface="Times New Roman" pitchFamily="18" charset="0"/>
            </a:rPr>
            <a:t>1) Изучить </a:t>
          </a:r>
          <a:r>
            <a:rPr lang="ru-RU" sz="2000" dirty="0">
              <a:latin typeface="Times New Roman" pitchFamily="18" charset="0"/>
              <a:cs typeface="Times New Roman" pitchFamily="18" charset="0"/>
              <a:hlinkClick xmlns:r="http://schemas.openxmlformats.org/officeDocument/2006/relationships" r:id="rId1" action="ppaction://hlinksldjump"/>
            </a:rPr>
            <a:t>конструкцию насоса</a:t>
          </a:r>
          <a:endParaRPr lang="ru-RU" sz="2000" dirty="0">
            <a:latin typeface="Times New Roman" pitchFamily="18" charset="0"/>
            <a:cs typeface="Times New Roman" pitchFamily="18" charset="0"/>
          </a:endParaRPr>
        </a:p>
        <a:p>
          <a:pPr algn="l" rtl="0"/>
          <a:r>
            <a:rPr lang="ru-RU" sz="2000" dirty="0">
              <a:latin typeface="Times New Roman" pitchFamily="18" charset="0"/>
              <a:cs typeface="Times New Roman" pitchFamily="18" charset="0"/>
            </a:rPr>
            <a:t>2) Рассмотреть </a:t>
          </a:r>
          <a:r>
            <a:rPr lang="ru-RU" sz="2000" dirty="0">
              <a:latin typeface="Times New Roman" pitchFamily="18" charset="0"/>
              <a:cs typeface="Times New Roman" pitchFamily="18" charset="0"/>
              <a:hlinkClick xmlns:r="http://schemas.openxmlformats.org/officeDocument/2006/relationships" r:id="" action="ppaction://noaction"/>
            </a:rPr>
            <a:t>устройства </a:t>
          </a:r>
          <a:r>
            <a:rPr lang="ru-RU" sz="2000" dirty="0">
              <a:latin typeface="Times New Roman" pitchFamily="18" charset="0"/>
              <a:cs typeface="Times New Roman" pitchFamily="18" charset="0"/>
            </a:rPr>
            <a:t>и </a:t>
          </a:r>
          <a:r>
            <a:rPr lang="ru-RU" sz="2000" dirty="0">
              <a:latin typeface="Times New Roman" pitchFamily="18" charset="0"/>
              <a:cs typeface="Times New Roman" pitchFamily="18" charset="0"/>
              <a:hlinkClick xmlns:r="http://schemas.openxmlformats.org/officeDocument/2006/relationships" r:id="" action="ppaction://noaction"/>
            </a:rPr>
            <a:t>принцип работы </a:t>
          </a:r>
          <a:r>
            <a:rPr lang="ru-RU" sz="2000" dirty="0">
              <a:latin typeface="Times New Roman" pitchFamily="18" charset="0"/>
              <a:cs typeface="Times New Roman" pitchFamily="18" charset="0"/>
            </a:rPr>
            <a:t> насоса</a:t>
          </a:r>
        </a:p>
        <a:p>
          <a:pPr algn="l" rtl="0"/>
          <a:r>
            <a:rPr lang="ru-RU" sz="2000" dirty="0">
              <a:latin typeface="Times New Roman" pitchFamily="18" charset="0"/>
              <a:cs typeface="Times New Roman" pitchFamily="18" charset="0"/>
            </a:rPr>
            <a:t>3) Показать преимущества и недостатки насоса</a:t>
          </a:r>
        </a:p>
        <a:p>
          <a:pPr algn="l" rtl="0"/>
          <a:r>
            <a:rPr lang="ru-RU" sz="2000" dirty="0">
              <a:latin typeface="Times New Roman" pitchFamily="18" charset="0"/>
              <a:cs typeface="Times New Roman" pitchFamily="18" charset="0"/>
            </a:rPr>
            <a:t>4) Обобщить изученный </a:t>
          </a:r>
          <a:r>
            <a:rPr lang="en-US" sz="2000" dirty="0">
              <a:latin typeface="Times New Roman" pitchFamily="18" charset="0"/>
              <a:cs typeface="Times New Roman" pitchFamily="18" charset="0"/>
            </a:rPr>
            <a:t> </a:t>
          </a:r>
          <a:r>
            <a:rPr lang="ru-RU" sz="2000" dirty="0">
              <a:latin typeface="Times New Roman" pitchFamily="18" charset="0"/>
              <a:cs typeface="Times New Roman" pitchFamily="18" charset="0"/>
            </a:rPr>
            <a:t> насос и использовать результаты в написание курсовой и дипломной работы</a:t>
          </a:r>
        </a:p>
      </dgm:t>
    </dgm:pt>
    <dgm:pt modelId="{5238B0F4-D827-4EA0-82C1-30ECEDFB387D}" type="parTrans" cxnId="{02A3C322-6550-4DE8-BF37-23DB59866C4E}">
      <dgm:prSet/>
      <dgm:spPr/>
      <dgm:t>
        <a:bodyPr/>
        <a:lstStyle/>
        <a:p>
          <a:endParaRPr lang="ru-RU"/>
        </a:p>
      </dgm:t>
    </dgm:pt>
    <dgm:pt modelId="{BC3547F7-F4FC-41AD-B4D4-8FAB7C3CCD38}" type="sibTrans" cxnId="{02A3C322-6550-4DE8-BF37-23DB59866C4E}">
      <dgm:prSet/>
      <dgm:spPr/>
      <dgm:t>
        <a:bodyPr/>
        <a:lstStyle/>
        <a:p>
          <a:endParaRPr lang="ru-RU"/>
        </a:p>
      </dgm:t>
    </dgm:pt>
    <dgm:pt modelId="{E11781B7-04AA-4E0E-A5FE-D38BBA1C5D7E}" type="pres">
      <dgm:prSet presAssocID="{EB556999-2E20-459D-BC5F-9A7FA3C66D2B}" presName="Name0" presStyleCnt="0">
        <dgm:presLayoutVars>
          <dgm:dir/>
          <dgm:animLvl val="lvl"/>
          <dgm:resizeHandles val="exact"/>
        </dgm:presLayoutVars>
      </dgm:prSet>
      <dgm:spPr/>
    </dgm:pt>
    <dgm:pt modelId="{5C94FAF1-5884-48CC-B29F-108AED6B8240}" type="pres">
      <dgm:prSet presAssocID="{90AA0BF0-4C05-4AC3-904B-8010326204AB}" presName="boxAndChildren" presStyleCnt="0"/>
      <dgm:spPr/>
    </dgm:pt>
    <dgm:pt modelId="{E4E8BDC2-EE32-4C02-A066-ECDE87F7D2A4}" type="pres">
      <dgm:prSet presAssocID="{90AA0BF0-4C05-4AC3-904B-8010326204AB}" presName="parentTextBox" presStyleLbl="node1" presStyleIdx="0" presStyleCnt="1"/>
      <dgm:spPr/>
    </dgm:pt>
    <dgm:pt modelId="{A076476D-B8D3-4F40-B70F-69E94E055263}" type="pres">
      <dgm:prSet presAssocID="{90AA0BF0-4C05-4AC3-904B-8010326204AB}" presName="entireBox" presStyleLbl="node1" presStyleIdx="0" presStyleCnt="1"/>
      <dgm:spPr/>
    </dgm:pt>
    <dgm:pt modelId="{E241AF23-D0D2-4E64-8AD6-937979203A6B}" type="pres">
      <dgm:prSet presAssocID="{90AA0BF0-4C05-4AC3-904B-8010326204AB}" presName="descendantBox" presStyleCnt="0"/>
      <dgm:spPr/>
    </dgm:pt>
    <dgm:pt modelId="{90EEA49F-93DD-49B0-9947-F1AC888EA31E}" type="pres">
      <dgm:prSet presAssocID="{4594CFF3-F9E3-40DA-A1AA-EF2FB834FB91}" presName="childTextBox" presStyleLbl="fgAccFollowNode1" presStyleIdx="0" presStyleCnt="1">
        <dgm:presLayoutVars>
          <dgm:bulletEnabled val="1"/>
        </dgm:presLayoutVars>
      </dgm:prSet>
      <dgm:spPr/>
    </dgm:pt>
  </dgm:ptLst>
  <dgm:cxnLst>
    <dgm:cxn modelId="{02A3C322-6550-4DE8-BF37-23DB59866C4E}" srcId="{90AA0BF0-4C05-4AC3-904B-8010326204AB}" destId="{4594CFF3-F9E3-40DA-A1AA-EF2FB834FB91}" srcOrd="0" destOrd="0" parTransId="{5238B0F4-D827-4EA0-82C1-30ECEDFB387D}" sibTransId="{BC3547F7-F4FC-41AD-B4D4-8FAB7C3CCD38}"/>
    <dgm:cxn modelId="{CF901D71-D255-4819-A44E-13462DDFAD89}" type="presOf" srcId="{4594CFF3-F9E3-40DA-A1AA-EF2FB834FB91}" destId="{90EEA49F-93DD-49B0-9947-F1AC888EA31E}" srcOrd="0" destOrd="0" presId="urn:microsoft.com/office/officeart/2005/8/layout/process4"/>
    <dgm:cxn modelId="{03CD14B0-198A-45A1-A9B2-3224E4D64F64}" type="presOf" srcId="{90AA0BF0-4C05-4AC3-904B-8010326204AB}" destId="{E4E8BDC2-EE32-4C02-A066-ECDE87F7D2A4}" srcOrd="0" destOrd="0" presId="urn:microsoft.com/office/officeart/2005/8/layout/process4"/>
    <dgm:cxn modelId="{8E038BB0-BBF4-465D-A07D-1E6008BE5857}" srcId="{EB556999-2E20-459D-BC5F-9A7FA3C66D2B}" destId="{90AA0BF0-4C05-4AC3-904B-8010326204AB}" srcOrd="0" destOrd="0" parTransId="{EFE825E9-D88D-4C56-8C98-6E1423C34454}" sibTransId="{AD3003D2-E32F-4939-9889-3F39F89D29E6}"/>
    <dgm:cxn modelId="{17C89FB7-9FA3-47DD-8501-D1A4CA6D265E}" type="presOf" srcId="{90AA0BF0-4C05-4AC3-904B-8010326204AB}" destId="{A076476D-B8D3-4F40-B70F-69E94E055263}" srcOrd="1" destOrd="0" presId="urn:microsoft.com/office/officeart/2005/8/layout/process4"/>
    <dgm:cxn modelId="{422A47C1-E2AD-4E73-A18E-60A8D99D1290}" type="presOf" srcId="{EB556999-2E20-459D-BC5F-9A7FA3C66D2B}" destId="{E11781B7-04AA-4E0E-A5FE-D38BBA1C5D7E}" srcOrd="0" destOrd="0" presId="urn:microsoft.com/office/officeart/2005/8/layout/process4"/>
    <dgm:cxn modelId="{674D874B-7CD4-430A-BF05-8C78ACDA36CA}" type="presParOf" srcId="{E11781B7-04AA-4E0E-A5FE-D38BBA1C5D7E}" destId="{5C94FAF1-5884-48CC-B29F-108AED6B8240}" srcOrd="0" destOrd="0" presId="urn:microsoft.com/office/officeart/2005/8/layout/process4"/>
    <dgm:cxn modelId="{9481A52A-EED4-4B14-8AAF-AE4633D13C6B}" type="presParOf" srcId="{5C94FAF1-5884-48CC-B29F-108AED6B8240}" destId="{E4E8BDC2-EE32-4C02-A066-ECDE87F7D2A4}" srcOrd="0" destOrd="0" presId="urn:microsoft.com/office/officeart/2005/8/layout/process4"/>
    <dgm:cxn modelId="{56F9E4A5-E584-428E-AE86-83FC9904C305}" type="presParOf" srcId="{5C94FAF1-5884-48CC-B29F-108AED6B8240}" destId="{A076476D-B8D3-4F40-B70F-69E94E055263}" srcOrd="1" destOrd="0" presId="urn:microsoft.com/office/officeart/2005/8/layout/process4"/>
    <dgm:cxn modelId="{B39F8B10-BD29-4F92-A12B-B870535DAFAA}" type="presParOf" srcId="{5C94FAF1-5884-48CC-B29F-108AED6B8240}" destId="{E241AF23-D0D2-4E64-8AD6-937979203A6B}" srcOrd="2" destOrd="0" presId="urn:microsoft.com/office/officeart/2005/8/layout/process4"/>
    <dgm:cxn modelId="{BA0477D2-7975-4B38-80BA-2D6E1C20E70E}" type="presParOf" srcId="{E241AF23-D0D2-4E64-8AD6-937979203A6B}" destId="{90EEA49F-93DD-49B0-9947-F1AC888EA3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556999-2E20-459D-BC5F-9A7FA3C66D2B}" type="doc">
      <dgm:prSet loTypeId="urn:microsoft.com/office/officeart/2005/8/layout/process4" loCatId="process" qsTypeId="urn:microsoft.com/office/officeart/2005/8/quickstyle/simple1" qsCatId="simple" csTypeId="urn:microsoft.com/office/officeart/2005/8/colors/accent0_1" csCatId="mainScheme" phldr="1"/>
      <dgm:spPr/>
      <dgm:t>
        <a:bodyPr/>
        <a:lstStyle/>
        <a:p>
          <a:endParaRPr lang="ru-RU"/>
        </a:p>
      </dgm:t>
    </dgm:pt>
    <dgm:pt modelId="{90AA0BF0-4C05-4AC3-904B-8010326204AB}">
      <dgm:prSet/>
      <dgm:spPr/>
      <dgm:t>
        <a:bodyPr/>
        <a:lstStyle/>
        <a:p>
          <a:pPr rtl="0"/>
          <a:r>
            <a:rPr lang="ru-RU" dirty="0"/>
            <a:t>Заключение</a:t>
          </a:r>
        </a:p>
      </dgm:t>
    </dgm:pt>
    <dgm:pt modelId="{EFE825E9-D88D-4C56-8C98-6E1423C34454}" type="parTrans" cxnId="{8E038BB0-BBF4-465D-A07D-1E6008BE5857}">
      <dgm:prSet/>
      <dgm:spPr/>
      <dgm:t>
        <a:bodyPr/>
        <a:lstStyle/>
        <a:p>
          <a:endParaRPr lang="ru-RU"/>
        </a:p>
      </dgm:t>
    </dgm:pt>
    <dgm:pt modelId="{AD3003D2-E32F-4939-9889-3F39F89D29E6}" type="sibTrans" cxnId="{8E038BB0-BBF4-465D-A07D-1E6008BE5857}">
      <dgm:prSet/>
      <dgm:spPr/>
      <dgm:t>
        <a:bodyPr/>
        <a:lstStyle/>
        <a:p>
          <a:endParaRPr lang="ru-RU"/>
        </a:p>
      </dgm:t>
    </dgm:pt>
    <dgm:pt modelId="{4594CFF3-F9E3-40DA-A1AA-EF2FB834FB91}">
      <dgm:prSet custT="1"/>
      <dgm:spPr/>
      <dgm:t>
        <a:bodyPr/>
        <a:lstStyle/>
        <a:p>
          <a:pPr algn="l" rtl="0"/>
          <a:r>
            <a:rPr lang="ru-RU" sz="2000" dirty="0">
              <a:latin typeface="Times New Roman" pitchFamily="18" charset="0"/>
              <a:cs typeface="Times New Roman" pitchFamily="18" charset="0"/>
            </a:rPr>
            <a:t>1) Изучил конструкцию Центробежного насоса</a:t>
          </a:r>
        </a:p>
        <a:p>
          <a:pPr algn="l" rtl="0"/>
          <a:r>
            <a:rPr lang="ru-RU" sz="2000" dirty="0">
              <a:latin typeface="Times New Roman" pitchFamily="18" charset="0"/>
              <a:cs typeface="Times New Roman" pitchFamily="18" charset="0"/>
            </a:rPr>
            <a:t>2) Рассмотрел устройства и принцип работы насоса</a:t>
          </a:r>
        </a:p>
        <a:p>
          <a:pPr algn="l" rtl="0"/>
          <a:r>
            <a:rPr lang="ru-RU" sz="2000" dirty="0">
              <a:latin typeface="Times New Roman" pitchFamily="18" charset="0"/>
              <a:cs typeface="Times New Roman" pitchFamily="18" charset="0"/>
            </a:rPr>
            <a:t>3) Показал преимущества и недостатки насоса</a:t>
          </a:r>
        </a:p>
        <a:p>
          <a:pPr algn="l" rtl="0"/>
          <a:r>
            <a:rPr lang="ru-RU" sz="2000" dirty="0">
              <a:latin typeface="Times New Roman" pitchFamily="18" charset="0"/>
              <a:cs typeface="Times New Roman" pitchFamily="18" charset="0"/>
            </a:rPr>
            <a:t>4) Обобщил изученный насос и использовал результаты в написание курсовой и дипломной работы</a:t>
          </a:r>
        </a:p>
      </dgm:t>
    </dgm:pt>
    <dgm:pt modelId="{5238B0F4-D827-4EA0-82C1-30ECEDFB387D}" type="parTrans" cxnId="{02A3C322-6550-4DE8-BF37-23DB59866C4E}">
      <dgm:prSet/>
      <dgm:spPr/>
      <dgm:t>
        <a:bodyPr/>
        <a:lstStyle/>
        <a:p>
          <a:endParaRPr lang="ru-RU"/>
        </a:p>
      </dgm:t>
    </dgm:pt>
    <dgm:pt modelId="{BC3547F7-F4FC-41AD-B4D4-8FAB7C3CCD38}" type="sibTrans" cxnId="{02A3C322-6550-4DE8-BF37-23DB59866C4E}">
      <dgm:prSet/>
      <dgm:spPr/>
      <dgm:t>
        <a:bodyPr/>
        <a:lstStyle/>
        <a:p>
          <a:endParaRPr lang="ru-RU"/>
        </a:p>
      </dgm:t>
    </dgm:pt>
    <dgm:pt modelId="{E11781B7-04AA-4E0E-A5FE-D38BBA1C5D7E}" type="pres">
      <dgm:prSet presAssocID="{EB556999-2E20-459D-BC5F-9A7FA3C66D2B}" presName="Name0" presStyleCnt="0">
        <dgm:presLayoutVars>
          <dgm:dir/>
          <dgm:animLvl val="lvl"/>
          <dgm:resizeHandles val="exact"/>
        </dgm:presLayoutVars>
      </dgm:prSet>
      <dgm:spPr/>
    </dgm:pt>
    <dgm:pt modelId="{5C94FAF1-5884-48CC-B29F-108AED6B8240}" type="pres">
      <dgm:prSet presAssocID="{90AA0BF0-4C05-4AC3-904B-8010326204AB}" presName="boxAndChildren" presStyleCnt="0"/>
      <dgm:spPr/>
    </dgm:pt>
    <dgm:pt modelId="{E4E8BDC2-EE32-4C02-A066-ECDE87F7D2A4}" type="pres">
      <dgm:prSet presAssocID="{90AA0BF0-4C05-4AC3-904B-8010326204AB}" presName="parentTextBox" presStyleLbl="node1" presStyleIdx="0" presStyleCnt="1"/>
      <dgm:spPr/>
    </dgm:pt>
    <dgm:pt modelId="{A076476D-B8D3-4F40-B70F-69E94E055263}" type="pres">
      <dgm:prSet presAssocID="{90AA0BF0-4C05-4AC3-904B-8010326204AB}" presName="entireBox" presStyleLbl="node1" presStyleIdx="0" presStyleCnt="1"/>
      <dgm:spPr/>
    </dgm:pt>
    <dgm:pt modelId="{E241AF23-D0D2-4E64-8AD6-937979203A6B}" type="pres">
      <dgm:prSet presAssocID="{90AA0BF0-4C05-4AC3-904B-8010326204AB}" presName="descendantBox" presStyleCnt="0"/>
      <dgm:spPr/>
    </dgm:pt>
    <dgm:pt modelId="{90EEA49F-93DD-49B0-9947-F1AC888EA31E}" type="pres">
      <dgm:prSet presAssocID="{4594CFF3-F9E3-40DA-A1AA-EF2FB834FB91}" presName="childTextBox" presStyleLbl="fgAccFollowNode1" presStyleIdx="0" presStyleCnt="1">
        <dgm:presLayoutVars>
          <dgm:bulletEnabled val="1"/>
        </dgm:presLayoutVars>
      </dgm:prSet>
      <dgm:spPr/>
    </dgm:pt>
  </dgm:ptLst>
  <dgm:cxnLst>
    <dgm:cxn modelId="{7C0D9F21-CC42-4883-BD18-97B0E5D25DC4}" type="presOf" srcId="{EB556999-2E20-459D-BC5F-9A7FA3C66D2B}" destId="{E11781B7-04AA-4E0E-A5FE-D38BBA1C5D7E}" srcOrd="0" destOrd="0" presId="urn:microsoft.com/office/officeart/2005/8/layout/process4"/>
    <dgm:cxn modelId="{02A3C322-6550-4DE8-BF37-23DB59866C4E}" srcId="{90AA0BF0-4C05-4AC3-904B-8010326204AB}" destId="{4594CFF3-F9E3-40DA-A1AA-EF2FB834FB91}" srcOrd="0" destOrd="0" parTransId="{5238B0F4-D827-4EA0-82C1-30ECEDFB387D}" sibTransId="{BC3547F7-F4FC-41AD-B4D4-8FAB7C3CCD38}"/>
    <dgm:cxn modelId="{9BBDA03E-8759-4900-95FC-FF64911DAEDB}" type="presOf" srcId="{90AA0BF0-4C05-4AC3-904B-8010326204AB}" destId="{E4E8BDC2-EE32-4C02-A066-ECDE87F7D2A4}" srcOrd="0" destOrd="0" presId="urn:microsoft.com/office/officeart/2005/8/layout/process4"/>
    <dgm:cxn modelId="{558BA098-DB10-475D-BA3E-B775B541E613}" type="presOf" srcId="{4594CFF3-F9E3-40DA-A1AA-EF2FB834FB91}" destId="{90EEA49F-93DD-49B0-9947-F1AC888EA31E}" srcOrd="0" destOrd="0" presId="urn:microsoft.com/office/officeart/2005/8/layout/process4"/>
    <dgm:cxn modelId="{8E038BB0-BBF4-465D-A07D-1E6008BE5857}" srcId="{EB556999-2E20-459D-BC5F-9A7FA3C66D2B}" destId="{90AA0BF0-4C05-4AC3-904B-8010326204AB}" srcOrd="0" destOrd="0" parTransId="{EFE825E9-D88D-4C56-8C98-6E1423C34454}" sibTransId="{AD3003D2-E32F-4939-9889-3F39F89D29E6}"/>
    <dgm:cxn modelId="{9BACE0B8-0780-4F2F-9C1C-778A7FB64150}" type="presOf" srcId="{90AA0BF0-4C05-4AC3-904B-8010326204AB}" destId="{A076476D-B8D3-4F40-B70F-69E94E055263}" srcOrd="1" destOrd="0" presId="urn:microsoft.com/office/officeart/2005/8/layout/process4"/>
    <dgm:cxn modelId="{C0AE0FA5-5A56-4E12-90EF-999A5BE226EF}" type="presParOf" srcId="{E11781B7-04AA-4E0E-A5FE-D38BBA1C5D7E}" destId="{5C94FAF1-5884-48CC-B29F-108AED6B8240}" srcOrd="0" destOrd="0" presId="urn:microsoft.com/office/officeart/2005/8/layout/process4"/>
    <dgm:cxn modelId="{2E6ED043-108D-474A-85F6-DDE005F3C6FB}" type="presParOf" srcId="{5C94FAF1-5884-48CC-B29F-108AED6B8240}" destId="{E4E8BDC2-EE32-4C02-A066-ECDE87F7D2A4}" srcOrd="0" destOrd="0" presId="urn:microsoft.com/office/officeart/2005/8/layout/process4"/>
    <dgm:cxn modelId="{693C58CF-3D9E-4970-8780-54E32C23695D}" type="presParOf" srcId="{5C94FAF1-5884-48CC-B29F-108AED6B8240}" destId="{A076476D-B8D3-4F40-B70F-69E94E055263}" srcOrd="1" destOrd="0" presId="urn:microsoft.com/office/officeart/2005/8/layout/process4"/>
    <dgm:cxn modelId="{4D0799E1-E738-4A38-8517-4F6487230087}" type="presParOf" srcId="{5C94FAF1-5884-48CC-B29F-108AED6B8240}" destId="{E241AF23-D0D2-4E64-8AD6-937979203A6B}" srcOrd="2" destOrd="0" presId="urn:microsoft.com/office/officeart/2005/8/layout/process4"/>
    <dgm:cxn modelId="{C49E5134-ECA0-4211-907E-C7196F321E55}" type="presParOf" srcId="{E241AF23-D0D2-4E64-8AD6-937979203A6B}" destId="{90EEA49F-93DD-49B0-9947-F1AC888EA3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B556999-2E20-459D-BC5F-9A7FA3C66D2B}" type="doc">
      <dgm:prSet loTypeId="urn:microsoft.com/office/officeart/2005/8/layout/process4" loCatId="process" qsTypeId="urn:microsoft.com/office/officeart/2005/8/quickstyle/simple1" qsCatId="simple" csTypeId="urn:microsoft.com/office/officeart/2005/8/colors/accent4_1" csCatId="accent4" phldr="1"/>
      <dgm:spPr/>
      <dgm:t>
        <a:bodyPr/>
        <a:lstStyle/>
        <a:p>
          <a:endParaRPr lang="ru-RU"/>
        </a:p>
      </dgm:t>
    </dgm:pt>
    <dgm:pt modelId="{90AA0BF0-4C05-4AC3-904B-8010326204AB}">
      <dgm:prSet/>
      <dgm:spPr/>
      <dgm:t>
        <a:bodyPr/>
        <a:lstStyle/>
        <a:p>
          <a:pPr rtl="0"/>
          <a:r>
            <a:rPr lang="ru-RU" dirty="0"/>
            <a:t>Литература</a:t>
          </a:r>
        </a:p>
      </dgm:t>
    </dgm:pt>
    <dgm:pt modelId="{EFE825E9-D88D-4C56-8C98-6E1423C34454}" type="parTrans" cxnId="{8E038BB0-BBF4-465D-A07D-1E6008BE5857}">
      <dgm:prSet/>
      <dgm:spPr/>
      <dgm:t>
        <a:bodyPr/>
        <a:lstStyle/>
        <a:p>
          <a:endParaRPr lang="ru-RU"/>
        </a:p>
      </dgm:t>
    </dgm:pt>
    <dgm:pt modelId="{AD3003D2-E32F-4939-9889-3F39F89D29E6}" type="sibTrans" cxnId="{8E038BB0-BBF4-465D-A07D-1E6008BE5857}">
      <dgm:prSet/>
      <dgm:spPr/>
      <dgm:t>
        <a:bodyPr/>
        <a:lstStyle/>
        <a:p>
          <a:endParaRPr lang="ru-RU"/>
        </a:p>
      </dgm:t>
    </dgm:pt>
    <dgm:pt modelId="{4594CFF3-F9E3-40DA-A1AA-EF2FB834FB91}">
      <dgm:prSet custT="1"/>
      <dgm:spPr/>
      <dgm:t>
        <a:bodyPr anchor="t"/>
        <a:lstStyle/>
        <a:p>
          <a:pPr algn="l" rtl="0"/>
          <a:r>
            <a:rPr lang="ru-RU" sz="2000" dirty="0">
              <a:latin typeface="Times New Roman" pitchFamily="18" charset="0"/>
              <a:cs typeface="Times New Roman" pitchFamily="18" charset="0"/>
            </a:rPr>
            <a:t> </a:t>
          </a:r>
          <a:r>
            <a:rPr lang="ru-RU" sz="1400" dirty="0">
              <a:latin typeface="Times New Roman" pitchFamily="18" charset="0"/>
              <a:cs typeface="Times New Roman" pitchFamily="18" charset="0"/>
            </a:rPr>
            <a:t>Информация и рисунки: </a:t>
          </a:r>
          <a:r>
            <a:rPr lang="en-US" sz="1400" dirty="0">
              <a:latin typeface="Times New Roman" pitchFamily="18" charset="0"/>
              <a:cs typeface="Times New Roman" pitchFamily="18" charset="0"/>
              <a:hlinkClick xmlns:r="http://schemas.openxmlformats.org/officeDocument/2006/relationships" r:id="rId1"/>
            </a:rPr>
            <a:t>https://jsk-bryansk.ru/ustrojstvo-i-printsip-raboty-tsentrobezhnogo-nasosa/#i-3</a:t>
          </a:r>
          <a:r>
            <a:rPr lang="ru-RU" sz="1400" dirty="0">
              <a:latin typeface="Times New Roman" pitchFamily="18" charset="0"/>
              <a:cs typeface="Times New Roman" pitchFamily="18" charset="0"/>
            </a:rPr>
            <a:t> ;</a:t>
          </a:r>
        </a:p>
        <a:p>
          <a:pPr algn="l" rtl="0"/>
          <a:r>
            <a:rPr lang="en-US" sz="1400" dirty="0">
              <a:latin typeface="Times New Roman" pitchFamily="18" charset="0"/>
              <a:cs typeface="Times New Roman" pitchFamily="18" charset="0"/>
              <a:hlinkClick xmlns:r="http://schemas.openxmlformats.org/officeDocument/2006/relationships" r:id="rId2"/>
            </a:rPr>
            <a:t>https://nasos-pump.ru/moshhnost-i-kpd-centrobezhnyx-nasosov/</a:t>
          </a:r>
          <a:r>
            <a:rPr lang="ru-RU" sz="1400" dirty="0">
              <a:latin typeface="Times New Roman" pitchFamily="18" charset="0"/>
              <a:cs typeface="Times New Roman" pitchFamily="18" charset="0"/>
            </a:rPr>
            <a:t>;</a:t>
          </a:r>
        </a:p>
        <a:p>
          <a:pPr algn="l" rtl="0"/>
          <a:r>
            <a:rPr lang="en-US" sz="1400" dirty="0">
              <a:latin typeface="Times New Roman" pitchFamily="18" charset="0"/>
              <a:cs typeface="Times New Roman" pitchFamily="18" charset="0"/>
              <a:hlinkClick xmlns:r="http://schemas.openxmlformats.org/officeDocument/2006/relationships" r:id="rId3"/>
            </a:rPr>
            <a:t>https://mskompany.ru/tsentrobezhnye-nasosy-vidy-i-printsip-dejstviya</a:t>
          </a:r>
          <a:r>
            <a:rPr lang="ru-RU" sz="1400" dirty="0">
              <a:latin typeface="Times New Roman" pitchFamily="18" charset="0"/>
              <a:cs typeface="Times New Roman" pitchFamily="18" charset="0"/>
            </a:rPr>
            <a:t>;</a:t>
          </a:r>
        </a:p>
        <a:p>
          <a:pPr algn="l" rtl="0"/>
          <a:r>
            <a:rPr lang="en-US" sz="1400" dirty="0">
              <a:latin typeface="Times New Roman" pitchFamily="18" charset="0"/>
              <a:cs typeface="Times New Roman" pitchFamily="18" charset="0"/>
              <a:hlinkClick xmlns:r="http://schemas.openxmlformats.org/officeDocument/2006/relationships" r:id="rId4"/>
            </a:rPr>
            <a:t>https://neftegaz.ru/tech-library/nasosnoe-i-kompressornoe-oborudovanie/141940-tsentrobezhnyy-nasos/</a:t>
          </a:r>
          <a:r>
            <a:rPr lang="ru-RU" sz="1400" dirty="0">
              <a:latin typeface="Times New Roman" pitchFamily="18" charset="0"/>
              <a:cs typeface="Times New Roman" pitchFamily="18" charset="0"/>
            </a:rPr>
            <a:t>;</a:t>
          </a:r>
        </a:p>
        <a:p>
          <a:pPr algn="l" rtl="0"/>
          <a:r>
            <a:rPr lang="en-US" sz="1400" dirty="0">
              <a:latin typeface="Times New Roman" pitchFamily="18" charset="0"/>
              <a:cs typeface="Times New Roman" pitchFamily="18" charset="0"/>
              <a:hlinkClick xmlns:r="http://schemas.openxmlformats.org/officeDocument/2006/relationships" r:id="rId5"/>
            </a:rPr>
            <a:t>https://ru.wikipedia.org/wiki/</a:t>
          </a:r>
          <a:r>
            <a:rPr lang="ru-RU" sz="1400" dirty="0" err="1">
              <a:latin typeface="Times New Roman" pitchFamily="18" charset="0"/>
              <a:cs typeface="Times New Roman" pitchFamily="18" charset="0"/>
              <a:hlinkClick xmlns:r="http://schemas.openxmlformats.org/officeDocument/2006/relationships" r:id="rId5"/>
            </a:rPr>
            <a:t>Центробежный_насос</a:t>
          </a:r>
          <a:r>
            <a:rPr lang="ru-RU" sz="1400" dirty="0">
              <a:latin typeface="Times New Roman" pitchFamily="18" charset="0"/>
              <a:cs typeface="Times New Roman" pitchFamily="18" charset="0"/>
            </a:rPr>
            <a:t>.</a:t>
          </a:r>
        </a:p>
        <a:p>
          <a:pPr algn="l" rtl="0"/>
          <a:endParaRPr lang="ru-RU" sz="1400" dirty="0">
            <a:latin typeface="Times New Roman" pitchFamily="18" charset="0"/>
            <a:cs typeface="Times New Roman" pitchFamily="18" charset="0"/>
          </a:endParaRPr>
        </a:p>
        <a:p>
          <a:pPr algn="l" rtl="0"/>
          <a:endParaRPr lang="ru-RU" sz="1400" dirty="0">
            <a:latin typeface="Times New Roman" pitchFamily="18" charset="0"/>
            <a:cs typeface="Times New Roman" pitchFamily="18" charset="0"/>
          </a:endParaRPr>
        </a:p>
        <a:p>
          <a:pPr algn="l" rtl="0"/>
          <a:endParaRPr lang="ru-RU" sz="2000" dirty="0">
            <a:latin typeface="Times New Roman" pitchFamily="18" charset="0"/>
            <a:cs typeface="Times New Roman" pitchFamily="18" charset="0"/>
          </a:endParaRPr>
        </a:p>
      </dgm:t>
    </dgm:pt>
    <dgm:pt modelId="{BC3547F7-F4FC-41AD-B4D4-8FAB7C3CCD38}" type="sibTrans" cxnId="{02A3C322-6550-4DE8-BF37-23DB59866C4E}">
      <dgm:prSet/>
      <dgm:spPr/>
      <dgm:t>
        <a:bodyPr/>
        <a:lstStyle/>
        <a:p>
          <a:endParaRPr lang="ru-RU"/>
        </a:p>
      </dgm:t>
    </dgm:pt>
    <dgm:pt modelId="{5238B0F4-D827-4EA0-82C1-30ECEDFB387D}" type="parTrans" cxnId="{02A3C322-6550-4DE8-BF37-23DB59866C4E}">
      <dgm:prSet/>
      <dgm:spPr/>
      <dgm:t>
        <a:bodyPr/>
        <a:lstStyle/>
        <a:p>
          <a:endParaRPr lang="ru-RU"/>
        </a:p>
      </dgm:t>
    </dgm:pt>
    <dgm:pt modelId="{E11781B7-04AA-4E0E-A5FE-D38BBA1C5D7E}" type="pres">
      <dgm:prSet presAssocID="{EB556999-2E20-459D-BC5F-9A7FA3C66D2B}" presName="Name0" presStyleCnt="0">
        <dgm:presLayoutVars>
          <dgm:dir/>
          <dgm:animLvl val="lvl"/>
          <dgm:resizeHandles val="exact"/>
        </dgm:presLayoutVars>
      </dgm:prSet>
      <dgm:spPr/>
    </dgm:pt>
    <dgm:pt modelId="{5C94FAF1-5884-48CC-B29F-108AED6B8240}" type="pres">
      <dgm:prSet presAssocID="{90AA0BF0-4C05-4AC3-904B-8010326204AB}" presName="boxAndChildren" presStyleCnt="0"/>
      <dgm:spPr/>
    </dgm:pt>
    <dgm:pt modelId="{E4E8BDC2-EE32-4C02-A066-ECDE87F7D2A4}" type="pres">
      <dgm:prSet presAssocID="{90AA0BF0-4C05-4AC3-904B-8010326204AB}" presName="parentTextBox" presStyleLbl="node1" presStyleIdx="0" presStyleCnt="1"/>
      <dgm:spPr/>
    </dgm:pt>
    <dgm:pt modelId="{A076476D-B8D3-4F40-B70F-69E94E055263}" type="pres">
      <dgm:prSet presAssocID="{90AA0BF0-4C05-4AC3-904B-8010326204AB}" presName="entireBox" presStyleLbl="node1" presStyleIdx="0" presStyleCnt="1"/>
      <dgm:spPr/>
    </dgm:pt>
    <dgm:pt modelId="{E241AF23-D0D2-4E64-8AD6-937979203A6B}" type="pres">
      <dgm:prSet presAssocID="{90AA0BF0-4C05-4AC3-904B-8010326204AB}" presName="descendantBox" presStyleCnt="0"/>
      <dgm:spPr/>
    </dgm:pt>
    <dgm:pt modelId="{90EEA49F-93DD-49B0-9947-F1AC888EA31E}" type="pres">
      <dgm:prSet presAssocID="{4594CFF3-F9E3-40DA-A1AA-EF2FB834FB91}" presName="childTextBox" presStyleLbl="fgAccFollowNode1" presStyleIdx="0" presStyleCnt="1">
        <dgm:presLayoutVars>
          <dgm:bulletEnabled val="1"/>
        </dgm:presLayoutVars>
      </dgm:prSet>
      <dgm:spPr/>
    </dgm:pt>
  </dgm:ptLst>
  <dgm:cxnLst>
    <dgm:cxn modelId="{36E00010-74BB-480F-8A6B-088E818CEA79}" type="presOf" srcId="{90AA0BF0-4C05-4AC3-904B-8010326204AB}" destId="{A076476D-B8D3-4F40-B70F-69E94E055263}" srcOrd="1" destOrd="0" presId="urn:microsoft.com/office/officeart/2005/8/layout/process4"/>
    <dgm:cxn modelId="{0C0FFF1C-250E-4ED5-8AE6-E358D1631974}" type="presOf" srcId="{4594CFF3-F9E3-40DA-A1AA-EF2FB834FB91}" destId="{90EEA49F-93DD-49B0-9947-F1AC888EA31E}" srcOrd="0" destOrd="0" presId="urn:microsoft.com/office/officeart/2005/8/layout/process4"/>
    <dgm:cxn modelId="{02A3C322-6550-4DE8-BF37-23DB59866C4E}" srcId="{90AA0BF0-4C05-4AC3-904B-8010326204AB}" destId="{4594CFF3-F9E3-40DA-A1AA-EF2FB834FB91}" srcOrd="0" destOrd="0" parTransId="{5238B0F4-D827-4EA0-82C1-30ECEDFB387D}" sibTransId="{BC3547F7-F4FC-41AD-B4D4-8FAB7C3CCD38}"/>
    <dgm:cxn modelId="{2B950CA0-57A5-460F-8C80-BB5DD713A0E3}" type="presOf" srcId="{EB556999-2E20-459D-BC5F-9A7FA3C66D2B}" destId="{E11781B7-04AA-4E0E-A5FE-D38BBA1C5D7E}" srcOrd="0" destOrd="0" presId="urn:microsoft.com/office/officeart/2005/8/layout/process4"/>
    <dgm:cxn modelId="{8E038BB0-BBF4-465D-A07D-1E6008BE5857}" srcId="{EB556999-2E20-459D-BC5F-9A7FA3C66D2B}" destId="{90AA0BF0-4C05-4AC3-904B-8010326204AB}" srcOrd="0" destOrd="0" parTransId="{EFE825E9-D88D-4C56-8C98-6E1423C34454}" sibTransId="{AD3003D2-E32F-4939-9889-3F39F89D29E6}"/>
    <dgm:cxn modelId="{6268FEF5-7A4E-4D47-BEF1-6CE029439E6C}" type="presOf" srcId="{90AA0BF0-4C05-4AC3-904B-8010326204AB}" destId="{E4E8BDC2-EE32-4C02-A066-ECDE87F7D2A4}" srcOrd="0" destOrd="0" presId="urn:microsoft.com/office/officeart/2005/8/layout/process4"/>
    <dgm:cxn modelId="{3AFD352C-8627-4440-8348-BF6C8EE78BE1}" type="presParOf" srcId="{E11781B7-04AA-4E0E-A5FE-D38BBA1C5D7E}" destId="{5C94FAF1-5884-48CC-B29F-108AED6B8240}" srcOrd="0" destOrd="0" presId="urn:microsoft.com/office/officeart/2005/8/layout/process4"/>
    <dgm:cxn modelId="{F95E6EA8-F28C-4ECF-A6B6-6E408209A4B6}" type="presParOf" srcId="{5C94FAF1-5884-48CC-B29F-108AED6B8240}" destId="{E4E8BDC2-EE32-4C02-A066-ECDE87F7D2A4}" srcOrd="0" destOrd="0" presId="urn:microsoft.com/office/officeart/2005/8/layout/process4"/>
    <dgm:cxn modelId="{B6C752B0-3816-4AB9-89B1-D449A903DBCE}" type="presParOf" srcId="{5C94FAF1-5884-48CC-B29F-108AED6B8240}" destId="{A076476D-B8D3-4F40-B70F-69E94E055263}" srcOrd="1" destOrd="0" presId="urn:microsoft.com/office/officeart/2005/8/layout/process4"/>
    <dgm:cxn modelId="{06A6D7E9-F0D7-482E-97FE-3CEAC0722610}" type="presParOf" srcId="{5C94FAF1-5884-48CC-B29F-108AED6B8240}" destId="{E241AF23-D0D2-4E64-8AD6-937979203A6B}" srcOrd="2" destOrd="0" presId="urn:microsoft.com/office/officeart/2005/8/layout/process4"/>
    <dgm:cxn modelId="{D0D9FE0D-FEE1-46A9-9902-C14C2555FF75}" type="presParOf" srcId="{E241AF23-D0D2-4E64-8AD6-937979203A6B}" destId="{90EEA49F-93DD-49B0-9947-F1AC888EA3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476D-B8D3-4F40-B70F-69E94E055263}">
      <dsp:nvSpPr>
        <dsp:cNvPr id="0" name=""/>
        <dsp:cNvSpPr/>
      </dsp:nvSpPr>
      <dsp:spPr>
        <a:xfrm>
          <a:off x="0" y="0"/>
          <a:ext cx="6400800" cy="457677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426720" rIns="426720" bIns="426720" numCol="1" spcCol="1270" anchor="ctr" anchorCtr="0">
          <a:noAutofit/>
        </a:bodyPr>
        <a:lstStyle/>
        <a:p>
          <a:pPr marL="0" lvl="0" indent="0" algn="ctr" defTabSz="2667000" rtl="0">
            <a:lnSpc>
              <a:spcPct val="90000"/>
            </a:lnSpc>
            <a:spcBef>
              <a:spcPct val="0"/>
            </a:spcBef>
            <a:spcAft>
              <a:spcPct val="35000"/>
            </a:spcAft>
            <a:buNone/>
          </a:pPr>
          <a:r>
            <a:rPr lang="ru-RU" sz="6000" kern="1200" dirty="0"/>
            <a:t>Цели и задачи проекта:</a:t>
          </a:r>
        </a:p>
      </dsp:txBody>
      <dsp:txXfrm>
        <a:off x="0" y="0"/>
        <a:ext cx="6400800" cy="2471460"/>
      </dsp:txXfrm>
    </dsp:sp>
    <dsp:sp modelId="{90EEA49F-93DD-49B0-9947-F1AC888EA31E}">
      <dsp:nvSpPr>
        <dsp:cNvPr id="0" name=""/>
        <dsp:cNvSpPr/>
      </dsp:nvSpPr>
      <dsp:spPr>
        <a:xfrm>
          <a:off x="0" y="2379924"/>
          <a:ext cx="6400800" cy="210531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1) Изучить </a:t>
          </a:r>
          <a:r>
            <a:rPr lang="ru-RU" sz="2000" kern="1200" dirty="0">
              <a:latin typeface="Times New Roman" pitchFamily="18" charset="0"/>
              <a:cs typeface="Times New Roman" pitchFamily="18" charset="0"/>
              <a:hlinkClick xmlns:r="http://schemas.openxmlformats.org/officeDocument/2006/relationships" r:id="" action="ppaction://hlinksldjump"/>
            </a:rPr>
            <a:t>конструкцию насоса</a:t>
          </a:r>
          <a:endParaRPr lang="ru-RU" sz="2000" kern="1200" dirty="0">
            <a:latin typeface="Times New Roman" pitchFamily="18" charset="0"/>
            <a:cs typeface="Times New Roman" pitchFamily="18" charset="0"/>
          </a:endParaRP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2) Рассмотреть </a:t>
          </a:r>
          <a:r>
            <a:rPr lang="ru-RU" sz="2000" kern="1200" dirty="0">
              <a:latin typeface="Times New Roman" pitchFamily="18" charset="0"/>
              <a:cs typeface="Times New Roman" pitchFamily="18" charset="0"/>
              <a:hlinkClick xmlns:r="http://schemas.openxmlformats.org/officeDocument/2006/relationships" r:id="" action="ppaction://noaction"/>
            </a:rPr>
            <a:t>устройства </a:t>
          </a:r>
          <a:r>
            <a:rPr lang="ru-RU" sz="2000" kern="1200" dirty="0">
              <a:latin typeface="Times New Roman" pitchFamily="18" charset="0"/>
              <a:cs typeface="Times New Roman" pitchFamily="18" charset="0"/>
            </a:rPr>
            <a:t>и </a:t>
          </a:r>
          <a:r>
            <a:rPr lang="ru-RU" sz="2000" kern="1200" dirty="0">
              <a:latin typeface="Times New Roman" pitchFamily="18" charset="0"/>
              <a:cs typeface="Times New Roman" pitchFamily="18" charset="0"/>
              <a:hlinkClick xmlns:r="http://schemas.openxmlformats.org/officeDocument/2006/relationships" r:id="" action="ppaction://noaction"/>
            </a:rPr>
            <a:t>принцип работы </a:t>
          </a:r>
          <a:r>
            <a:rPr lang="ru-RU" sz="2000" kern="1200" dirty="0">
              <a:latin typeface="Times New Roman" pitchFamily="18" charset="0"/>
              <a:cs typeface="Times New Roman" pitchFamily="18" charset="0"/>
            </a:rPr>
            <a:t>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3) Показать преимущества и недостатки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4) Обобщить изученный </a:t>
          </a:r>
          <a:r>
            <a:rPr lang="en-US" sz="2000" kern="1200" dirty="0">
              <a:latin typeface="Times New Roman" pitchFamily="18" charset="0"/>
              <a:cs typeface="Times New Roman" pitchFamily="18" charset="0"/>
            </a:rPr>
            <a:t> </a:t>
          </a:r>
          <a:r>
            <a:rPr lang="ru-RU" sz="2000" kern="1200" dirty="0">
              <a:latin typeface="Times New Roman" pitchFamily="18" charset="0"/>
              <a:cs typeface="Times New Roman" pitchFamily="18" charset="0"/>
            </a:rPr>
            <a:t> насос и использовать результаты в написание курсовой и дипломной работы</a:t>
          </a:r>
        </a:p>
      </dsp:txBody>
      <dsp:txXfrm>
        <a:off x="0" y="2379924"/>
        <a:ext cx="6400800" cy="2105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476D-B8D3-4F40-B70F-69E94E055263}">
      <dsp:nvSpPr>
        <dsp:cNvPr id="0" name=""/>
        <dsp:cNvSpPr/>
      </dsp:nvSpPr>
      <dsp:spPr>
        <a:xfrm>
          <a:off x="0" y="0"/>
          <a:ext cx="6400800" cy="457677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ru-RU" sz="6500" kern="1200" dirty="0"/>
            <a:t>Заключение</a:t>
          </a:r>
        </a:p>
      </dsp:txBody>
      <dsp:txXfrm>
        <a:off x="0" y="0"/>
        <a:ext cx="6400800" cy="2471460"/>
      </dsp:txXfrm>
    </dsp:sp>
    <dsp:sp modelId="{90EEA49F-93DD-49B0-9947-F1AC888EA31E}">
      <dsp:nvSpPr>
        <dsp:cNvPr id="0" name=""/>
        <dsp:cNvSpPr/>
      </dsp:nvSpPr>
      <dsp:spPr>
        <a:xfrm>
          <a:off x="0" y="2379924"/>
          <a:ext cx="6400800" cy="2105317"/>
        </a:xfrm>
        <a:prstGeom prst="rect">
          <a:avLst/>
        </a:prstGeom>
        <a:solidFill>
          <a:schemeClr val="lt1">
            <a:alpha val="90000"/>
            <a:tint val="40000"/>
            <a:hueOff val="0"/>
            <a:satOff val="0"/>
            <a:lumOff val="0"/>
            <a:alphaOff val="0"/>
          </a:schemeClr>
        </a:solidFill>
        <a:ln w="12700" cap="flat" cmpd="sng" algn="ctr">
          <a:solidFill>
            <a:schemeClr val="dk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1) Изучил конструкцию Центробежного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2) Рассмотрел устройства и принцип работы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3) Показал преимущества и недостатки насоса</a:t>
          </a:r>
        </a:p>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4) Обобщил изученный насос и использовал результаты в написание курсовой и дипломной работы</a:t>
          </a:r>
        </a:p>
      </dsp:txBody>
      <dsp:txXfrm>
        <a:off x="0" y="2379924"/>
        <a:ext cx="6400800" cy="2105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76476D-B8D3-4F40-B70F-69E94E055263}">
      <dsp:nvSpPr>
        <dsp:cNvPr id="0" name=""/>
        <dsp:cNvSpPr/>
      </dsp:nvSpPr>
      <dsp:spPr>
        <a:xfrm>
          <a:off x="0" y="2234"/>
          <a:ext cx="6400800" cy="4572308"/>
        </a:xfrm>
        <a:prstGeom prst="rect">
          <a:avLst/>
        </a:prstGeom>
        <a:solidFill>
          <a:schemeClr val="lt1">
            <a:hueOff val="0"/>
            <a:satOff val="0"/>
            <a:lumOff val="0"/>
            <a:alphaOff val="0"/>
          </a:schemeClr>
        </a:solidFill>
        <a:ln w="127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ctr" anchorCtr="0">
          <a:noAutofit/>
        </a:bodyPr>
        <a:lstStyle/>
        <a:p>
          <a:pPr marL="0" lvl="0" indent="0" algn="ctr" defTabSz="2889250" rtl="0">
            <a:lnSpc>
              <a:spcPct val="90000"/>
            </a:lnSpc>
            <a:spcBef>
              <a:spcPct val="0"/>
            </a:spcBef>
            <a:spcAft>
              <a:spcPct val="35000"/>
            </a:spcAft>
            <a:buNone/>
          </a:pPr>
          <a:r>
            <a:rPr lang="ru-RU" sz="6500" kern="1200" dirty="0"/>
            <a:t>Литература</a:t>
          </a:r>
        </a:p>
      </dsp:txBody>
      <dsp:txXfrm>
        <a:off x="0" y="2234"/>
        <a:ext cx="6400800" cy="2469046"/>
      </dsp:txXfrm>
    </dsp:sp>
    <dsp:sp modelId="{90EEA49F-93DD-49B0-9947-F1AC888EA31E}">
      <dsp:nvSpPr>
        <dsp:cNvPr id="0" name=""/>
        <dsp:cNvSpPr/>
      </dsp:nvSpPr>
      <dsp:spPr>
        <a:xfrm>
          <a:off x="0" y="2379835"/>
          <a:ext cx="6400800" cy="2103261"/>
        </a:xfrm>
        <a:prstGeom prst="rect">
          <a:avLst/>
        </a:prstGeom>
        <a:solidFill>
          <a:schemeClr val="lt1">
            <a:alpha val="90000"/>
            <a:tint val="40000"/>
            <a:hueOff val="0"/>
            <a:satOff val="0"/>
            <a:lumOff val="0"/>
            <a:alphaOff val="0"/>
          </a:schemeClr>
        </a:solidFill>
        <a:ln w="12700" cap="flat" cmpd="sng" algn="ctr">
          <a:solidFill>
            <a:schemeClr val="accent4">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t" anchorCtr="0">
          <a:noAutofit/>
        </a:bodyPr>
        <a:lstStyle/>
        <a:p>
          <a:pPr marL="0" lvl="0" indent="0" algn="l" defTabSz="889000" rtl="0">
            <a:lnSpc>
              <a:spcPct val="90000"/>
            </a:lnSpc>
            <a:spcBef>
              <a:spcPct val="0"/>
            </a:spcBef>
            <a:spcAft>
              <a:spcPct val="35000"/>
            </a:spcAft>
            <a:buNone/>
          </a:pPr>
          <a:r>
            <a:rPr lang="ru-RU" sz="2000" kern="1200" dirty="0">
              <a:latin typeface="Times New Roman" pitchFamily="18" charset="0"/>
              <a:cs typeface="Times New Roman" pitchFamily="18" charset="0"/>
            </a:rPr>
            <a:t> </a:t>
          </a:r>
          <a:r>
            <a:rPr lang="ru-RU" sz="1400" kern="1200" dirty="0">
              <a:latin typeface="Times New Roman" pitchFamily="18" charset="0"/>
              <a:cs typeface="Times New Roman" pitchFamily="18" charset="0"/>
            </a:rPr>
            <a:t>Информация и рисунки: </a:t>
          </a:r>
          <a:r>
            <a:rPr lang="en-US" sz="1400" kern="1200" dirty="0">
              <a:latin typeface="Times New Roman" pitchFamily="18" charset="0"/>
              <a:cs typeface="Times New Roman" pitchFamily="18" charset="0"/>
              <a:hlinkClick xmlns:r="http://schemas.openxmlformats.org/officeDocument/2006/relationships" r:id="rId1"/>
            </a:rPr>
            <a:t>https://jsk-bryansk.ru/ustrojstvo-i-printsip-raboty-tsentrobezhnogo-nasosa/#i-3</a:t>
          </a:r>
          <a:r>
            <a:rPr lang="ru-RU" sz="1400" kern="1200" dirty="0">
              <a:latin typeface="Times New Roman" pitchFamily="18" charset="0"/>
              <a:cs typeface="Times New Roman" pitchFamily="18" charset="0"/>
            </a:rPr>
            <a:t> ;</a:t>
          </a:r>
        </a:p>
        <a:p>
          <a:pPr marL="0" lvl="0" indent="0" algn="l" defTabSz="889000" rtl="0">
            <a:lnSpc>
              <a:spcPct val="90000"/>
            </a:lnSpc>
            <a:spcBef>
              <a:spcPct val="0"/>
            </a:spcBef>
            <a:spcAft>
              <a:spcPct val="35000"/>
            </a:spcAft>
            <a:buNone/>
          </a:pPr>
          <a:r>
            <a:rPr lang="en-US" sz="1400" kern="1200" dirty="0">
              <a:latin typeface="Times New Roman" pitchFamily="18" charset="0"/>
              <a:cs typeface="Times New Roman" pitchFamily="18" charset="0"/>
              <a:hlinkClick xmlns:r="http://schemas.openxmlformats.org/officeDocument/2006/relationships" r:id="rId2"/>
            </a:rPr>
            <a:t>https://nasos-pump.ru/moshhnost-i-kpd-centrobezhnyx-nasosov/</a:t>
          </a:r>
          <a:r>
            <a:rPr lang="ru-RU" sz="1400" kern="1200" dirty="0">
              <a:latin typeface="Times New Roman" pitchFamily="18" charset="0"/>
              <a:cs typeface="Times New Roman" pitchFamily="18" charset="0"/>
            </a:rPr>
            <a:t>;</a:t>
          </a:r>
        </a:p>
        <a:p>
          <a:pPr marL="0" lvl="0" indent="0" algn="l" defTabSz="889000" rtl="0">
            <a:lnSpc>
              <a:spcPct val="90000"/>
            </a:lnSpc>
            <a:spcBef>
              <a:spcPct val="0"/>
            </a:spcBef>
            <a:spcAft>
              <a:spcPct val="35000"/>
            </a:spcAft>
            <a:buNone/>
          </a:pPr>
          <a:r>
            <a:rPr lang="en-US" sz="1400" kern="1200" dirty="0">
              <a:latin typeface="Times New Roman" pitchFamily="18" charset="0"/>
              <a:cs typeface="Times New Roman" pitchFamily="18" charset="0"/>
              <a:hlinkClick xmlns:r="http://schemas.openxmlformats.org/officeDocument/2006/relationships" r:id="rId3"/>
            </a:rPr>
            <a:t>https://mskompany.ru/tsentrobezhnye-nasosy-vidy-i-printsip-dejstviya</a:t>
          </a:r>
          <a:r>
            <a:rPr lang="ru-RU" sz="1400" kern="1200" dirty="0">
              <a:latin typeface="Times New Roman" pitchFamily="18" charset="0"/>
              <a:cs typeface="Times New Roman" pitchFamily="18" charset="0"/>
            </a:rPr>
            <a:t>;</a:t>
          </a:r>
        </a:p>
        <a:p>
          <a:pPr marL="0" lvl="0" indent="0" algn="l" defTabSz="889000" rtl="0">
            <a:lnSpc>
              <a:spcPct val="90000"/>
            </a:lnSpc>
            <a:spcBef>
              <a:spcPct val="0"/>
            </a:spcBef>
            <a:spcAft>
              <a:spcPct val="35000"/>
            </a:spcAft>
            <a:buNone/>
          </a:pPr>
          <a:r>
            <a:rPr lang="en-US" sz="1400" kern="1200" dirty="0">
              <a:latin typeface="Times New Roman" pitchFamily="18" charset="0"/>
              <a:cs typeface="Times New Roman" pitchFamily="18" charset="0"/>
              <a:hlinkClick xmlns:r="http://schemas.openxmlformats.org/officeDocument/2006/relationships" r:id="rId4"/>
            </a:rPr>
            <a:t>https://neftegaz.ru/tech-library/nasosnoe-i-kompressornoe-oborudovanie/141940-tsentrobezhnyy-nasos/</a:t>
          </a:r>
          <a:r>
            <a:rPr lang="ru-RU" sz="1400" kern="1200" dirty="0">
              <a:latin typeface="Times New Roman" pitchFamily="18" charset="0"/>
              <a:cs typeface="Times New Roman" pitchFamily="18" charset="0"/>
            </a:rPr>
            <a:t>;</a:t>
          </a:r>
        </a:p>
        <a:p>
          <a:pPr marL="0" lvl="0" indent="0" algn="l" defTabSz="889000" rtl="0">
            <a:lnSpc>
              <a:spcPct val="90000"/>
            </a:lnSpc>
            <a:spcBef>
              <a:spcPct val="0"/>
            </a:spcBef>
            <a:spcAft>
              <a:spcPct val="35000"/>
            </a:spcAft>
            <a:buNone/>
          </a:pPr>
          <a:r>
            <a:rPr lang="en-US" sz="1400" kern="1200" dirty="0">
              <a:latin typeface="Times New Roman" pitchFamily="18" charset="0"/>
              <a:cs typeface="Times New Roman" pitchFamily="18" charset="0"/>
              <a:hlinkClick xmlns:r="http://schemas.openxmlformats.org/officeDocument/2006/relationships" r:id="rId5"/>
            </a:rPr>
            <a:t>https://ru.wikipedia.org/wiki/</a:t>
          </a:r>
          <a:r>
            <a:rPr lang="ru-RU" sz="1400" kern="1200" dirty="0" err="1">
              <a:latin typeface="Times New Roman" pitchFamily="18" charset="0"/>
              <a:cs typeface="Times New Roman" pitchFamily="18" charset="0"/>
              <a:hlinkClick xmlns:r="http://schemas.openxmlformats.org/officeDocument/2006/relationships" r:id="rId5"/>
            </a:rPr>
            <a:t>Центробежный_насос</a:t>
          </a:r>
          <a:r>
            <a:rPr lang="ru-RU" sz="1400" kern="1200" dirty="0">
              <a:latin typeface="Times New Roman" pitchFamily="18" charset="0"/>
              <a:cs typeface="Times New Roman" pitchFamily="18" charset="0"/>
            </a:rPr>
            <a:t>.</a:t>
          </a:r>
        </a:p>
        <a:p>
          <a:pPr marL="0" lvl="0" indent="0" algn="l" defTabSz="889000" rtl="0">
            <a:lnSpc>
              <a:spcPct val="90000"/>
            </a:lnSpc>
            <a:spcBef>
              <a:spcPct val="0"/>
            </a:spcBef>
            <a:spcAft>
              <a:spcPct val="35000"/>
            </a:spcAft>
            <a:buNone/>
          </a:pPr>
          <a:endParaRPr lang="ru-RU" sz="1400" kern="1200" dirty="0">
            <a:latin typeface="Times New Roman" pitchFamily="18" charset="0"/>
            <a:cs typeface="Times New Roman" pitchFamily="18" charset="0"/>
          </a:endParaRPr>
        </a:p>
        <a:p>
          <a:pPr marL="0" lvl="0" indent="0" algn="l" defTabSz="889000" rtl="0">
            <a:lnSpc>
              <a:spcPct val="90000"/>
            </a:lnSpc>
            <a:spcBef>
              <a:spcPct val="0"/>
            </a:spcBef>
            <a:spcAft>
              <a:spcPct val="35000"/>
            </a:spcAft>
            <a:buNone/>
          </a:pPr>
          <a:endParaRPr lang="ru-RU" sz="1400" kern="1200" dirty="0">
            <a:latin typeface="Times New Roman" pitchFamily="18" charset="0"/>
            <a:cs typeface="Times New Roman" pitchFamily="18" charset="0"/>
          </a:endParaRPr>
        </a:p>
        <a:p>
          <a:pPr marL="0" lvl="0" indent="0" algn="l" defTabSz="889000" rtl="0">
            <a:lnSpc>
              <a:spcPct val="90000"/>
            </a:lnSpc>
            <a:spcBef>
              <a:spcPct val="0"/>
            </a:spcBef>
            <a:spcAft>
              <a:spcPct val="35000"/>
            </a:spcAft>
            <a:buNone/>
          </a:pPr>
          <a:endParaRPr lang="ru-RU" sz="2000" kern="1200" dirty="0">
            <a:latin typeface="Times New Roman" pitchFamily="18" charset="0"/>
            <a:cs typeface="Times New Roman" pitchFamily="18" charset="0"/>
          </a:endParaRPr>
        </a:p>
      </dsp:txBody>
      <dsp:txXfrm>
        <a:off x="0" y="2379835"/>
        <a:ext cx="6400800" cy="2103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95FCFB7-59BB-474C-8DA2-B2DFDB2AFA68}" type="datetimeFigureOut">
              <a:rPr lang="ru-RU" smtClean="0"/>
              <a:t>18.05.2021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E27A6-DD10-4137-A06C-46EEED9AEF19}" type="slidenum">
              <a:rPr lang="ru-RU" smtClean="0"/>
              <a:t>‹#›</a:t>
            </a:fld>
            <a:endParaRPr lang="ru-RU"/>
          </a:p>
        </p:txBody>
      </p:sp>
    </p:spTree>
    <p:extLst>
      <p:ext uri="{BB962C8B-B14F-4D97-AF65-F5344CB8AC3E}">
        <p14:creationId xmlns:p14="http://schemas.microsoft.com/office/powerpoint/2010/main" val="2060876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00CE27A6-DD10-4137-A06C-46EEED9AEF19}" type="slidenum">
              <a:rPr lang="ru-RU" smtClean="0"/>
              <a:t>1</a:t>
            </a:fld>
            <a:endParaRPr lang="ru-RU"/>
          </a:p>
        </p:txBody>
      </p:sp>
    </p:spTree>
    <p:extLst>
      <p:ext uri="{BB962C8B-B14F-4D97-AF65-F5344CB8AC3E}">
        <p14:creationId xmlns:p14="http://schemas.microsoft.com/office/powerpoint/2010/main" val="250214298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3.png"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_rels/slideLayout9.xml.rels><?xml version="1.0" encoding="UTF-8" standalone="yes"?>
<Relationships xmlns="http://schemas.openxmlformats.org/package/2006/relationships"><Relationship Id="rId3" Type="http://schemas.microsoft.com/office/2007/relationships/hdphoto" Target="../media/hdphoto2.wdp" /><Relationship Id="rId2" Type="http://schemas.openxmlformats.org/officeDocument/2006/relationships/image" Target="../media/image4.png" /><Relationship Id="rId1" Type="http://schemas.openxmlformats.org/officeDocument/2006/relationships/slideMaster" Target="../slideMasters/slideMaster1.xml" /><Relationship Id="rId5" Type="http://schemas.microsoft.com/office/2007/relationships/hdphoto" Target="../media/hdphoto1.wdp" /><Relationship Id="rId4" Type="http://schemas.openxmlformats.org/officeDocument/2006/relationships/image" Target="../media/image2.png"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105905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2410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6033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3940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ru-RU"/>
              <a:t>Образец заголовка</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5/18/2021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96719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5470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44770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5/18/2021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294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18929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DA16AA21-1863-4931-97CB-99D0A168701B}" type="datetimeFigureOut">
              <a:rPr lang="en-US" dirty="0"/>
              <a:t>5/18/2021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5858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772C379-9A7C-4C87-A116-CBE9F58B04C5}" type="datetimeFigureOut">
              <a:rPr lang="en-US" dirty="0"/>
              <a:t>5/18/2021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89285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image" Target="../media/image2.png"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image" Target="../media/image3.png"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microsoft.com/office/2007/relationships/hdphoto" Target="../media/hdphoto1.wdp"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5/18/2021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905285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4" Type="http://schemas.openxmlformats.org/officeDocument/2006/relationships/image" Target="../media/image17.jpeg" /></Relationships>
</file>

<file path=ppt/slides/_rels/slide18.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18.jpeg" /><Relationship Id="rId1" Type="http://schemas.openxmlformats.org/officeDocument/2006/relationships/slideLayout" Target="../slideLayouts/slideLayout2.xml" /><Relationship Id="rId5" Type="http://schemas.openxmlformats.org/officeDocument/2006/relationships/image" Target="../media/image21.jpeg" /><Relationship Id="rId4" Type="http://schemas.openxmlformats.org/officeDocument/2006/relationships/image" Target="../media/image20.jpeg" /></Relationships>
</file>

<file path=ppt/slides/_rels/slide19.xml.rels><?xml version="1.0" encoding="UTF-8" standalone="yes"?>
<Relationships xmlns="http://schemas.openxmlformats.org/package/2006/relationships"><Relationship Id="rId2" Type="http://schemas.openxmlformats.org/officeDocument/2006/relationships/image" Target="../media/image22.png"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20.xml.rels><?xml version="1.0" encoding="UTF-8" standalone="yes"?>
<Relationships xmlns="http://schemas.openxmlformats.org/package/2006/relationships"><Relationship Id="rId2" Type="http://schemas.openxmlformats.org/officeDocument/2006/relationships/image" Target="../media/image23.png"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2" Type="http://schemas.openxmlformats.org/officeDocument/2006/relationships/image" Target="../media/image24.jpeg" /><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image" Target="../media/image25.jpeg"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2" Type="http://schemas.openxmlformats.org/officeDocument/2006/relationships/image" Target="../media/image26.png"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xml" /><Relationship Id="rId2" Type="http://schemas.openxmlformats.org/officeDocument/2006/relationships/diagramData" Target="../diagrams/data2.xml" /><Relationship Id="rId1" Type="http://schemas.openxmlformats.org/officeDocument/2006/relationships/slideLayout" Target="../slideLayouts/slideLayout7.xml" /><Relationship Id="rId6" Type="http://schemas.microsoft.com/office/2007/relationships/diagramDrawing" Target="../diagrams/drawing2.xml" /><Relationship Id="rId5" Type="http://schemas.openxmlformats.org/officeDocument/2006/relationships/diagramColors" Target="../diagrams/colors2.xml" /><Relationship Id="rId4" Type="http://schemas.openxmlformats.org/officeDocument/2006/relationships/diagramQuickStyle" Target="../diagrams/quickStyle2.xml" /></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7.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 /><Relationship Id="rId2" Type="http://schemas.openxmlformats.org/officeDocument/2006/relationships/diagramData" Target="../diagrams/data1.xml" /><Relationship Id="rId1" Type="http://schemas.openxmlformats.org/officeDocument/2006/relationships/slideLayout" Target="../slideLayouts/slideLayout3.xml" /><Relationship Id="rId6" Type="http://schemas.microsoft.com/office/2007/relationships/diagramDrawing" Target="../diagrams/drawing1.xml" /><Relationship Id="rId5" Type="http://schemas.openxmlformats.org/officeDocument/2006/relationships/diagramColors" Target="../diagrams/colors1.xml" /><Relationship Id="rId4" Type="http://schemas.openxmlformats.org/officeDocument/2006/relationships/diagramQuickStyle" Target="../diagrams/quickStyle1.xml" /></Relationships>
</file>

<file path=ppt/slides/_rels/slide4.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image" Target="../media/image7.png"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slideLayout" Target="../slideLayouts/slideLayout2.xml" /><Relationship Id="rId1" Type="http://schemas.openxmlformats.org/officeDocument/2006/relationships/video" Target="file:///F:/&#1055;&#1088;&#1077;&#1079;&#1077;&#1085;&#1090;&#1072;&#1094;&#1080;&#1103;/&#1087;&#1088;&#1080;&#1085;&#1094;&#1080;&#1087;%20&#1076;&#1077;&#1081;&#1089;&#1090;&#1074;&#1080;&#1103;%20&#1094;&#1077;&#1085;&#1090;&#1088;&#1086;&#1073;&#1077;&#1078;&#1085;&#1086;&#1075;&#1086;%20&#1085;&#1072;&#1089;&#1086;&#1089;&#1072;%209306%20Hypro.wmv" TargetMode="External" /><Relationship Id="rId4" Type="http://schemas.openxmlformats.org/officeDocument/2006/relationships/image" Target="../media/image9.png" /></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28596" y="1857364"/>
            <a:ext cx="8229600" cy="2209800"/>
          </a:xfrm>
        </p:spPr>
        <p:txBody>
          <a:bodyPr anchor="t" anchorCtr="0">
            <a:normAutofit/>
          </a:bodyPr>
          <a:lstStyle/>
          <a:p>
            <a:pPr algn="ctr"/>
            <a:r>
              <a:rPr lang="ru-RU" sz="3200" dirty="0">
                <a:effectLst>
                  <a:outerShdw blurRad="38100" dist="38100" dir="2700000" algn="tl">
                    <a:srgbClr val="000000">
                      <a:alpha val="43137"/>
                    </a:srgbClr>
                  </a:outerShdw>
                </a:effectLst>
                <a:latin typeface="Times New Roman" pitchFamily="18" charset="0"/>
                <a:cs typeface="Times New Roman" pitchFamily="18" charset="0"/>
              </a:rPr>
              <a:t>Проект-презентация по дисциплине</a:t>
            </a:r>
            <a:br>
              <a:rPr lang="ru-RU" sz="3200" dirty="0">
                <a:effectLst>
                  <a:outerShdw blurRad="38100" dist="38100" dir="2700000" algn="tl">
                    <a:srgbClr val="000000">
                      <a:alpha val="43137"/>
                    </a:srgbClr>
                  </a:outerShdw>
                </a:effectLst>
                <a:latin typeface="Times New Roman" pitchFamily="18" charset="0"/>
                <a:cs typeface="Times New Roman" pitchFamily="18" charset="0"/>
              </a:rPr>
            </a:br>
            <a:r>
              <a:rPr lang="ru-RU" sz="3200" dirty="0">
                <a:effectLst>
                  <a:outerShdw blurRad="38100" dist="38100" dir="2700000" algn="tl">
                    <a:srgbClr val="000000">
                      <a:alpha val="43137"/>
                    </a:srgbClr>
                  </a:outerShdw>
                </a:effectLst>
                <a:latin typeface="Times New Roman" pitchFamily="18" charset="0"/>
                <a:cs typeface="Times New Roman" pitchFamily="18" charset="0"/>
              </a:rPr>
              <a:t>«Гидравлика и гидравлические машины»</a:t>
            </a:r>
            <a:br>
              <a:rPr lang="ru-RU" sz="3200" dirty="0">
                <a:effectLst>
                  <a:outerShdw blurRad="38100" dist="38100" dir="2700000" algn="tl">
                    <a:srgbClr val="000000">
                      <a:alpha val="43137"/>
                    </a:srgbClr>
                  </a:outerShdw>
                </a:effectLst>
                <a:latin typeface="Times New Roman" pitchFamily="18" charset="0"/>
                <a:cs typeface="Times New Roman" pitchFamily="18" charset="0"/>
              </a:rPr>
            </a:br>
            <a:r>
              <a:rPr lang="ru-RU" sz="3200" dirty="0">
                <a:effectLst>
                  <a:outerShdw blurRad="38100" dist="38100" dir="2700000" algn="tl">
                    <a:srgbClr val="000000">
                      <a:alpha val="43137"/>
                    </a:srgbClr>
                  </a:outerShdw>
                </a:effectLst>
                <a:latin typeface="Times New Roman" pitchFamily="18" charset="0"/>
                <a:cs typeface="Times New Roman" pitchFamily="18" charset="0"/>
              </a:rPr>
              <a:t>Тема: «</a:t>
            </a:r>
            <a:r>
              <a:rPr lang="en-US" sz="3200" dirty="0">
                <a:effectLst>
                  <a:outerShdw blurRad="38100" dist="38100" dir="2700000" algn="tl">
                    <a:srgbClr val="000000">
                      <a:alpha val="43137"/>
                    </a:srgbClr>
                  </a:outerShdw>
                </a:effectLst>
                <a:latin typeface="Times New Roman" pitchFamily="18" charset="0"/>
                <a:cs typeface="Times New Roman" pitchFamily="18" charset="0"/>
              </a:rPr>
              <a:t> </a:t>
            </a:r>
            <a:r>
              <a:rPr lang="ru-RU" sz="3200" dirty="0">
                <a:effectLst>
                  <a:outerShdw blurRad="38100" dist="38100" dir="2700000" algn="tl">
                    <a:srgbClr val="000000">
                      <a:alpha val="43137"/>
                    </a:srgbClr>
                  </a:outerShdw>
                </a:effectLst>
                <a:latin typeface="Times New Roman" pitchFamily="18" charset="0"/>
                <a:cs typeface="Times New Roman" pitchFamily="18" charset="0"/>
              </a:rPr>
              <a:t>Центробежный насос»</a:t>
            </a:r>
          </a:p>
        </p:txBody>
      </p:sp>
      <p:sp>
        <p:nvSpPr>
          <p:cNvPr id="3" name="Подзаголовок 2"/>
          <p:cNvSpPr>
            <a:spLocks noGrp="1"/>
          </p:cNvSpPr>
          <p:nvPr>
            <p:ph type="subTitle" idx="1"/>
          </p:nvPr>
        </p:nvSpPr>
        <p:spPr>
          <a:xfrm>
            <a:off x="2015434" y="4680350"/>
            <a:ext cx="6560234" cy="1752600"/>
          </a:xfrm>
        </p:spPr>
        <p:txBody>
          <a:bodyPr>
            <a:normAutofit fontScale="85000" lnSpcReduction="20000"/>
          </a:bodyPr>
          <a:lstStyle/>
          <a:p>
            <a:pPr algn="r"/>
            <a:r>
              <a:rPr lang="ru-RU" sz="2000" dirty="0"/>
              <a:t>Выполнил студент группы 2пг-2:</a:t>
            </a:r>
            <a:endParaRPr lang="en-US" sz="2000" dirty="0"/>
          </a:p>
          <a:p>
            <a:pPr algn="r"/>
            <a:r>
              <a:rPr lang="ru-RU" sz="2000" dirty="0" err="1"/>
              <a:t>Муратшин</a:t>
            </a:r>
            <a:r>
              <a:rPr lang="ru-RU" sz="2000" dirty="0"/>
              <a:t> А.А</a:t>
            </a:r>
          </a:p>
          <a:p>
            <a:pPr algn="r"/>
            <a:r>
              <a:rPr lang="ru-RU" sz="2000" dirty="0"/>
              <a:t>Руководитель:</a:t>
            </a:r>
          </a:p>
          <a:p>
            <a:pPr algn="r"/>
            <a:r>
              <a:rPr lang="ru-RU" sz="2000" dirty="0"/>
              <a:t>Валеева З.А</a:t>
            </a:r>
          </a:p>
          <a:p>
            <a:pPr algn="r"/>
            <a:endParaRPr lang="ru-RU" sz="2000" dirty="0"/>
          </a:p>
          <a:p>
            <a:pPr algn="l"/>
            <a:r>
              <a:rPr lang="ru-RU" sz="2000" dirty="0"/>
              <a:t>                                  Уфа 2021</a:t>
            </a:r>
          </a:p>
        </p:txBody>
      </p:sp>
      <p:sp>
        <p:nvSpPr>
          <p:cNvPr id="4" name="TextBox 3"/>
          <p:cNvSpPr txBox="1"/>
          <p:nvPr/>
        </p:nvSpPr>
        <p:spPr>
          <a:xfrm>
            <a:off x="107504" y="214290"/>
            <a:ext cx="8750776" cy="646331"/>
          </a:xfrm>
          <a:prstGeom prst="rect">
            <a:avLst/>
          </a:prstGeom>
          <a:noFill/>
        </p:spPr>
        <p:txBody>
          <a:bodyPr wrap="square" rtlCol="0">
            <a:spAutoFit/>
          </a:bodyPr>
          <a:lstStyle/>
          <a:p>
            <a:pPr algn="ctr"/>
            <a:r>
              <a:rPr lang="ru-RU" sz="1200" dirty="0">
                <a:solidFill>
                  <a:prstClr val="black"/>
                </a:solidFill>
                <a:latin typeface="Times New Roman" pitchFamily="18" charset="0"/>
                <a:cs typeface="Times New Roman" pitchFamily="18" charset="0"/>
              </a:rPr>
              <a:t>Министерство Образования и Науки Республики Башкортостан</a:t>
            </a:r>
          </a:p>
          <a:p>
            <a:pPr algn="ctr"/>
            <a:r>
              <a:rPr lang="ru-RU" sz="1200" dirty="0">
                <a:solidFill>
                  <a:prstClr val="black"/>
                </a:solidFill>
                <a:latin typeface="Times New Roman" pitchFamily="18" charset="0"/>
                <a:cs typeface="Times New Roman" pitchFamily="18" charset="0"/>
              </a:rPr>
              <a:t>ГАПО Уфимский  Топливно-Энергетический Колледж</a:t>
            </a:r>
          </a:p>
          <a:p>
            <a:pPr algn="ctr"/>
            <a:r>
              <a:rPr lang="ru-RU" sz="1200" dirty="0">
                <a:solidFill>
                  <a:prstClr val="black"/>
                </a:solidFill>
                <a:latin typeface="Times New Roman" pitchFamily="18" charset="0"/>
                <a:cs typeface="Times New Roman" pitchFamily="18" charset="0"/>
              </a:rPr>
              <a:t>Специальность 13.02.01</a:t>
            </a:r>
          </a:p>
        </p:txBody>
      </p:sp>
    </p:spTree>
    <p:extLst>
      <p:ext uri="{BB962C8B-B14F-4D97-AF65-F5344CB8AC3E}">
        <p14:creationId xmlns:p14="http://schemas.microsoft.com/office/powerpoint/2010/main" val="175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200" b="1" dirty="0"/>
              <a:t>О правильной эксплуатации</a:t>
            </a:r>
            <a:br>
              <a:rPr lang="ru-RU" sz="3200" b="1" dirty="0"/>
            </a:br>
            <a:endParaRPr lang="ru-RU" sz="3200" dirty="0"/>
          </a:p>
        </p:txBody>
      </p:sp>
      <p:sp>
        <p:nvSpPr>
          <p:cNvPr id="3" name="Объект 2"/>
          <p:cNvSpPr>
            <a:spLocks noGrp="1"/>
          </p:cNvSpPr>
          <p:nvPr>
            <p:ph idx="1"/>
          </p:nvPr>
        </p:nvSpPr>
        <p:spPr>
          <a:xfrm>
            <a:off x="0" y="620688"/>
            <a:ext cx="9144000" cy="6696744"/>
          </a:xfrm>
        </p:spPr>
        <p:txBody>
          <a:bodyPr>
            <a:noAutofit/>
          </a:bodyPr>
          <a:lstStyle/>
          <a:p>
            <a:pPr fontAlgn="base"/>
            <a:r>
              <a:rPr lang="ru-RU" sz="2400" dirty="0"/>
              <a:t>Конструкция центробежного насоса такова, что позволяет его использовать практически повсеместно. Он достаточно надежен, но это вовсе не означает, что он не может выйти из строя. Для того чтобы агрегат прослужил дольше, его необходимо комплектовать самой разнообразной контрольной и измерительной аппаратурой, которая позволит производить контроль всех его параметров и параметров жидкости, с которой он работает. От этого напрямую зависит срок службы агрегата.</a:t>
            </a:r>
          </a:p>
          <a:p>
            <a:pPr fontAlgn="base"/>
            <a:r>
              <a:rPr lang="ru-RU" sz="2400" dirty="0"/>
              <a:t>Чтобы защитить агрегат от различных крупных инородных тел, на входе рекомендуется монтировать фильтр. Он позволит защитить все рабочие органы насоса от поломок.</a:t>
            </a:r>
          </a:p>
          <a:p>
            <a:pPr fontAlgn="base"/>
            <a:r>
              <a:rPr lang="ru-RU" sz="2400" dirty="0"/>
              <a:t>Как уже отмечалось ранее, на большинстве моделей имеются средства для защиты от гидроудара. Здесь они представлены обратным клапаном и манометром. В случае возникновения непредвиденной ситуации манометр подает сигнал на обратный клапан, который открывается и нормализует работу агрегата.</a:t>
            </a:r>
          </a:p>
        </p:txBody>
      </p:sp>
    </p:spTree>
    <p:extLst>
      <p:ext uri="{BB962C8B-B14F-4D97-AF65-F5344CB8AC3E}">
        <p14:creationId xmlns:p14="http://schemas.microsoft.com/office/powerpoint/2010/main" val="31456407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0000" lnSpcReduction="20000"/>
          </a:bodyPr>
          <a:lstStyle/>
          <a:p>
            <a:pPr fontAlgn="base"/>
            <a:r>
              <a:rPr lang="ru-RU" sz="4200" dirty="0"/>
              <a:t>Когда речь идет о выборе габаритных размеров насоса, стоит ориентироваться на максимальную производительность, которая должна достигаться за его счет. При этом важно учитывать, сколько жидкости через него будет проходить в самые тяжелые рабочие дни. При выборе стоит ориентироваться на кривую работы агрегата. Рабочая характеристика должна занимать ее центральное положение. Это обеспечит оптимальный режим функционирования всей системы в целом.</a:t>
            </a:r>
          </a:p>
          <a:p>
            <a:pPr fontAlgn="base"/>
            <a:r>
              <a:rPr lang="ru-RU" sz="4200" dirty="0"/>
              <a:t>При выборе агрегата нужно обязательно обращать внимание на те материалы, из которых сделан его корпус и рабочие части. Для сред, которые обладают высокой коррозионной активностью, стоит выбирать соответствующие материалы. Они должны отлично препятствовать появлению ржавчины на корпусе и рабочих элементах.</a:t>
            </a:r>
          </a:p>
          <a:p>
            <a:endParaRPr lang="ru-RU" sz="5100" dirty="0"/>
          </a:p>
        </p:txBody>
      </p:sp>
    </p:spTree>
    <p:extLst>
      <p:ext uri="{BB962C8B-B14F-4D97-AF65-F5344CB8AC3E}">
        <p14:creationId xmlns:p14="http://schemas.microsoft.com/office/powerpoint/2010/main" val="1708298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01216" y="260648"/>
            <a:ext cx="8229600" cy="4525963"/>
          </a:xfrm>
        </p:spPr>
        <p:txBody>
          <a:bodyPr>
            <a:normAutofit/>
          </a:bodyPr>
          <a:lstStyle/>
          <a:p>
            <a:r>
              <a:rPr lang="ru-RU" dirty="0"/>
              <a:t>Сегодня центробежные насосы представляют собой оборудование, которое используется для перекачки жидкости. Это обеспечивается за счет создания в нем центробежной силы.</a:t>
            </a:r>
          </a:p>
          <a:p>
            <a:r>
              <a:rPr lang="ru-RU" dirty="0"/>
              <a:t>Устройство такого самовсасывающего агрегата достаточно простое. Однако существует несколько его разновидностей. Конструкция центробежного насоса такова, что позволяет производить работы даже на глубине.</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75" y="4725144"/>
            <a:ext cx="4573141" cy="2139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9126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080120"/>
          </a:xfrm>
        </p:spPr>
        <p:txBody>
          <a:bodyPr>
            <a:noAutofit/>
          </a:bodyPr>
          <a:lstStyle/>
          <a:p>
            <a:r>
              <a:rPr lang="ru-RU" sz="2000" dirty="0">
                <a:latin typeface="+mn-lt"/>
              </a:rPr>
              <a:t>Условно все виды центробежных насосов принято разделять на несколько основных типов, которые различаются между собой по принципу устройства рабочих органов. Среди них можно выделить:</a:t>
            </a:r>
          </a:p>
        </p:txBody>
      </p:sp>
      <p:sp>
        <p:nvSpPr>
          <p:cNvPr id="3" name="Объект 2"/>
          <p:cNvSpPr>
            <a:spLocks noGrp="1"/>
          </p:cNvSpPr>
          <p:nvPr>
            <p:ph idx="1"/>
          </p:nvPr>
        </p:nvSpPr>
        <p:spPr>
          <a:xfrm>
            <a:off x="467544" y="1700808"/>
            <a:ext cx="8229600" cy="1008112"/>
          </a:xfrm>
        </p:spPr>
        <p:txBody>
          <a:bodyPr>
            <a:normAutofit fontScale="92500" lnSpcReduction="10000"/>
          </a:bodyPr>
          <a:lstStyle/>
          <a:p>
            <a:r>
              <a:rPr lang="ru-RU" sz="2400" dirty="0"/>
              <a:t>Одноступенчатые агрегаты, которые являются самыми простыми в плане конструкции. Они могут производиться в горизонтальном или вертикальном исполнении.</a:t>
            </a:r>
          </a:p>
        </p:txBody>
      </p:sp>
      <p:pic>
        <p:nvPicPr>
          <p:cNvPr id="4" name="Рисунок 3" descr="shema-odnostupenchatogo-nasosa.jpg"/>
          <p:cNvPicPr>
            <a:picLocks noChangeAspect="1"/>
          </p:cNvPicPr>
          <p:nvPr/>
        </p:nvPicPr>
        <p:blipFill>
          <a:blip r:embed="rId2" cstate="print"/>
          <a:stretch>
            <a:fillRect/>
          </a:stretch>
        </p:blipFill>
        <p:spPr>
          <a:xfrm>
            <a:off x="1763688" y="2636912"/>
            <a:ext cx="5328592" cy="4078288"/>
          </a:xfrm>
          <a:prstGeom prst="rect">
            <a:avLst/>
          </a:prstGeom>
        </p:spPr>
      </p:pic>
    </p:spTree>
    <p:extLst>
      <p:ext uri="{BB962C8B-B14F-4D97-AF65-F5344CB8AC3E}">
        <p14:creationId xmlns:p14="http://schemas.microsoft.com/office/powerpoint/2010/main" val="2865848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548680"/>
            <a:ext cx="8229600" cy="1656184"/>
          </a:xfrm>
        </p:spPr>
        <p:txBody>
          <a:bodyPr>
            <a:normAutofit fontScale="92500" lnSpcReduction="20000"/>
          </a:bodyPr>
          <a:lstStyle/>
          <a:p>
            <a:r>
              <a:rPr lang="ru-RU" dirty="0"/>
              <a:t>Многоступенчатые агрегаты. Позволяют перекачивать куда больше жидкости, чем одноступенчатые. Это достигается за счет использования не одного, а нескольких рабочих органов. Здесь таковыми являются колеса</a:t>
            </a:r>
          </a:p>
          <a:p>
            <a:endParaRPr lang="ru-RU" dirty="0"/>
          </a:p>
        </p:txBody>
      </p:sp>
      <p:pic>
        <p:nvPicPr>
          <p:cNvPr id="4" name="Рисунок 3" descr="376.jpg"/>
          <p:cNvPicPr>
            <a:picLocks noChangeAspect="1"/>
          </p:cNvPicPr>
          <p:nvPr/>
        </p:nvPicPr>
        <p:blipFill>
          <a:blip r:embed="rId2" cstate="print"/>
          <a:stretch>
            <a:fillRect/>
          </a:stretch>
        </p:blipFill>
        <p:spPr>
          <a:xfrm>
            <a:off x="1979712" y="2097684"/>
            <a:ext cx="5400600" cy="4196791"/>
          </a:xfrm>
          <a:prstGeom prst="rect">
            <a:avLst/>
          </a:prstGeom>
        </p:spPr>
      </p:pic>
    </p:spTree>
    <p:extLst>
      <p:ext uri="{BB962C8B-B14F-4D97-AF65-F5344CB8AC3E}">
        <p14:creationId xmlns:p14="http://schemas.microsoft.com/office/powerpoint/2010/main" val="16308822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116" y="365918"/>
            <a:ext cx="6516216" cy="6126163"/>
          </a:xfrm>
        </p:spPr>
        <p:txBody>
          <a:bodyPr>
            <a:normAutofit/>
          </a:bodyPr>
          <a:lstStyle/>
          <a:p>
            <a:r>
              <a:rPr lang="ru-RU" dirty="0" err="1"/>
              <a:t>Полупогружные</a:t>
            </a:r>
            <a:r>
              <a:rPr lang="ru-RU" dirty="0"/>
              <a:t> насосы также используются достаточно часто. Их конструкция может быть представлена только в вертикальном исполнении. Нижняя часть таких агрегатов может устанавливаться даже в воду.</a:t>
            </a:r>
          </a:p>
          <a:p>
            <a:endParaRPr lang="ru-RU" dirty="0"/>
          </a:p>
        </p:txBody>
      </p:sp>
      <p:pic>
        <p:nvPicPr>
          <p:cNvPr id="5" name="Рисунок 4" descr="SCCY1.jpg"/>
          <p:cNvPicPr>
            <a:picLocks noChangeAspect="1"/>
          </p:cNvPicPr>
          <p:nvPr/>
        </p:nvPicPr>
        <p:blipFill>
          <a:blip r:embed="rId2" cstate="print"/>
          <a:stretch>
            <a:fillRect/>
          </a:stretch>
        </p:blipFill>
        <p:spPr>
          <a:xfrm>
            <a:off x="6515100" y="0"/>
            <a:ext cx="2628900" cy="6858000"/>
          </a:xfrm>
          <a:prstGeom prst="rect">
            <a:avLst/>
          </a:prstGeom>
        </p:spPr>
      </p:pic>
    </p:spTree>
    <p:extLst>
      <p:ext uri="{BB962C8B-B14F-4D97-AF65-F5344CB8AC3E}">
        <p14:creationId xmlns:p14="http://schemas.microsoft.com/office/powerpoint/2010/main" val="154609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01216" y="332656"/>
            <a:ext cx="8229600" cy="1628800"/>
          </a:xfrm>
        </p:spPr>
        <p:txBody>
          <a:bodyPr>
            <a:normAutofit/>
          </a:bodyPr>
          <a:lstStyle/>
          <a:p>
            <a:pPr fontAlgn="base"/>
            <a:r>
              <a:rPr lang="ru-RU" dirty="0"/>
              <a:t>Двустороннего типа насосы используются тоже достаточно часто. В них нагнетательный и всасывающий элементы находятся на одной оси.</a:t>
            </a:r>
          </a:p>
          <a:p>
            <a:endParaRPr lang="ru-RU" dirty="0"/>
          </a:p>
        </p:txBody>
      </p:sp>
      <p:pic>
        <p:nvPicPr>
          <p:cNvPr id="4" name="Рисунок 3" descr="foto_105h74_na_sayt_nasosy_d-_02.jpg"/>
          <p:cNvPicPr>
            <a:picLocks noChangeAspect="1"/>
          </p:cNvPicPr>
          <p:nvPr/>
        </p:nvPicPr>
        <p:blipFill rotWithShape="1">
          <a:blip r:embed="rId2" cstate="print"/>
          <a:srcRect t="26490"/>
          <a:stretch/>
        </p:blipFill>
        <p:spPr>
          <a:xfrm>
            <a:off x="971600" y="1916832"/>
            <a:ext cx="7344816" cy="3522879"/>
          </a:xfrm>
          <a:prstGeom prst="rect">
            <a:avLst/>
          </a:prstGeom>
        </p:spPr>
      </p:pic>
    </p:spTree>
    <p:extLst>
      <p:ext uri="{BB962C8B-B14F-4D97-AF65-F5344CB8AC3E}">
        <p14:creationId xmlns:p14="http://schemas.microsoft.com/office/powerpoint/2010/main" val="23585935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404664"/>
            <a:ext cx="8229600" cy="1296143"/>
          </a:xfrm>
        </p:spPr>
        <p:txBody>
          <a:bodyPr>
            <a:normAutofit fontScale="92500" lnSpcReduction="20000"/>
          </a:bodyPr>
          <a:lstStyle/>
          <a:p>
            <a:pPr fontAlgn="base"/>
            <a:r>
              <a:rPr lang="ru-RU" sz="2400" dirty="0" err="1"/>
              <a:t>Погружные</a:t>
            </a:r>
            <a:r>
              <a:rPr lang="ru-RU" sz="2400" dirty="0"/>
              <a:t> агрегаты нашли свое применение в скважинах. Они представляют собой герметичный корпус, в который и помещается рабочий агрегат. Им не страшны никакие жидкие среды.</a:t>
            </a:r>
          </a:p>
        </p:txBody>
      </p:sp>
      <p:pic>
        <p:nvPicPr>
          <p:cNvPr id="5" name="Рисунок 4" descr="439547.jpg"/>
          <p:cNvPicPr>
            <a:picLocks noChangeAspect="1"/>
          </p:cNvPicPr>
          <p:nvPr/>
        </p:nvPicPr>
        <p:blipFill>
          <a:blip r:embed="rId2" cstate="print"/>
          <a:stretch>
            <a:fillRect/>
          </a:stretch>
        </p:blipFill>
        <p:spPr>
          <a:xfrm>
            <a:off x="4716015" y="4355024"/>
            <a:ext cx="3265931" cy="2486774"/>
          </a:xfrm>
          <a:prstGeom prst="rect">
            <a:avLst/>
          </a:prstGeom>
        </p:spPr>
      </p:pic>
      <p:pic>
        <p:nvPicPr>
          <p:cNvPr id="6" name="Рисунок 5" descr="439551.jpg"/>
          <p:cNvPicPr>
            <a:picLocks noChangeAspect="1"/>
          </p:cNvPicPr>
          <p:nvPr/>
        </p:nvPicPr>
        <p:blipFill>
          <a:blip r:embed="rId3" cstate="print"/>
          <a:stretch>
            <a:fillRect/>
          </a:stretch>
        </p:blipFill>
        <p:spPr>
          <a:xfrm>
            <a:off x="2569068" y="1580168"/>
            <a:ext cx="3779912" cy="2834935"/>
          </a:xfrm>
          <a:prstGeom prst="rect">
            <a:avLst/>
          </a:prstGeom>
        </p:spPr>
      </p:pic>
      <p:pic>
        <p:nvPicPr>
          <p:cNvPr id="7" name="Рисунок 6" descr="439550.jpg"/>
          <p:cNvPicPr>
            <a:picLocks noChangeAspect="1"/>
          </p:cNvPicPr>
          <p:nvPr/>
        </p:nvPicPr>
        <p:blipFill>
          <a:blip r:embed="rId4" cstate="print"/>
          <a:stretch>
            <a:fillRect/>
          </a:stretch>
        </p:blipFill>
        <p:spPr>
          <a:xfrm>
            <a:off x="323528" y="4451166"/>
            <a:ext cx="4211960" cy="2406834"/>
          </a:xfrm>
          <a:prstGeom prst="rect">
            <a:avLst/>
          </a:prstGeom>
        </p:spPr>
      </p:pic>
    </p:spTree>
    <p:extLst>
      <p:ext uri="{BB962C8B-B14F-4D97-AF65-F5344CB8AC3E}">
        <p14:creationId xmlns:p14="http://schemas.microsoft.com/office/powerpoint/2010/main" val="307213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901" y="476672"/>
            <a:ext cx="9144000" cy="1830239"/>
          </a:xfrm>
        </p:spPr>
        <p:txBody>
          <a:bodyPr>
            <a:normAutofit fontScale="85000" lnSpcReduction="20000"/>
          </a:bodyPr>
          <a:lstStyle/>
          <a:p>
            <a:pPr fontAlgn="base"/>
            <a:r>
              <a:rPr lang="ru-RU" dirty="0"/>
              <a:t>Герметичные агрегаты. Их прямое назначение заключается в работе с опасными химическими жидкостями. Такой насос состоит из герметичного корпуса и рабочего органа. Крепление колеса может быть выполнено в двух основных видах. В первом случае оно непосредственно крепится на вал двигателя, а во втором сцепление производится за счет использования магнитной муфты.</a:t>
            </a:r>
          </a:p>
        </p:txBody>
      </p:sp>
      <p:pic>
        <p:nvPicPr>
          <p:cNvPr id="8" name="Рисунок 7" descr="nasos_himicheskij_hcm_3-25_(1)_small.jpg"/>
          <p:cNvPicPr>
            <a:picLocks noChangeAspect="1"/>
          </p:cNvPicPr>
          <p:nvPr/>
        </p:nvPicPr>
        <p:blipFill>
          <a:blip r:embed="rId2" cstate="print"/>
          <a:stretch>
            <a:fillRect/>
          </a:stretch>
        </p:blipFill>
        <p:spPr>
          <a:xfrm>
            <a:off x="175708" y="4814676"/>
            <a:ext cx="2555776" cy="1998399"/>
          </a:xfrm>
          <a:prstGeom prst="rect">
            <a:avLst/>
          </a:prstGeom>
        </p:spPr>
      </p:pic>
      <p:pic>
        <p:nvPicPr>
          <p:cNvPr id="9" name="Рисунок 8" descr="nasos_himicheskij_hcm_3-25_(2)_small.jpg"/>
          <p:cNvPicPr>
            <a:picLocks noChangeAspect="1"/>
          </p:cNvPicPr>
          <p:nvPr/>
        </p:nvPicPr>
        <p:blipFill>
          <a:blip r:embed="rId3" cstate="print"/>
          <a:stretch>
            <a:fillRect/>
          </a:stretch>
        </p:blipFill>
        <p:spPr>
          <a:xfrm>
            <a:off x="-15164" y="2837998"/>
            <a:ext cx="2448272" cy="1914340"/>
          </a:xfrm>
          <a:prstGeom prst="rect">
            <a:avLst/>
          </a:prstGeom>
        </p:spPr>
      </p:pic>
      <p:pic>
        <p:nvPicPr>
          <p:cNvPr id="10" name="Рисунок 9" descr="nasos_himicheskij_hcm_6-30_(1)_small.jpg"/>
          <p:cNvPicPr>
            <a:picLocks noChangeAspect="1"/>
          </p:cNvPicPr>
          <p:nvPr/>
        </p:nvPicPr>
        <p:blipFill>
          <a:blip r:embed="rId4" cstate="print"/>
          <a:stretch>
            <a:fillRect/>
          </a:stretch>
        </p:blipFill>
        <p:spPr>
          <a:xfrm>
            <a:off x="2699792" y="2535028"/>
            <a:ext cx="3223215" cy="2520280"/>
          </a:xfrm>
          <a:prstGeom prst="rect">
            <a:avLst/>
          </a:prstGeom>
        </p:spPr>
      </p:pic>
      <p:pic>
        <p:nvPicPr>
          <p:cNvPr id="11" name="Рисунок 10" descr="nasos_himicheskij_hcm_6-30_(2)_small.jpg"/>
          <p:cNvPicPr>
            <a:picLocks noChangeAspect="1"/>
          </p:cNvPicPr>
          <p:nvPr/>
        </p:nvPicPr>
        <p:blipFill>
          <a:blip r:embed="rId5" cstate="print"/>
          <a:stretch>
            <a:fillRect/>
          </a:stretch>
        </p:blipFill>
        <p:spPr>
          <a:xfrm>
            <a:off x="5796136" y="4240254"/>
            <a:ext cx="3347864" cy="2617745"/>
          </a:xfrm>
          <a:prstGeom prst="rect">
            <a:avLst/>
          </a:prstGeom>
        </p:spPr>
      </p:pic>
    </p:spTree>
    <p:extLst>
      <p:ext uri="{BB962C8B-B14F-4D97-AF65-F5344CB8AC3E}">
        <p14:creationId xmlns:p14="http://schemas.microsoft.com/office/powerpoint/2010/main" val="349774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3072" y="836712"/>
            <a:ext cx="8229600" cy="1512168"/>
          </a:xfrm>
        </p:spPr>
        <p:txBody>
          <a:bodyPr>
            <a:normAutofit/>
          </a:bodyPr>
          <a:lstStyle/>
          <a:p>
            <a:r>
              <a:rPr lang="ru-RU" sz="2200" dirty="0">
                <a:latin typeface="+mn-lt"/>
              </a:rPr>
              <a:t>На центробежных насосах достаточно часто устанавливается и другое оборудование, которое делает их конструкцию универсальной для использования по тому или иному назначению. К примеру, здесь могут быть расположены следующие элементы:</a:t>
            </a:r>
          </a:p>
        </p:txBody>
      </p:sp>
      <p:sp>
        <p:nvSpPr>
          <p:cNvPr id="3" name="Объект 2"/>
          <p:cNvSpPr>
            <a:spLocks noGrp="1"/>
          </p:cNvSpPr>
          <p:nvPr>
            <p:ph idx="1"/>
          </p:nvPr>
        </p:nvSpPr>
        <p:spPr>
          <a:xfrm>
            <a:off x="467544" y="2492896"/>
            <a:ext cx="8229600" cy="4176464"/>
          </a:xfrm>
        </p:spPr>
        <p:txBody>
          <a:bodyPr>
            <a:normAutofit/>
          </a:bodyPr>
          <a:lstStyle/>
          <a:p>
            <a:pPr fontAlgn="base"/>
            <a:r>
              <a:rPr lang="ru-RU" sz="1600" dirty="0"/>
              <a:t>Приемный обратный клапан, который служит для предотвращения залива корпуса перед активацией системы. Здесь расположена сетка, играющая роль фильтрующего элемента.</a:t>
            </a:r>
          </a:p>
          <a:p>
            <a:pPr fontAlgn="base"/>
            <a:r>
              <a:rPr lang="ru-RU" sz="1600" dirty="0"/>
              <a:t>Вакуумметр, предназначенный для измерения разряжения воздуха. Этот элемент конструкции очень важен. Он устанавливается в трубопроводе между насосом и задвижкой. Если в системе присутствует лишний воздух, то его обязательно необходимо удалять. Делается это с помощью специального крана, установленного в трубопроводе.</a:t>
            </a:r>
          </a:p>
          <a:p>
            <a:pPr marL="0" indent="0" fontAlgn="base">
              <a:buNone/>
            </a:pPr>
            <a:endParaRPr lang="ru-RU" sz="1600" dirty="0"/>
          </a:p>
          <a:p>
            <a:pPr fontAlgn="base"/>
            <a:endParaRPr lang="ru-RU" sz="16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12160" y="5201816"/>
            <a:ext cx="2813298"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159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5576" y="764704"/>
            <a:ext cx="7772400" cy="1500187"/>
          </a:xfrm>
        </p:spPr>
        <p:txBody>
          <a:bodyPr/>
          <a:lstStyle/>
          <a:p>
            <a:r>
              <a:rPr lang="ru-RU" dirty="0">
                <a:latin typeface="Times New Roman" pitchFamily="18" charset="0"/>
                <a:cs typeface="Times New Roman" pitchFamily="18" charset="0"/>
              </a:rPr>
              <a:t>Данная исследовательская работа рассматривает тему:   «Центробежный</a:t>
            </a:r>
            <a:r>
              <a:rPr lang="en-US" dirty="0">
                <a:latin typeface="Times New Roman" pitchFamily="18" charset="0"/>
                <a:cs typeface="Times New Roman" pitchFamily="18" charset="0"/>
              </a:rPr>
              <a:t> </a:t>
            </a:r>
            <a:r>
              <a:rPr lang="ru-RU" dirty="0">
                <a:latin typeface="Times New Roman" pitchFamily="18" charset="0"/>
                <a:cs typeface="Times New Roman" pitchFamily="18" charset="0"/>
              </a:rPr>
              <a:t>насос»</a:t>
            </a:r>
          </a:p>
          <a:p>
            <a:endParaRPr lang="ru-RU" dirty="0">
              <a:latin typeface="Times New Roman" pitchFamily="18" charset="0"/>
              <a:cs typeface="Times New Roman" pitchFamily="18" charset="0"/>
            </a:endParaRPr>
          </a:p>
        </p:txBody>
      </p:sp>
      <p:sp>
        <p:nvSpPr>
          <p:cNvPr id="4" name="TextBox 3"/>
          <p:cNvSpPr txBox="1"/>
          <p:nvPr/>
        </p:nvSpPr>
        <p:spPr>
          <a:xfrm>
            <a:off x="2500298" y="3571876"/>
            <a:ext cx="6286544" cy="707886"/>
          </a:xfrm>
          <a:prstGeom prst="rect">
            <a:avLst/>
          </a:prstGeom>
          <a:noFill/>
        </p:spPr>
        <p:txBody>
          <a:bodyPr wrap="square" rtlCol="0">
            <a:spAutoFit/>
          </a:bodyPr>
          <a:lstStyle/>
          <a:p>
            <a:pPr algn="r"/>
            <a:r>
              <a:rPr lang="ru-RU" sz="2000" dirty="0">
                <a:solidFill>
                  <a:prstClr val="black"/>
                </a:solidFill>
                <a:latin typeface="Times New Roman" pitchFamily="18" charset="0"/>
                <a:cs typeface="Times New Roman" pitchFamily="18" charset="0"/>
              </a:rPr>
              <a:t>Эта тема актуальна для специальности 13.02.01</a:t>
            </a:r>
          </a:p>
          <a:p>
            <a:pPr algn="r"/>
            <a:r>
              <a:rPr lang="ru-RU" sz="2000" dirty="0">
                <a:solidFill>
                  <a:prstClr val="black"/>
                </a:solidFill>
                <a:latin typeface="Times New Roman" pitchFamily="18" charset="0"/>
                <a:cs typeface="Times New Roman" pitchFamily="18" charset="0"/>
              </a:rPr>
              <a:t>Тепловые электрические станции</a:t>
            </a:r>
          </a:p>
        </p:txBody>
      </p:sp>
    </p:spTree>
    <p:extLst>
      <p:ext uri="{BB962C8B-B14F-4D97-AF65-F5344CB8AC3E}">
        <p14:creationId xmlns:p14="http://schemas.microsoft.com/office/powerpoint/2010/main" val="7896849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60648"/>
            <a:ext cx="8229600" cy="3443815"/>
          </a:xfrm>
        </p:spPr>
        <p:txBody>
          <a:bodyPr>
            <a:normAutofit fontScale="92500" lnSpcReduction="10000"/>
          </a:bodyPr>
          <a:lstStyle/>
          <a:p>
            <a:r>
              <a:rPr lang="ru-RU" sz="2400" b="1" dirty="0"/>
              <a:t>Всасывающий патрубок предназначен для подачи жидкости внутрь агрегата.</a:t>
            </a:r>
            <a:r>
              <a:rPr lang="ru-RU" sz="2400" dirty="0"/>
              <a:t> Здесь может находиться не только одно колесо, их может быть несколько. При этом все они надежно и жестко закреплены на валу двигателя. Когда насос включается, жидкость поступает в его корпус. Далее под действием центробежной силы, которая создается колесами, она начинает отбрасываться к его краям. Под действием этой силы происходит закачка воды в трубопровод. Именно такова конструкция центробежного насоса, который в последние годы становится незаменимым агрегатом во многих отраслях техники и науки.</a:t>
            </a:r>
          </a:p>
        </p:txBody>
      </p:sp>
      <p:pic>
        <p:nvPicPr>
          <p:cNvPr id="4" name="Рисунок 3" descr="1.png"/>
          <p:cNvPicPr>
            <a:picLocks noChangeAspect="1"/>
          </p:cNvPicPr>
          <p:nvPr/>
        </p:nvPicPr>
        <p:blipFill>
          <a:blip r:embed="rId2" cstate="print"/>
          <a:stretch>
            <a:fillRect/>
          </a:stretch>
        </p:blipFill>
        <p:spPr>
          <a:xfrm>
            <a:off x="827584" y="3789040"/>
            <a:ext cx="5076056" cy="2793497"/>
          </a:xfrm>
          <a:prstGeom prst="rect">
            <a:avLst/>
          </a:prstGeom>
        </p:spPr>
      </p:pic>
    </p:spTree>
    <p:extLst>
      <p:ext uri="{BB962C8B-B14F-4D97-AF65-F5344CB8AC3E}">
        <p14:creationId xmlns:p14="http://schemas.microsoft.com/office/powerpoint/2010/main" val="775449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96752"/>
            <a:ext cx="8229600" cy="418058"/>
          </a:xfrm>
        </p:spPr>
        <p:txBody>
          <a:bodyPr>
            <a:normAutofit fontScale="90000"/>
          </a:bodyPr>
          <a:lstStyle/>
          <a:p>
            <a:r>
              <a:rPr lang="ru-RU" sz="3200" b="1" dirty="0">
                <a:latin typeface="+mn-lt"/>
              </a:rPr>
              <a:t>Преимущества использования центробежных насосов</a:t>
            </a:r>
            <a:br>
              <a:rPr lang="ru-RU" sz="3200" b="1" dirty="0">
                <a:latin typeface="+mn-lt"/>
              </a:rPr>
            </a:br>
            <a:endParaRPr lang="ru-RU" sz="3200" dirty="0">
              <a:latin typeface="+mn-lt"/>
            </a:endParaRPr>
          </a:p>
        </p:txBody>
      </p:sp>
      <p:sp>
        <p:nvSpPr>
          <p:cNvPr id="3" name="Объект 2"/>
          <p:cNvSpPr>
            <a:spLocks noGrp="1"/>
          </p:cNvSpPr>
          <p:nvPr>
            <p:ph idx="1"/>
          </p:nvPr>
        </p:nvSpPr>
        <p:spPr>
          <a:xfrm>
            <a:off x="107504" y="1052736"/>
            <a:ext cx="5616624" cy="5805264"/>
          </a:xfrm>
        </p:spPr>
        <p:txBody>
          <a:bodyPr>
            <a:normAutofit/>
          </a:bodyPr>
          <a:lstStyle/>
          <a:p>
            <a:r>
              <a:rPr lang="ru-RU" sz="2000" dirty="0"/>
              <a:t>Здесь можно выделить два основных типа преимуществ: конструктивные и функциональные. О них и стоит поговорить более подробно. Эти устройства весьма компактны. Здесь идет речь о представлении в относительно небольшом корпусе всех рабочих элементов. Для их установки не требуется большое пространство. Ввиду своей простоты, центробежные насосы имеют относительно небольшую массу и габариты. Разумеется, все зависит от мощности агрегата, но в большинстве случаев такой насос можно перемещать и одному человеку. Простота конструкции сказывается и на долговечности оборудования. К тому же такие агрегаты легко монтировать практически в любом месте.</a:t>
            </a:r>
          </a:p>
          <a:p>
            <a:endParaRPr lang="ru-RU" sz="2000" dirty="0"/>
          </a:p>
        </p:txBody>
      </p:sp>
      <p:pic>
        <p:nvPicPr>
          <p:cNvPr id="4" name="Рисунок 3" descr="149305118_w640_h640_cid2464777_pid94695362-278e6332.jpg"/>
          <p:cNvPicPr>
            <a:picLocks noChangeAspect="1"/>
          </p:cNvPicPr>
          <p:nvPr/>
        </p:nvPicPr>
        <p:blipFill>
          <a:blip r:embed="rId2" cstate="print"/>
          <a:stretch>
            <a:fillRect/>
          </a:stretch>
        </p:blipFill>
        <p:spPr>
          <a:xfrm>
            <a:off x="5829300" y="3068960"/>
            <a:ext cx="3314700" cy="3024336"/>
          </a:xfrm>
          <a:prstGeom prst="rect">
            <a:avLst/>
          </a:prstGeom>
        </p:spPr>
      </p:pic>
    </p:spTree>
    <p:extLst>
      <p:ext uri="{BB962C8B-B14F-4D97-AF65-F5344CB8AC3E}">
        <p14:creationId xmlns:p14="http://schemas.microsoft.com/office/powerpoint/2010/main" val="2113373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183880" cy="1051560"/>
          </a:xfrm>
        </p:spPr>
        <p:txBody>
          <a:bodyPr/>
          <a:lstStyle/>
          <a:p>
            <a:r>
              <a:rPr lang="ru-RU" dirty="0"/>
              <a:t>Недостатки: </a:t>
            </a:r>
          </a:p>
        </p:txBody>
      </p:sp>
      <p:sp>
        <p:nvSpPr>
          <p:cNvPr id="3" name="Объект 2"/>
          <p:cNvSpPr>
            <a:spLocks noGrp="1"/>
          </p:cNvSpPr>
          <p:nvPr>
            <p:ph idx="1"/>
          </p:nvPr>
        </p:nvSpPr>
        <p:spPr>
          <a:xfrm>
            <a:off x="323528" y="1916832"/>
            <a:ext cx="8183880" cy="4187952"/>
          </a:xfrm>
        </p:spPr>
        <p:txBody>
          <a:bodyPr>
            <a:normAutofit fontScale="85000" lnSpcReduction="20000"/>
          </a:bodyPr>
          <a:lstStyle/>
          <a:p>
            <a:r>
              <a:rPr lang="ru-RU" dirty="0"/>
              <a:t>Существенным недостатком центробежных насосов является низкий коэффициент полезного действия при малой </a:t>
            </a:r>
            <a:r>
              <a:rPr lang="ru-RU" dirty="0" err="1"/>
              <a:t>производи¬тельности</a:t>
            </a:r>
            <a:r>
              <a:rPr lang="ru-RU" dirty="0"/>
              <a:t> (ниже 0,25-0,30 м3/с) вследствие сужения проточных каналов и сопряженного роста гидравлических сопротивлении. Этот недостаток усугубляется в случаях, когда наряду с низкой производительностью требуется создать высокий напор. </a:t>
            </a:r>
            <a:r>
              <a:rPr lang="ru-RU" dirty="0" err="1"/>
              <a:t>Ьсли</a:t>
            </a:r>
            <a:r>
              <a:rPr lang="ru-RU" dirty="0"/>
              <a:t> добиваться низкой подачи уменьшением числа оборотов, то для одновременного достижения высокого напора придется прибегать к увеличению числа ступеней, что вызовет усложнение насоса при одновременном падении его коэффициента полезного действия. По этой причине в случае малой производительности и особенно при ее сочетании с высоким напором предпочтительно </a:t>
            </a:r>
            <a:r>
              <a:rPr lang="ru-RU" dirty="0" err="1"/>
              <a:t>примене¬ние</a:t>
            </a:r>
            <a:r>
              <a:rPr lang="ru-RU" dirty="0"/>
              <a:t> поршневых (плунжерных) насосов.</a:t>
            </a:r>
          </a:p>
        </p:txBody>
      </p:sp>
    </p:spTree>
    <p:extLst>
      <p:ext uri="{BB962C8B-B14F-4D97-AF65-F5344CB8AC3E}">
        <p14:creationId xmlns:p14="http://schemas.microsoft.com/office/powerpoint/2010/main" val="3797314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5364088" cy="6858000"/>
          </a:xfrm>
        </p:spPr>
        <p:txBody>
          <a:bodyPr>
            <a:normAutofit/>
          </a:bodyPr>
          <a:lstStyle/>
          <a:p>
            <a:pPr fontAlgn="base"/>
            <a:r>
              <a:rPr lang="ru-RU" dirty="0"/>
              <a:t>Что касается функциональных преимуществ, то их здесь предостаточно. Подобные агрегаты плавно подают воду в систему, что достигается за счет использования системы гашения </a:t>
            </a:r>
            <a:r>
              <a:rPr lang="ru-RU" dirty="0" err="1"/>
              <a:t>гидроудара</a:t>
            </a:r>
            <a:r>
              <a:rPr lang="ru-RU" dirty="0"/>
              <a:t>. Такая система достаточно легко запускается и регулируется.</a:t>
            </a:r>
          </a:p>
          <a:p>
            <a:endParaRPr lang="ru-RU" dirty="0"/>
          </a:p>
        </p:txBody>
      </p:sp>
      <p:pic>
        <p:nvPicPr>
          <p:cNvPr id="4" name="Рисунок 3" descr="149305119_w640_h640_cid2464777_pid94695362-a04412af.jpg"/>
          <p:cNvPicPr>
            <a:picLocks noChangeAspect="1"/>
          </p:cNvPicPr>
          <p:nvPr/>
        </p:nvPicPr>
        <p:blipFill>
          <a:blip r:embed="rId2" cstate="print"/>
          <a:stretch>
            <a:fillRect/>
          </a:stretch>
        </p:blipFill>
        <p:spPr>
          <a:xfrm>
            <a:off x="6012160" y="0"/>
            <a:ext cx="2771800" cy="6860891"/>
          </a:xfrm>
          <a:prstGeom prst="rect">
            <a:avLst/>
          </a:prstGeom>
        </p:spPr>
      </p:pic>
    </p:spTree>
    <p:extLst>
      <p:ext uri="{BB962C8B-B14F-4D97-AF65-F5344CB8AC3E}">
        <p14:creationId xmlns:p14="http://schemas.microsoft.com/office/powerpoint/2010/main" val="26265698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620688"/>
            <a:ext cx="9144000" cy="3212976"/>
          </a:xfrm>
        </p:spPr>
        <p:txBody>
          <a:bodyPr>
            <a:normAutofit/>
          </a:bodyPr>
          <a:lstStyle/>
          <a:p>
            <a:r>
              <a:rPr lang="ru-RU" dirty="0"/>
              <a:t>Стоимость центробежных насосов невелика. Именно поэтому они и пользуются весьма внушительным спросом на рынке. Стоит отметить, что их можно применять не только для перемещения чистых жидкостей, но и тех, которые содержат в своем составе различные примеси.</a:t>
            </a:r>
          </a:p>
          <a:p>
            <a:endParaRPr lang="ru-RU"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4081066"/>
            <a:ext cx="4458072" cy="173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35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939370601"/>
              </p:ext>
            </p:extLst>
          </p:nvPr>
        </p:nvGraphicFramePr>
        <p:xfrm>
          <a:off x="2578392" y="1066800"/>
          <a:ext cx="6400800" cy="457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94924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2323011016"/>
              </p:ext>
            </p:extLst>
          </p:nvPr>
        </p:nvGraphicFramePr>
        <p:xfrm>
          <a:off x="2706914" y="1367397"/>
          <a:ext cx="6400800" cy="457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Схема 5"/>
          <p:cNvGraphicFramePr/>
          <p:nvPr>
            <p:extLst>
              <p:ext uri="{D42A27DB-BD31-4B8C-83A1-F6EECF244321}">
                <p14:modId xmlns:p14="http://schemas.microsoft.com/office/powerpoint/2010/main" val="1071964739"/>
              </p:ext>
            </p:extLst>
          </p:nvPr>
        </p:nvGraphicFramePr>
        <p:xfrm>
          <a:off x="2578392" y="1066800"/>
          <a:ext cx="6400800" cy="45767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9762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pic>
        <p:nvPicPr>
          <p:cNvPr id="1026" name="Picture 2" descr="http://ok-t.ru/studopediaru/baza4/2367314896714.files/image15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217" y="260648"/>
            <a:ext cx="8892480" cy="597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384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t>Вид современного центробежного насоса</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196752"/>
            <a:ext cx="8640960"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Заголовок 1"/>
          <p:cNvSpPr txBox="1">
            <a:spLocks/>
          </p:cNvSpPr>
          <p:nvPr/>
        </p:nvSpPr>
        <p:spPr>
          <a:xfrm>
            <a:off x="1403648" y="-43267"/>
            <a:ext cx="8229600" cy="868958"/>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ru-RU" sz="3200" dirty="0"/>
              <a:t>Вид  центробежного насоса</a:t>
            </a:r>
          </a:p>
        </p:txBody>
      </p:sp>
    </p:spTree>
    <p:extLst>
      <p:ext uri="{BB962C8B-B14F-4D97-AF65-F5344CB8AC3E}">
        <p14:creationId xmlns:p14="http://schemas.microsoft.com/office/powerpoint/2010/main" val="3278473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52009"/>
            <a:ext cx="8784976" cy="65893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043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3200" b="1" dirty="0"/>
              <a:t>Применение в промышленности</a:t>
            </a:r>
            <a:br>
              <a:rPr lang="ru-RU" sz="3200" b="1" dirty="0"/>
            </a:br>
            <a:endParaRPr lang="ru-RU" sz="3200" dirty="0"/>
          </a:p>
        </p:txBody>
      </p:sp>
      <p:sp>
        <p:nvSpPr>
          <p:cNvPr id="3" name="Объект 2"/>
          <p:cNvSpPr>
            <a:spLocks noGrp="1"/>
          </p:cNvSpPr>
          <p:nvPr>
            <p:ph idx="1"/>
          </p:nvPr>
        </p:nvSpPr>
        <p:spPr>
          <a:xfrm>
            <a:off x="179512" y="692696"/>
            <a:ext cx="8784976" cy="5976664"/>
          </a:xfrm>
        </p:spPr>
        <p:txBody>
          <a:bodyPr>
            <a:normAutofit fontScale="85000" lnSpcReduction="10000"/>
          </a:bodyPr>
          <a:lstStyle/>
          <a:p>
            <a:pPr fontAlgn="base"/>
            <a:r>
              <a:rPr lang="ru-RU" sz="2000" dirty="0"/>
              <a:t>Сегодня центробежные насосы используются повсеместно. Их конструкция такова, что позволяет их монтировать в тех местах, где другое оборудование просто не может быть установлено ввиду больших габаритов. В химической и нефтяной отрасли эти агрегаты просто незаменимы. Они способны перемещать под высоким давлением тяжелые компоненты, различные смеси, кислоты, нефтепродукты и так далее. Все это сказывается на огромном спросе на такие агрегаты в современной газовой, нефтяной и химической промышленности.</a:t>
            </a:r>
          </a:p>
          <a:p>
            <a:pPr fontAlgn="base"/>
            <a:r>
              <a:rPr lang="ru-RU" sz="2000" dirty="0"/>
              <a:t>При этом они способны поддерживать постоянное давление при изменении температуры рабочей жидкости. Это заставляет людей использовать подобные агрегаты для организации принудительной циркуляции в отопительных системах. При работе с котлом насосы просто необходимы. В большинстве случаев речь идет о циркуляции воды внутри замкнутого контура. Именно здесь и находят свое использование центробежные насосы. Благо их конструкция позволяет это делать.</a:t>
            </a:r>
          </a:p>
          <a:p>
            <a:pPr fontAlgn="base"/>
            <a:r>
              <a:rPr lang="ru-RU" sz="2000" dirty="0"/>
              <a:t>Погружные агрегаты нашли свое применение при очистке воды из скважин.</a:t>
            </a:r>
          </a:p>
          <a:p>
            <a:pPr fontAlgn="base"/>
            <a:r>
              <a:rPr lang="ru-RU" sz="2000" dirty="0"/>
              <a:t>Они могут применяться для работы с чистыми и загрязненными жидкостями. Именно поэтому погружные центробежные насосы часто используются для прокачки скважин после их бурения. Также подобные агрегаты находят себя при выкачивании воды из затопленных помещений. Вся жидкость в данном случае уходит в считанные минуты.</a:t>
            </a:r>
          </a:p>
          <a:p>
            <a:pPr fontAlgn="base"/>
            <a:r>
              <a:rPr lang="ru-RU" sz="2000" dirty="0"/>
              <a:t>Самовсасывающий насос способен стать частью практически любого агрегата, который перегоняет жидкость практически любого уровня загрязненности.</a:t>
            </a:r>
          </a:p>
          <a:p>
            <a:pPr fontAlgn="base"/>
            <a:endParaRPr lang="ru-RU" sz="2000" dirty="0"/>
          </a:p>
        </p:txBody>
      </p:sp>
    </p:spTree>
    <p:extLst>
      <p:ext uri="{BB962C8B-B14F-4D97-AF65-F5344CB8AC3E}">
        <p14:creationId xmlns:p14="http://schemas.microsoft.com/office/powerpoint/2010/main" val="2514233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2800" b="1" dirty="0"/>
              <a:t>Принцип работы центробежных насосов</a:t>
            </a:r>
            <a:br>
              <a:rPr lang="ru-RU" sz="2800" b="1" dirty="0"/>
            </a:br>
            <a:endParaRPr lang="ru-RU" sz="2800" dirty="0"/>
          </a:p>
        </p:txBody>
      </p:sp>
      <p:sp>
        <p:nvSpPr>
          <p:cNvPr id="3" name="Объект 2"/>
          <p:cNvSpPr>
            <a:spLocks noGrp="1"/>
          </p:cNvSpPr>
          <p:nvPr>
            <p:ph idx="1"/>
          </p:nvPr>
        </p:nvSpPr>
        <p:spPr>
          <a:xfrm>
            <a:off x="457200" y="620688"/>
            <a:ext cx="8229600" cy="3888432"/>
          </a:xfrm>
        </p:spPr>
        <p:txBody>
          <a:bodyPr>
            <a:normAutofit lnSpcReduction="10000"/>
          </a:bodyPr>
          <a:lstStyle/>
          <a:p>
            <a:r>
              <a:rPr lang="ru-RU" sz="1800" dirty="0"/>
              <a:t>Как было выяснено ранее, основное назначение агрегатов данного типа является в создании напора жидкости для ее перемещения. Принцип работы центробежного насоса достаточно прост. В корпусе под действием вращения колеса создаются центробежные силы, которые заставляют жидкость перемещаться.</a:t>
            </a:r>
          </a:p>
          <a:p>
            <a:r>
              <a:rPr lang="ru-RU" sz="1800" dirty="0"/>
              <a:t>Причем назначение у насосов такого типа может быть разнообразным. Он необязательно используется только для перемещения воды. Его можно использовать для транспортировки и других жидкостей. Само рабочее колесо насаживается на рабочий вал. Тот, в свою очередь, соединяется с двигателем системы при помощи магнитной муфты. В результате вращения двигателя происходит вращение рабочего органа. Для перекачивания жидких веществ нет более удобного метода. Сегодня именно центробежные насосы заняли свою нишу в транспортировке жидких материалов.</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4293096"/>
            <a:ext cx="3600400"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принцип действия центробежного насоса 9306 Hypro.wmv">
            <a:hlinkClick r:id="" action="ppaction://media"/>
          </p:cNvPr>
          <p:cNvPicPr>
            <a:picLocks noRot="1" noChangeAspect="1"/>
          </p:cNvPicPr>
          <p:nvPr>
            <a:videoFile r:link="rId1"/>
          </p:nvPr>
        </p:nvPicPr>
        <p:blipFill>
          <a:blip r:embed="rId4" cstate="print"/>
          <a:stretch>
            <a:fillRect/>
          </a:stretch>
        </p:blipFill>
        <p:spPr>
          <a:xfrm>
            <a:off x="611560" y="4293096"/>
            <a:ext cx="3851920" cy="2564904"/>
          </a:xfrm>
          <a:prstGeom prst="rect">
            <a:avLst/>
          </a:prstGeom>
        </p:spPr>
      </p:pic>
    </p:spTree>
    <p:extLst>
      <p:ext uri="{BB962C8B-B14F-4D97-AF65-F5344CB8AC3E}">
        <p14:creationId xmlns:p14="http://schemas.microsoft.com/office/powerpoint/2010/main" val="1366426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65"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lnSpcReduction="10000"/>
          </a:bodyPr>
          <a:lstStyle/>
          <a:p>
            <a:pPr fontAlgn="base"/>
            <a:r>
              <a:rPr lang="ru-RU" i="1" dirty="0"/>
              <a:t>Технические характеристики центробежного насоса.</a:t>
            </a:r>
          </a:p>
          <a:p>
            <a:pPr fontAlgn="base"/>
            <a:r>
              <a:rPr lang="ru-RU" dirty="0"/>
              <a:t>Узлы уплотнения определяются физическими и химическими свойствами жидкости, которую ему предстоит перемещать. Он должен справляться со всей нагрузкой, которая на него будет действовать. Поэтому к выбору уплотнения стоит подходить предельно аккуратно. Чаще всего в качестве таких элементов используются сальники. Однако они не всегда способны справляться со всей нагрузкой, которая на них будет действовать. Иногда лучше будет применять другие механические уплотнители различного типа и вида.</a:t>
            </a:r>
          </a:p>
          <a:p>
            <a:pPr fontAlgn="base"/>
            <a:r>
              <a:rPr lang="ru-RU" dirty="0"/>
              <a:t>Рабочая мощность агрегата должна определяться по графикам кривых зависимостей его характеристик. Стоит смотреть на пиковое значение этого параметра, и относительно него и делать выводы о целесообразности покупки данного насоса. Если максимальная мощность не удовлетворяет всем параметрам системы, то нужно поискать агрегат другого типа.</a:t>
            </a:r>
          </a:p>
          <a:p>
            <a:endParaRPr lang="ru-RU" dirty="0"/>
          </a:p>
        </p:txBody>
      </p:sp>
    </p:spTree>
    <p:extLst>
      <p:ext uri="{BB962C8B-B14F-4D97-AF65-F5344CB8AC3E}">
        <p14:creationId xmlns:p14="http://schemas.microsoft.com/office/powerpoint/2010/main" val="14073839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Дерево">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44</TotalTime>
  <Words>1500</Words>
  <Application>Microsoft Office PowerPoint</Application>
  <PresentationFormat>Экран (4:3)</PresentationFormat>
  <Paragraphs>63</Paragraphs>
  <Slides>26</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26</vt:i4>
      </vt:variant>
    </vt:vector>
  </HeadingPairs>
  <TitlesOfParts>
    <vt:vector size="27" baseType="lpstr">
      <vt:lpstr>Дерево</vt:lpstr>
      <vt:lpstr>Проект-презентация по дисциплине «Гидравлика и гидравлические машины» Тема: « Центробежный насос»</vt:lpstr>
      <vt:lpstr>Презентация PowerPoint</vt:lpstr>
      <vt:lpstr>Презентация PowerPoint</vt:lpstr>
      <vt:lpstr>Презентация PowerPoint</vt:lpstr>
      <vt:lpstr>Вид современного центробежного насоса</vt:lpstr>
      <vt:lpstr>Презентация PowerPoint</vt:lpstr>
      <vt:lpstr>Применение в промышленности </vt:lpstr>
      <vt:lpstr>Принцип работы центробежных насосов </vt:lpstr>
      <vt:lpstr>Презентация PowerPoint</vt:lpstr>
      <vt:lpstr>О правильной эксплуатации </vt:lpstr>
      <vt:lpstr>Презентация PowerPoint</vt:lpstr>
      <vt:lpstr>Презентация PowerPoint</vt:lpstr>
      <vt:lpstr>Условно все виды центробежных насосов принято разделять на несколько основных типов, которые различаются между собой по принципу устройства рабочих органов. Среди них можно выделить:</vt:lpstr>
      <vt:lpstr>Презентация PowerPoint</vt:lpstr>
      <vt:lpstr>Презентация PowerPoint</vt:lpstr>
      <vt:lpstr>Презентация PowerPoint</vt:lpstr>
      <vt:lpstr>Презентация PowerPoint</vt:lpstr>
      <vt:lpstr>Презентация PowerPoint</vt:lpstr>
      <vt:lpstr>На центробежных насосах достаточно часто устанавливается и другое оборудование, которое делает их конструкцию универсальной для использования по тому или иному назначению. К примеру, здесь могут быть расположены следующие элементы:</vt:lpstr>
      <vt:lpstr>Презентация PowerPoint</vt:lpstr>
      <vt:lpstr>Преимущества использования центробежных насосов </vt:lpstr>
      <vt:lpstr>Недостатки: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Центробежные насосы</dc:title>
  <dc:creator>Жазира</dc:creator>
  <cp:lastModifiedBy>muratshin.arsen@list.ru</cp:lastModifiedBy>
  <cp:revision>12</cp:revision>
  <dcterms:created xsi:type="dcterms:W3CDTF">2016-09-25T15:56:33Z</dcterms:created>
  <dcterms:modified xsi:type="dcterms:W3CDTF">2021-05-18T07:01:12Z</dcterms:modified>
</cp:coreProperties>
</file>