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64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3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  <c:txPr>
        <a:bodyPr/>
        <a:lstStyle/>
        <a:p>
          <a:pPr>
            <a:defRPr sz="36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tbl_0!$M$3</c:f>
              <c:strCache>
                <c:ptCount val="1"/>
                <c:pt idx="0">
                  <c:v>Итоги I четверти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tbl_0!$L$4:$L$6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"3"</c:v>
                </c:pt>
              </c:strCache>
            </c:strRef>
          </c:cat>
          <c:val>
            <c:numRef>
              <c:f>tbl_0!$M$4:$M$6</c:f>
              <c:numCache>
                <c:formatCode>General</c:formatCode>
                <c:ptCount val="3"/>
                <c:pt idx="0">
                  <c:v>2</c:v>
                </c:pt>
                <c:pt idx="1">
                  <c:v>17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285273625059414"/>
          <c:y val="0.39317572704156467"/>
          <c:w val="0.1930590812038625"/>
          <c:h val="0.44935909118712153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 sz="2800" i="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2800" i="0">
                <a:solidFill>
                  <a:schemeClr val="accent6">
                    <a:lumMod val="75000"/>
                  </a:schemeClr>
                </a:solidFill>
              </a:rPr>
              <a:t>Средний балл обученности </a:t>
            </a:r>
          </a:p>
          <a:p>
            <a:pPr>
              <a:defRPr sz="2800" i="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2800" i="0">
                <a:solidFill>
                  <a:schemeClr val="accent6">
                    <a:lumMod val="75000"/>
                  </a:schemeClr>
                </a:solidFill>
              </a:rPr>
              <a:t>по классу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84815963340341E-2"/>
          <c:y val="0.24977320588756394"/>
          <c:w val="0.64019511172718668"/>
          <c:h val="0.400171623430943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tbl_0!$B$56</c:f>
              <c:strCache>
                <c:ptCount val="1"/>
                <c:pt idx="0">
                  <c:v>Средний балл обученности по классу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tbl_0!$A$57:$A$65</c:f>
              <c:strCache>
                <c:ptCount val="9"/>
                <c:pt idx="0">
                  <c:v>Английский язык</c:v>
                </c:pt>
                <c:pt idx="1">
                  <c:v>ИЗО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Музыка</c:v>
                </c:pt>
                <c:pt idx="5">
                  <c:v>Окружающий мир</c:v>
                </c:pt>
                <c:pt idx="6">
                  <c:v>Русский язык</c:v>
                </c:pt>
                <c:pt idx="7">
                  <c:v>Технология</c:v>
                </c:pt>
                <c:pt idx="8">
                  <c:v>Физическая культура</c:v>
                </c:pt>
              </c:strCache>
            </c:strRef>
          </c:cat>
          <c:val>
            <c:numRef>
              <c:f>tbl_0!$B$57:$B$65</c:f>
              <c:numCache>
                <c:formatCode>General</c:formatCode>
                <c:ptCount val="9"/>
                <c:pt idx="0">
                  <c:v>4.92</c:v>
                </c:pt>
                <c:pt idx="1">
                  <c:v>4.79</c:v>
                </c:pt>
                <c:pt idx="2">
                  <c:v>4.46</c:v>
                </c:pt>
                <c:pt idx="3">
                  <c:v>3.88</c:v>
                </c:pt>
                <c:pt idx="4">
                  <c:v>4.79</c:v>
                </c:pt>
                <c:pt idx="5">
                  <c:v>4.58</c:v>
                </c:pt>
                <c:pt idx="6">
                  <c:v>4.04</c:v>
                </c:pt>
                <c:pt idx="7">
                  <c:v>4.75</c:v>
                </c:pt>
                <c:pt idx="8">
                  <c:v>4.83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437056"/>
        <c:axId val="83438592"/>
        <c:axId val="0"/>
      </c:bar3DChart>
      <c:catAx>
        <c:axId val="83437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3438592"/>
        <c:crosses val="autoZero"/>
        <c:auto val="1"/>
        <c:lblAlgn val="ctr"/>
        <c:lblOffset val="100"/>
        <c:noMultiLvlLbl val="0"/>
      </c:catAx>
      <c:valAx>
        <c:axId val="8343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ru-RU"/>
          </a:p>
        </c:txPr>
        <c:crossAx val="83437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38074984005623"/>
          <c:y val="0.44783617074086973"/>
          <c:w val="0.20096366208352331"/>
          <c:h val="0.35055124961146639"/>
        </c:manualLayout>
      </c:layout>
      <c:overlay val="0"/>
      <c:txPr>
        <a:bodyPr/>
        <a:lstStyle/>
        <a:p>
          <a:pPr>
            <a:defRPr sz="1600" b="1" i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0070C0"/>
                </a:solidFill>
              </a:defRPr>
            </a:pPr>
            <a:r>
              <a:rPr lang="ru-RU" sz="2000">
                <a:solidFill>
                  <a:srgbClr val="0070C0"/>
                </a:solidFill>
              </a:rPr>
              <a:t>Качественная  успеваемость </a:t>
            </a:r>
          </a:p>
          <a:p>
            <a:pPr>
              <a:defRPr sz="2000">
                <a:solidFill>
                  <a:srgbClr val="0070C0"/>
                </a:solidFill>
              </a:defRPr>
            </a:pPr>
            <a:r>
              <a:rPr lang="ru-RU" sz="2000">
                <a:solidFill>
                  <a:srgbClr val="0070C0"/>
                </a:solidFill>
              </a:rPr>
              <a:t>по предмету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tbl_0!$A$42</c:f>
              <c:strCache>
                <c:ptCount val="1"/>
                <c:pt idx="0">
                  <c:v>Качественная  успеваемость по предмету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tbl_0!$B$41:$J$41</c:f>
              <c:strCache>
                <c:ptCount val="9"/>
                <c:pt idx="0">
                  <c:v>Английский язык</c:v>
                </c:pt>
                <c:pt idx="1">
                  <c:v>ИЗО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Музыка</c:v>
                </c:pt>
                <c:pt idx="5">
                  <c:v>Окружающий мир</c:v>
                </c:pt>
                <c:pt idx="6">
                  <c:v>Русский язык</c:v>
                </c:pt>
                <c:pt idx="7">
                  <c:v>Технология</c:v>
                </c:pt>
                <c:pt idx="8">
                  <c:v>Физическая культура</c:v>
                </c:pt>
              </c:strCache>
            </c:strRef>
          </c:cat>
          <c:val>
            <c:numRef>
              <c:f>tbl_0!$B$42:$J$42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91.7</c:v>
                </c:pt>
                <c:pt idx="3">
                  <c:v>79.2</c:v>
                </c:pt>
                <c:pt idx="4">
                  <c:v>100</c:v>
                </c:pt>
                <c:pt idx="5">
                  <c:v>95.8</c:v>
                </c:pt>
                <c:pt idx="6">
                  <c:v>83.3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480960"/>
        <c:axId val="83482496"/>
        <c:axId val="0"/>
      </c:bar3DChart>
      <c:catAx>
        <c:axId val="8348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3482496"/>
        <c:crosses val="autoZero"/>
        <c:auto val="1"/>
        <c:lblAlgn val="ctr"/>
        <c:lblOffset val="100"/>
        <c:noMultiLvlLbl val="0"/>
      </c:catAx>
      <c:valAx>
        <c:axId val="8348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34809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 i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0.14006</cdr:x>
      <cdr:y>0.11236</cdr:y>
    </cdr:from>
    <cdr:to>
      <cdr:x>0.85994</cdr:x>
      <cdr:y>0.22282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00143" y="720080"/>
          <a:ext cx="6168675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40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rPr>
            <a:t>2014-2015 учебный год</a:t>
          </a:r>
          <a:endParaRPr lang="ru-RU" sz="4000" b="1" cap="none" spc="300" dirty="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465A-3B59-41F2-BB74-829DC5769999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1714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CC3300"/>
                </a:solidFill>
              </a:rPr>
              <a:t>«Семья и школа. Роль семьи в воспитании ребенка»</a:t>
            </a:r>
            <a:endParaRPr lang="ru-RU" dirty="0">
              <a:solidFill>
                <a:srgbClr val="CC33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sm_full.asp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420888"/>
            <a:ext cx="5381625" cy="41910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3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ru-RU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каким лицом чаще всего общается с вами ваш ребёнок?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/>
          </a:p>
        </p:txBody>
      </p:sp>
      <p:pic>
        <p:nvPicPr>
          <p:cNvPr id="4" name="Объект 3" descr="http://school1beloreshensk.siteedit.ru/images/91660714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2304256" cy="2266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517817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chool1beloreshensk.siteedit.ru/images/9166072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chool1beloreshensk.siteedit.ru/images/91660722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8344" y="4077072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chool1beloreshensk.siteedit.ru/images/9166072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9076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49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Каким</a:t>
            </a:r>
            <a:r>
              <a:rPr lang="ru-RU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 по вашему мнению, должно быть лицо вашего ребёнка во время общения с вами?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pic>
        <p:nvPicPr>
          <p:cNvPr id="4" name="Объект 3" descr="http://school1beloreshensk.siteedit.ru/images/91660714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17817"/>
            <a:ext cx="2160240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517817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603766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chool1beloreshensk.siteedit.ru/images/91660722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8344" y="4077072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39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5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15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1500" b="1" i="1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1500" b="1" i="1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18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Тест </a:t>
            </a:r>
            <a:r>
              <a:rPr lang="ru-RU" sz="1800" b="1" i="1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«Какие мы родители» </a:t>
            </a:r>
            <a:r>
              <a:rPr lang="ru-RU" sz="18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18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18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Проверьте </a:t>
            </a:r>
            <a:r>
              <a:rPr lang="ru-RU" sz="1800" b="1" i="1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себя, ответив на вопросы:</a:t>
            </a:r>
            <a:r>
              <a:rPr lang="ru-RU" sz="1800" b="1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ru-RU" sz="1800" b="1" i="1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да, нет, иногда.</a:t>
            </a:r>
            <a:r>
              <a:rPr lang="ru-RU" sz="18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18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19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 каждый положительный ответ припишите себе 2 очка, </a:t>
            </a:r>
            <a:r>
              <a:rPr lang="ru-RU" sz="19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9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9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 </a:t>
            </a:r>
            <a:r>
              <a:rPr lang="ru-RU" sz="19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ответ «Иногда» и отрицательный – 0.</a:t>
            </a:r>
            <a:r>
              <a:rPr lang="ru-RU" sz="19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9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. Следите ли вы за статьями в журналах, программами по телевидению и радио на  тему воспитания?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2. Единодушны ли вы с вашим супругом в воспитании детей?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3. Если ребенок предлагает вам помощь, примете ли вы ее, даже если при этом дело может задержаться?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4. Ваш ребенок совершил проступок. Задумаетесь ли вы в таком случае, не является ли его поведение результатом вашего воспитания?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5. Используете ли вы формулу запрета или приказа только тогда, когда это действительно необходимо?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6. Считаете ли вы что последовательность, есть один из педагогических принципов?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7. Сознаете ли вы, что среда, окружающая ребенка, оказывает на него существенное влияние?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8. Признаете ли вы, что спорт и физкультура имеют большое значение для гармоничного развития ребенка?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9. Сумеете ли вы не приказать, а попросить о чем-либо своего ребенка?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10. Неприятно ли вам «отделываться» от ребенка фразой типа: «У меня нет времени» или «Подожди, пока я закончу работу»?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2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Ключ к тесту.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000" b="1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Менее 6 очков.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О настоящем воспитании вы имеете довольно смутное представление. И хотя говорят, что начать никогда не поздно, советуем вам не уповать на эту поговорку и не мешкая заняться повышением образования в этой области.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От 7 до 14 очков.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Вы не делаете крупных ошибок в воспитании, но все же кое в чем над собой и своими итогами в этой области следовало бы задуматься.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А начать можно с того, что ближайший выходной полностью посвятить детям, забыв на время приятелей и производственные проблемы.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И будьте уверены, дети вас за это полностью вознаградят.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Более 15 очков.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Вы вполне справляетесь со своими родительскими обязанностями. И, тем не менее, не останавливайтесь на достигнутом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7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Любите и цените свою Семью!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А.С.Макаренко писал: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«Хотите, чтобы были хорошие дети- будьте счастливы».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8" name="Рисунок 7" descr="3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643314"/>
            <a:ext cx="3357586" cy="30003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01537"/>
              </p:ext>
            </p:extLst>
          </p:nvPr>
        </p:nvGraphicFramePr>
        <p:xfrm>
          <a:off x="323528" y="332656"/>
          <a:ext cx="856895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99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317655"/>
              </p:ext>
            </p:extLst>
          </p:nvPr>
        </p:nvGraphicFramePr>
        <p:xfrm>
          <a:off x="395536" y="188640"/>
          <a:ext cx="835292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4358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981764"/>
              </p:ext>
            </p:extLst>
          </p:nvPr>
        </p:nvGraphicFramePr>
        <p:xfrm>
          <a:off x="179512" y="188640"/>
          <a:ext cx="8784975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04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Семья- колыбель духовного рождения человека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92895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с вами растем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 родительский дом.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все корни твои,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жизнь ты выходишь из этой семьи.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жизнь создаем,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–родительский дом.</a:t>
            </a:r>
            <a:endParaRPr lang="ru-RU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C:\Users\user\Pictures\obereg_semyi4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4501">
            <a:off x="5433313" y="3075404"/>
            <a:ext cx="3838575" cy="35433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643042" y="3714752"/>
            <a:ext cx="2357437" cy="857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14480" y="3500438"/>
            <a:ext cx="235743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643042" y="2571744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500166" y="1785926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642941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ЗАИМО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58" y="135729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выручка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2285992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онимание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321468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1481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2" y="528638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1714480" y="4214818"/>
            <a:ext cx="2286000" cy="1500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Общение в семье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4291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Общение в семье представляет собой отношение членов семьи друг к другу и их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взаимодействие;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информацией между ними, их духовный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контакт; 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пектр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общения в семье может быть очень разнообразным. Помимо бесед о работе, домашнем хозяйстве, жизни друзей и знакомых оно включает в себя обсуждение вопросов, связанных с воспитанием детей, искусством, политикой и т.д.</a:t>
            </a:r>
          </a:p>
          <a:p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214950"/>
            <a:ext cx="2143125" cy="14287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3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429250"/>
            <a:ext cx="2143125" cy="14287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ребенка уверенности в том, что его любят и о нем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заботятся;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относиться к ребенку в любом возрасте любовно 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внимательно;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постоянный психологический контакт с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ребенком;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заинтересованность во всем, что происходит в жизни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истиной родительской любви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«Люблю не потому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ты хороший»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«люблю потому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есть».</a:t>
            </a:r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2236">
            <a:off x="518538" y="3028373"/>
            <a:ext cx="3866861" cy="332008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5631">
            <a:off x="5205867" y="3113460"/>
            <a:ext cx="3129675" cy="334616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Дефицит ласки,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который испытывают наши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дети;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Синдром опасного обращения с детьми -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поведение родителей по отношению к ребенку, сопровождающееся нанесением физической, психологической и нравственной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травмы;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семейного воспитания</a:t>
            </a:r>
          </a:p>
        </p:txBody>
      </p:sp>
      <p:pic>
        <p:nvPicPr>
          <p:cNvPr id="5" name="Рисунок 4" descr="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786190"/>
            <a:ext cx="2714644" cy="2714644"/>
          </a:xfrm>
          <a:prstGeom prst="rect">
            <a:avLst/>
          </a:prstGeom>
        </p:spPr>
      </p:pic>
      <p:pic>
        <p:nvPicPr>
          <p:cNvPr id="6" name="Рисунок 5" descr="4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786190"/>
            <a:ext cx="3143272" cy="2714644"/>
          </a:xfrm>
          <a:prstGeom prst="rect">
            <a:avLst/>
          </a:prstGeom>
        </p:spPr>
      </p:pic>
      <p:pic>
        <p:nvPicPr>
          <p:cNvPr id="7" name="Рисунок 6" descr="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786190"/>
            <a:ext cx="271464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для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35785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личности ребенка и его неприкосновенности.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2.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адекватной самооценки.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приобщение ребенка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реальным делам семьи.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силу воли ребенка.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Правило 5.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планировать.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6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домашних обязанностей, поручений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7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общаться с другими детьми, людьми.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8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нравственные качества: доброту, порядочность, сочувствие, взаимопомощь, ответственность.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357166"/>
            <a:ext cx="1357322" cy="17859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/>
              <a:t>С каким лицом вы чаще всего общаетесь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со </a:t>
            </a:r>
            <a:r>
              <a:rPr lang="ru-RU" sz="3100" dirty="0"/>
              <a:t>своим ребёнком?</a:t>
            </a:r>
            <a:br>
              <a:rPr lang="ru-RU" sz="3100" dirty="0"/>
            </a:br>
            <a:endParaRPr lang="ru-RU" sz="3100" dirty="0"/>
          </a:p>
        </p:txBody>
      </p:sp>
      <p:pic>
        <p:nvPicPr>
          <p:cNvPr id="4" name="Объект 3" descr="http://school1beloreshensk.siteedit.ru/images/91660714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37626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chool1beloreshensk.siteedit.ru/images/9166072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chool1beloreshensk.siteedit.ru/images/91660722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4368" y="4077072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82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690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Родительское собрание </vt:lpstr>
      <vt:lpstr>Семья- колыбель духовного рождения человека</vt:lpstr>
      <vt:lpstr>Семейные ценности</vt:lpstr>
      <vt:lpstr>Общение в семье </vt:lpstr>
      <vt:lpstr>Задачи родителей </vt:lpstr>
      <vt:lpstr>Формула истиной родительской любви</vt:lpstr>
      <vt:lpstr>Проблемы семейного воспитания</vt:lpstr>
      <vt:lpstr>Правила для родителей </vt:lpstr>
      <vt:lpstr> С каким лицом вы чаще всего общаетесь  со своим ребёнком? </vt:lpstr>
      <vt:lpstr>  С каким лицом чаще всего общается с вами ваш ребёнок? </vt:lpstr>
      <vt:lpstr> Каким, по вашему мнению, должно быть лицо вашего ребёнка во время общения с вами? </vt:lpstr>
      <vt:lpstr>  Тест «Какие мы родители»  Проверьте себя, ответив на вопросы: да, нет, иногда. За каждый положительный ответ припишите себе 2 очка,  за ответ «Иногда» и отрицательный – 0. </vt:lpstr>
      <vt:lpstr>Ключ к тесту.</vt:lpstr>
      <vt:lpstr>Любите и цените свою Семью!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V</dc:creator>
  <cp:lastModifiedBy>Фрольцова</cp:lastModifiedBy>
  <cp:revision>24</cp:revision>
  <dcterms:created xsi:type="dcterms:W3CDTF">2013-01-26T19:55:29Z</dcterms:created>
  <dcterms:modified xsi:type="dcterms:W3CDTF">2014-12-08T15:07:54Z</dcterms:modified>
</cp:coreProperties>
</file>